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399" autoAdjust="0"/>
    <p:restoredTop sz="94660" autoAdjust="0"/>
  </p:normalViewPr>
  <p:slideViewPr>
    <p:cSldViewPr snapToGrid="0">
      <p:cViewPr>
        <p:scale>
          <a:sx n="100" d="100"/>
          <a:sy n="100" d="100"/>
        </p:scale>
        <p:origin x="-246" y="-1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5000" y="3886227"/>
            <a:ext cx="3133725" cy="2211514"/>
          </a:xfrm>
          <a:prstGeom prst="ellipse">
            <a:avLst/>
          </a:prstGeom>
          <a:ln>
            <a:noFill/>
          </a:ln>
          <a:effectLst>
            <a:softEdge rad="112500"/>
          </a:effectLst>
        </p:spPr>
      </p:pic>
      <p:sp>
        <p:nvSpPr>
          <p:cNvPr id="11" name="Rectangle 6">
            <a:extLst>
              <a:ext uri="{FF2B5EF4-FFF2-40B4-BE49-F238E27FC236}">
                <a16:creationId xmlns:a16="http://schemas.microsoft.com/office/drawing/2014/main" xmlns=""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21" name="Прямоугольник 20"/>
          <p:cNvSpPr/>
          <p:nvPr/>
        </p:nvSpPr>
        <p:spPr>
          <a:xfrm>
            <a:off x="5734051" y="285751"/>
            <a:ext cx="4200524" cy="677108"/>
          </a:xfrm>
          <a:prstGeom prst="rect">
            <a:avLst/>
          </a:prstGeom>
        </p:spPr>
        <p:txBody>
          <a:bodyPr wrap="square">
            <a:spAutoFit/>
          </a:bodyPr>
          <a:lstStyle/>
          <a:p>
            <a:r>
              <a:rPr lang="ru-RU" sz="1200" b="1" dirty="0" smtClean="0">
                <a:latin typeface="e-Ukraine Head Bold" pitchFamily="50" charset="-52"/>
              </a:rPr>
              <a:t>Головне </a:t>
            </a:r>
            <a:r>
              <a:rPr lang="ru-RU" sz="1200" b="1" dirty="0" err="1" smtClean="0">
                <a:latin typeface="e-Ukraine Head Bold" pitchFamily="50" charset="-52"/>
              </a:rPr>
              <a:t>управління</a:t>
            </a:r>
            <a:r>
              <a:rPr lang="ru-RU" sz="1200" b="1" dirty="0" smtClean="0">
                <a:latin typeface="e-Ukraine Head Bold" pitchFamily="50" charset="-52"/>
              </a:rPr>
              <a:t> ДПС у </a:t>
            </a:r>
            <a:r>
              <a:rPr lang="ru-RU" sz="1200" b="1" dirty="0" err="1" smtClean="0">
                <a:latin typeface="e-Ukraine Head Bold" pitchFamily="50" charset="-52"/>
              </a:rPr>
              <a:t>Дніпропетровській</a:t>
            </a:r>
            <a:r>
              <a:rPr lang="ru-RU" sz="1200" b="1" dirty="0" smtClean="0">
                <a:latin typeface="e-Ukraine Head Bold" pitchFamily="50" charset="-52"/>
              </a:rPr>
              <a:t> </a:t>
            </a:r>
            <a:r>
              <a:rPr lang="ru-RU" sz="1200" b="1" dirty="0" err="1" smtClean="0">
                <a:latin typeface="e-Ukraine Head Bold" pitchFamily="50" charset="-52"/>
              </a:rPr>
              <a:t>області</a:t>
            </a:r>
            <a:endParaRPr lang="ru-RU" sz="1200" b="1" dirty="0" smtClean="0">
              <a:latin typeface="e-Ukraine Head Bold" pitchFamily="50" charset="-52"/>
            </a:endParaRPr>
          </a:p>
          <a:p>
            <a:endParaRPr lang="ru-RU" sz="200" b="1" dirty="0" smtClean="0">
              <a:latin typeface="e-Ukraine Head Bold" pitchFamily="50" charset="-52"/>
            </a:endParaRPr>
          </a:p>
          <a:p>
            <a:r>
              <a:rPr lang="ru-RU" sz="1200" b="1" dirty="0" err="1" smtClean="0">
                <a:latin typeface="e-Ukraine Head Bold" pitchFamily="50" charset="-52"/>
              </a:rPr>
              <a:t>Державна</a:t>
            </a:r>
            <a:r>
              <a:rPr lang="ru-RU" sz="1200" b="1" dirty="0" smtClean="0">
                <a:latin typeface="e-Ukraine Head Bold" pitchFamily="50" charset="-52"/>
              </a:rPr>
              <a:t> </a:t>
            </a:r>
            <a:r>
              <a:rPr lang="ru-RU" sz="1200" b="1" dirty="0" err="1" smtClean="0">
                <a:latin typeface="e-Ukraine Head Bold" pitchFamily="50" charset="-52"/>
              </a:rPr>
              <a:t>податкова</a:t>
            </a:r>
            <a:r>
              <a:rPr lang="ru-RU" sz="1200" b="1" dirty="0" smtClean="0">
                <a:latin typeface="e-Ukraine Head Bold" pitchFamily="50" charset="-52"/>
              </a:rPr>
              <a:t> служба </a:t>
            </a:r>
            <a:r>
              <a:rPr lang="ru-RU" sz="1200" b="1" dirty="0" err="1" smtClean="0">
                <a:latin typeface="e-Ukraine Head Bold" pitchFamily="50" charset="-52"/>
              </a:rPr>
              <a:t>України</a:t>
            </a:r>
            <a:endParaRPr lang="ru-RU" sz="1200" b="1" dirty="0">
              <a:latin typeface="e-Ukraine Head Bold" pitchFamily="50" charset="-52"/>
            </a:endParaRPr>
          </a:p>
        </p:txBody>
      </p:sp>
      <p:pic>
        <p:nvPicPr>
          <p:cNvPr id="23" name="Рисунок 22" descr="долучайся.jpg"/>
          <p:cNvPicPr>
            <a:picLocks noChangeAspect="1"/>
          </p:cNvPicPr>
          <p:nvPr/>
        </p:nvPicPr>
        <p:blipFill>
          <a:blip r:embed="rId3" cstate="print"/>
          <a:srcRect l="5522" t="16482" r="66239" b="18246"/>
          <a:stretch>
            <a:fillRect/>
          </a:stretch>
        </p:blipFill>
        <p:spPr>
          <a:xfrm>
            <a:off x="352425" y="1781175"/>
            <a:ext cx="1543050" cy="2466975"/>
          </a:xfrm>
          <a:prstGeom prst="rect">
            <a:avLst/>
          </a:prstGeom>
        </p:spPr>
      </p:pic>
      <p:pic>
        <p:nvPicPr>
          <p:cNvPr id="24" name="Рисунок 23" descr="долучайся.jpg"/>
          <p:cNvPicPr>
            <a:picLocks noChangeAspect="1"/>
          </p:cNvPicPr>
          <p:nvPr/>
        </p:nvPicPr>
        <p:blipFill>
          <a:blip r:embed="rId3" cstate="print"/>
          <a:srcRect l="68275" t="42391" r="5229" b="16986"/>
          <a:stretch>
            <a:fillRect/>
          </a:stretch>
        </p:blipFill>
        <p:spPr>
          <a:xfrm>
            <a:off x="2667000" y="3638857"/>
            <a:ext cx="1517626" cy="1609418"/>
          </a:xfrm>
          <a:prstGeom prst="rect">
            <a:avLst/>
          </a:prstGeom>
        </p:spPr>
      </p:pic>
      <p:sp>
        <p:nvSpPr>
          <p:cNvPr id="25" name="Прямокутник 24"/>
          <p:cNvSpPr/>
          <p:nvPr/>
        </p:nvSpPr>
        <p:spPr>
          <a:xfrm>
            <a:off x="1885950"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pic>
        <p:nvPicPr>
          <p:cNvPr id="37" name="Рисунок 36" descr="Версія для роботи (1280 × 785 пікс.), копія.png"/>
          <p:cNvPicPr>
            <a:picLocks noChangeAspect="1"/>
          </p:cNvPicPr>
          <p:nvPr/>
        </p:nvPicPr>
        <p:blipFill>
          <a:blip r:embed="rId4" cstate="print"/>
          <a:srcRect l="2212" t="2807" r="88365" b="88256"/>
          <a:stretch>
            <a:fillRect/>
          </a:stretch>
        </p:blipFill>
        <p:spPr>
          <a:xfrm>
            <a:off x="5087020" y="447676"/>
            <a:ext cx="704180" cy="409574"/>
          </a:xfrm>
          <a:prstGeom prst="rect">
            <a:avLst/>
          </a:prstGeom>
        </p:spPr>
      </p:pic>
      <p:sp>
        <p:nvSpPr>
          <p:cNvPr id="38" name="Прямокутник 37"/>
          <p:cNvSpPr/>
          <p:nvPr/>
        </p:nvSpPr>
        <p:spPr>
          <a:xfrm>
            <a:off x="5362575" y="1504950"/>
            <a:ext cx="4543425" cy="830997"/>
          </a:xfrm>
          <a:prstGeom prst="rect">
            <a:avLst/>
          </a:prstGeom>
        </p:spPr>
        <p:txBody>
          <a:bodyPr wrap="square">
            <a:spAutoFit/>
          </a:bodyPr>
          <a:lstStyle/>
          <a:p>
            <a:pPr algn="ctr"/>
            <a:r>
              <a:rPr lang="uk-UA" sz="1600" b="1" dirty="0" smtClean="0">
                <a:solidFill>
                  <a:srgbClr val="0033CC"/>
                </a:solidFill>
                <a:latin typeface="e-Ukraine Head Bold" pitchFamily="50" charset="-52"/>
              </a:rPr>
              <a:t>Про можливість отримати податкову знижку за витратами, здійсненими у 2023 році</a:t>
            </a:r>
            <a:endParaRPr lang="ru-RU" sz="1600" b="1" dirty="0">
              <a:solidFill>
                <a:srgbClr val="0033CC"/>
              </a:solidFill>
              <a:latin typeface="e-Ukraine Head Bold" pitchFamily="50" charset="-52"/>
            </a:endParaRPr>
          </a:p>
        </p:txBody>
      </p:sp>
      <p:sp>
        <p:nvSpPr>
          <p:cNvPr id="39" name="Прямокутник 38"/>
          <p:cNvSpPr/>
          <p:nvPr/>
        </p:nvSpPr>
        <p:spPr>
          <a:xfrm>
            <a:off x="7658100" y="3171826"/>
            <a:ext cx="174307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Липень  </a:t>
            </a:r>
            <a:r>
              <a:rPr lang="uk-UA" sz="1400" b="1" dirty="0" smtClean="0">
                <a:latin typeface="e-Ukraine Light" pitchFamily="50" charset="-52"/>
                <a:cs typeface="Times New Roman" pitchFamily="18" charset="0"/>
              </a:rPr>
              <a:t>2024</a:t>
            </a:r>
          </a:p>
        </p:txBody>
      </p:sp>
      <p:pic>
        <p:nvPicPr>
          <p:cNvPr id="47" name="Рисунок 46" descr="Версія для роботи (1280 × 785 пікс.), копія (2).png"/>
          <p:cNvPicPr>
            <a:picLocks noChangeAspect="1"/>
          </p:cNvPicPr>
          <p:nvPr/>
        </p:nvPicPr>
        <p:blipFill>
          <a:blip r:embed="rId5" cstate="print"/>
          <a:srcRect l="14615" t="72420" r="67404" b="5159"/>
          <a:stretch>
            <a:fillRect/>
          </a:stretch>
        </p:blipFill>
        <p:spPr>
          <a:xfrm>
            <a:off x="1114425" y="6151470"/>
            <a:ext cx="723900" cy="553570"/>
          </a:xfrm>
          <a:prstGeom prst="rect">
            <a:avLst/>
          </a:prstGeom>
        </p:spPr>
      </p:pic>
      <p:pic>
        <p:nvPicPr>
          <p:cNvPr id="29" name="Рисунок 28" descr="долучайся.jpg"/>
          <p:cNvPicPr>
            <a:picLocks noChangeAspect="1"/>
          </p:cNvPicPr>
          <p:nvPr/>
        </p:nvPicPr>
        <p:blipFill>
          <a:blip r:embed="rId3" cstate="print"/>
          <a:srcRect l="68275" t="17268" r="10096" b="57075"/>
          <a:stretch>
            <a:fillRect/>
          </a:stretch>
        </p:blipFill>
        <p:spPr>
          <a:xfrm>
            <a:off x="2790248" y="2669701"/>
            <a:ext cx="1238828" cy="1016474"/>
          </a:xfrm>
          <a:prstGeom prst="rect">
            <a:avLst/>
          </a:prstGeom>
        </p:spPr>
      </p:pic>
      <p:pic>
        <p:nvPicPr>
          <p:cNvPr id="1031" name="Picture 7"/>
          <p:cNvPicPr>
            <a:picLocks noChangeAspect="1" noChangeArrowheads="1"/>
          </p:cNvPicPr>
          <p:nvPr/>
        </p:nvPicPr>
        <p:blipFill>
          <a:blip r:embed="rId6" cstate="print"/>
          <a:srcRect r="53047"/>
          <a:stretch>
            <a:fillRect/>
          </a:stretch>
        </p:blipFill>
        <p:spPr bwMode="auto">
          <a:xfrm>
            <a:off x="8653463" y="4191000"/>
            <a:ext cx="1252537" cy="266700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b="-705"/>
          <a:stretch>
            <a:fillRect/>
          </a:stretch>
        </p:blipFill>
        <p:spPr bwMode="auto">
          <a:xfrm>
            <a:off x="6838950" y="5397500"/>
            <a:ext cx="3067050" cy="1479550"/>
          </a:xfrm>
          <a:prstGeom prst="rect">
            <a:avLst/>
          </a:prstGeom>
          <a:noFill/>
          <a:ln w="9525">
            <a:noFill/>
            <a:miter lim="800000"/>
            <a:headEnd/>
            <a:tailEnd/>
          </a:ln>
        </p:spPr>
      </p:pic>
      <p:sp>
        <p:nvSpPr>
          <p:cNvPr id="16" name="Прямоугольник 15"/>
          <p:cNvSpPr/>
          <p:nvPr/>
        </p:nvSpPr>
        <p:spPr>
          <a:xfrm>
            <a:off x="0" y="238036"/>
            <a:ext cx="4953000" cy="738664"/>
          </a:xfrm>
          <a:prstGeom prst="rect">
            <a:avLst/>
          </a:prstGeom>
        </p:spPr>
        <p:txBody>
          <a:bodyPr>
            <a:spAutoFit/>
          </a:bodyPr>
          <a:lstStyle/>
          <a:p>
            <a:pPr lvl="0" indent="449263" algn="ctr" defTabSz="914400" eaLnBrk="0" fontAlgn="base" hangingPunct="0">
              <a:spcBef>
                <a:spcPct val="0"/>
              </a:spcBef>
            </a:pPr>
            <a:r>
              <a:rPr lang="ru-RU" altLang="ru-RU" sz="1400" b="1" dirty="0" smtClean="0">
                <a:solidFill>
                  <a:srgbClr val="0033CC"/>
                </a:solidFill>
                <a:latin typeface="e-Ukraine Light" panose="00000400000000000000" pitchFamily="50" charset="-52"/>
              </a:rPr>
              <a:t>Будьте в </a:t>
            </a:r>
            <a:r>
              <a:rPr lang="ru-RU" altLang="ru-RU" sz="1400" b="1" dirty="0" err="1" smtClean="0">
                <a:solidFill>
                  <a:srgbClr val="0033CC"/>
                </a:solidFill>
                <a:latin typeface="e-Ukraine Light" panose="00000400000000000000" pitchFamily="50" charset="-52"/>
              </a:rPr>
              <a:t>курсі</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податкового</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законодавства</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користуйтеся</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офіційними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джерелами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інформації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служби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Дніпропетровщини</a:t>
            </a:r>
            <a:r>
              <a:rPr lang="ru-RU" altLang="ru-RU" sz="1400" b="1" dirty="0" smtClean="0">
                <a:solidFill>
                  <a:srgbClr val="0033CC"/>
                </a:solidFill>
                <a:latin typeface="e-Ukraine Light" panose="00000400000000000000" pitchFamily="50" charset="-52"/>
              </a:rPr>
              <a:t>!</a:t>
            </a:r>
            <a:endParaRPr lang="ru-RU" altLang="ru-RU" sz="1400" b="1" dirty="0">
              <a:solidFill>
                <a:srgbClr val="0033CC"/>
              </a:solidFill>
              <a:latin typeface="e-Ukraine Light" panose="00000400000000000000" pitchFamily="50" charset="-52"/>
            </a:endParaRPr>
          </a:p>
        </p:txBody>
      </p:sp>
      <p:pic>
        <p:nvPicPr>
          <p:cNvPr id="17" name="Picture 7"/>
          <p:cNvPicPr>
            <a:picLocks noChangeAspect="1" noChangeArrowheads="1"/>
          </p:cNvPicPr>
          <p:nvPr/>
        </p:nvPicPr>
        <p:blipFill>
          <a:blip r:embed="rId8" cstate="print"/>
          <a:srcRect r="53047"/>
          <a:stretch>
            <a:fillRect/>
          </a:stretch>
        </p:blipFill>
        <p:spPr bwMode="auto">
          <a:xfrm rot="5400000">
            <a:off x="5791832" y="5325386"/>
            <a:ext cx="979532" cy="2085697"/>
          </a:xfrm>
          <a:prstGeom prst="rect">
            <a:avLst/>
          </a:prstGeom>
          <a:noFill/>
          <a:ln w="9525">
            <a:noFill/>
            <a:miter lim="800000"/>
            <a:headEnd/>
            <a:tailEnd/>
          </a:ln>
        </p:spPr>
      </p:pic>
    </p:spTree>
    <p:extLst>
      <p:ext uri="{BB962C8B-B14F-4D97-AF65-F5344CB8AC3E}">
        <p14:creationId xmlns="" xmlns:p14="http://schemas.microsoft.com/office/powerpoint/2010/main"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247650" y="0"/>
            <a:ext cx="4438649" cy="7432804"/>
          </a:xfrm>
          <a:prstGeom prst="rect">
            <a:avLst/>
          </a:prstGeom>
        </p:spPr>
        <p:txBody>
          <a:bodyPr wrap="square">
            <a:spAutoFit/>
          </a:bodyPr>
          <a:lstStyle/>
          <a:p>
            <a:pPr algn="just" fontAlgn="base"/>
            <a:r>
              <a:rPr lang="uk-UA" sz="1300" dirty="0" smtClean="0">
                <a:latin typeface="e-Ukraine Light" pitchFamily="2" charset="-52"/>
              </a:rPr>
              <a:t>	</a:t>
            </a:r>
          </a:p>
          <a:p>
            <a:pPr indent="266700" algn="just" fontAlgn="base"/>
            <a:r>
              <a:rPr lang="ru-RU" sz="1100" dirty="0" smtClean="0"/>
              <a:t>Головне </a:t>
            </a:r>
            <a:r>
              <a:rPr lang="ru-RU" sz="1100" dirty="0" err="1" smtClean="0"/>
              <a:t>управління</a:t>
            </a:r>
            <a:r>
              <a:rPr lang="ru-RU" sz="1100" dirty="0" smtClean="0"/>
              <a:t> ДПС у </a:t>
            </a:r>
            <a:r>
              <a:rPr lang="ru-RU" sz="1100" dirty="0" err="1" smtClean="0"/>
              <a:t>Дніпропетровській</a:t>
            </a:r>
            <a:r>
              <a:rPr lang="ru-RU" sz="1100" dirty="0" smtClean="0"/>
              <a:t> </a:t>
            </a:r>
            <a:r>
              <a:rPr lang="ru-RU" sz="1100" dirty="0" err="1" smtClean="0"/>
              <a:t>області</a:t>
            </a:r>
            <a:r>
              <a:rPr lang="ru-RU" sz="1100" dirty="0" smtClean="0"/>
              <a:t> </a:t>
            </a:r>
            <a:r>
              <a:rPr lang="ru-RU" sz="1100" dirty="0" err="1" smtClean="0"/>
              <a:t>звертає</a:t>
            </a:r>
            <a:r>
              <a:rPr lang="ru-RU" sz="1100" dirty="0" smtClean="0"/>
              <a:t> </a:t>
            </a:r>
            <a:r>
              <a:rPr lang="ru-RU" sz="1100" dirty="0" err="1" smtClean="0"/>
              <a:t>увагу</a:t>
            </a:r>
            <a:r>
              <a:rPr lang="ru-RU" sz="1100" dirty="0" smtClean="0"/>
              <a:t>, </a:t>
            </a:r>
            <a:r>
              <a:rPr lang="uk-UA" sz="1100" dirty="0" smtClean="0"/>
              <a:t>Відділ комунікацій з громадськістю управління інформаційної взаємодії Головного управління ДПС у Дніпропетровській області (територія обслуговування - Соборний та Шевченківський райони м. Дніпра) нагадує, що фізичні особи мають можливість отримати податкову знижку за витратами, здійсненими у 2023 році.</a:t>
            </a:r>
          </a:p>
          <a:p>
            <a:pPr indent="266700" algn="just" fontAlgn="base"/>
            <a:r>
              <a:rPr lang="uk-UA" sz="1100" dirty="0" smtClean="0"/>
              <a:t>Для цього по 31 грудня 2024 року включно необхідно подати річну податкову декларацію про майновий стан і доходи (далі – податкова декларація).</a:t>
            </a:r>
          </a:p>
          <a:p>
            <a:pPr indent="266700" algn="just" fontAlgn="base"/>
            <a:r>
              <a:rPr lang="uk-UA" sz="1100" dirty="0" smtClean="0"/>
              <a:t>Звертаємо увагу, що право на отримання податкової знижки не переноситься на наступний рік. Тобто засвідчити свої витрати, аби повернути частину коштів за 2023 рік, можна лише до кінця поточного року. </a:t>
            </a:r>
          </a:p>
          <a:p>
            <a:pPr indent="266700" algn="just" fontAlgn="base"/>
            <a:r>
              <a:rPr lang="uk-UA" sz="1100" dirty="0" smtClean="0"/>
              <a:t>Податкову знижку за витратами 2024 року фізичні особи зможуть отримати у 2025 році.</a:t>
            </a:r>
          </a:p>
          <a:p>
            <a:pPr indent="266700" algn="just" fontAlgn="base"/>
            <a:r>
              <a:rPr lang="uk-UA" sz="1100" dirty="0" smtClean="0"/>
              <a:t>Право на податкову знижку визначено ст. 166 Податкового кодексу України (далі – Кодекс).</a:t>
            </a:r>
          </a:p>
          <a:p>
            <a:pPr indent="266700" algn="just" fontAlgn="base"/>
            <a:r>
              <a:rPr lang="uk-UA" sz="1100" dirty="0" smtClean="0"/>
              <a:t>Податкова знижка для фізичних осіб, які не є суб’єктами господарювання, – це документально підтверджена сума (вартість) витрат платника податку на доходи фізичних осіб (податок) – резидента у зв’язку з придбанням товарів (робіт, послуг) у резидентів – фізичних або юридичних осіб протягом звітного року, на яку дозволяється зменшення його загального річного оподатковуваного доходу, одержаного за наслідками такого звітного року у вигляді заробітної плати та/або у вигляді дивідендів, у випадках, визначених Кодексом (</a:t>
            </a:r>
            <a:r>
              <a:rPr lang="uk-UA" sz="1100" dirty="0" err="1" smtClean="0"/>
              <a:t>п.п</a:t>
            </a:r>
            <a:r>
              <a:rPr lang="uk-UA" sz="1100" dirty="0" smtClean="0"/>
              <a:t>. 14.1.170 п. 14.1 ст. 14 Кодексу).</a:t>
            </a:r>
          </a:p>
          <a:p>
            <a:pPr indent="266700" algn="just" fontAlgn="base"/>
            <a:r>
              <a:rPr lang="uk-UA" sz="1100" dirty="0" smtClean="0"/>
              <a:t>Загальна сума податкової знижки, нарахована платнику податку у звітному податковому році, не може перевищувати суму річного загального оподатковуваного доходу платника податку, нарахованого як заробітна плата, зменшена з урахуванням положень п. 164.6 ст. 164 Кодексу, крім випадку, визначеного </a:t>
            </a:r>
            <a:r>
              <a:rPr lang="uk-UA" sz="1100" dirty="0" err="1" smtClean="0"/>
              <a:t>п.п</a:t>
            </a:r>
            <a:r>
              <a:rPr lang="uk-UA" sz="1100" dirty="0" smtClean="0"/>
              <a:t>. 166.4.4 п. 166.4 ст. 166 Кодексу.</a:t>
            </a:r>
          </a:p>
          <a:p>
            <a:pPr indent="266700" algn="just" fontAlgn="base"/>
            <a:r>
              <a:rPr lang="uk-UA" sz="1100" dirty="0" smtClean="0"/>
              <a:t>До податкової знижки включаються фактично здійснені протягом звітного податкового року платником податку витрати, підтверджені відповідними платіжними та розрахунковими документами, зокрема, квитанціями, фіскальними або товарними чеками, прибутковими касовими ордерами, що ідентифікують продавця товарів (робіт, послуг) і особу, яка звертається за податковою знижкою (їх покупця (</a:t>
            </a:r>
            <a:r>
              <a:rPr lang="uk-UA" sz="1100" dirty="0" err="1" smtClean="0"/>
              <a:t>отримувача</a:t>
            </a:r>
            <a:r>
              <a:rPr lang="uk-UA" sz="1100" dirty="0" smtClean="0"/>
              <a:t>)), а також копіями договорів за їх наявності, в </a:t>
            </a:r>
            <a:r>
              <a:rPr lang="uk-UA" sz="1100" dirty="0" smtClean="0"/>
              <a:t>яких</a:t>
            </a:r>
            <a:endParaRPr lang="uk-UA" sz="1100" dirty="0" smtClean="0"/>
          </a:p>
          <a:p>
            <a:pPr indent="266700" algn="just"/>
            <a:r>
              <a:rPr lang="uk-UA" sz="1100" dirty="0" smtClean="0"/>
              <a:t> </a:t>
            </a:r>
          </a:p>
          <a:p>
            <a:pPr indent="361950" algn="just"/>
            <a:r>
              <a:rPr lang="ru-RU" sz="1300" dirty="0" smtClean="0">
                <a:latin typeface="Arial" pitchFamily="34" charset="0"/>
                <a:cs typeface="Arial" pitchFamily="34" charset="0"/>
              </a:rPr>
              <a:t>	</a:t>
            </a:r>
            <a:endParaRPr lang="uk-UA" sz="1300" dirty="0" smtClean="0">
              <a:latin typeface="Arial" pitchFamily="34" charset="0"/>
              <a:cs typeface="Arial" pitchFamily="34" charset="0"/>
            </a:endParaRPr>
          </a:p>
          <a:p>
            <a:pPr algn="just"/>
            <a:endParaRPr lang="uk-UA" sz="1100" dirty="0" smtClean="0">
              <a:latin typeface="Arial" pitchFamily="34" charset="0"/>
              <a:cs typeface="Arial" pitchFamily="34" charset="0"/>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pic>
        <p:nvPicPr>
          <p:cNvPr id="7" name="Picture 7"/>
          <p:cNvPicPr>
            <a:picLocks noChangeAspect="1" noChangeArrowheads="1"/>
          </p:cNvPicPr>
          <p:nvPr/>
        </p:nvPicPr>
        <p:blipFill>
          <a:blip r:embed="rId2" cstate="print"/>
          <a:srcRect r="53047"/>
          <a:stretch>
            <a:fillRect/>
          </a:stretch>
        </p:blipFill>
        <p:spPr bwMode="auto">
          <a:xfrm>
            <a:off x="9221578" y="5400675"/>
            <a:ext cx="684422" cy="145732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b="-705"/>
          <a:stretch>
            <a:fillRect/>
          </a:stretch>
        </p:blipFill>
        <p:spPr bwMode="auto">
          <a:xfrm>
            <a:off x="7619999" y="5989568"/>
            <a:ext cx="1800225" cy="868432"/>
          </a:xfrm>
          <a:prstGeom prst="rect">
            <a:avLst/>
          </a:prstGeom>
          <a:noFill/>
          <a:ln w="9525">
            <a:noFill/>
            <a:miter lim="800000"/>
            <a:headEnd/>
            <a:tailEnd/>
          </a:ln>
        </p:spPr>
      </p:pic>
      <p:sp>
        <p:nvSpPr>
          <p:cNvPr id="8" name="Прямоугольник 7"/>
          <p:cNvSpPr/>
          <p:nvPr/>
        </p:nvSpPr>
        <p:spPr>
          <a:xfrm>
            <a:off x="5048251" y="173385"/>
            <a:ext cx="4714874" cy="6555641"/>
          </a:xfrm>
          <a:prstGeom prst="rect">
            <a:avLst/>
          </a:prstGeom>
        </p:spPr>
        <p:txBody>
          <a:bodyPr wrap="square">
            <a:spAutoFit/>
          </a:bodyPr>
          <a:lstStyle/>
          <a:p>
            <a:pPr algn="just" fontAlgn="base"/>
            <a:r>
              <a:rPr lang="uk-UA" sz="1300" dirty="0" smtClean="0">
                <a:latin typeface="e-Ukraine Light" pitchFamily="2" charset="-52"/>
              </a:rPr>
              <a:t>	</a:t>
            </a:r>
            <a:r>
              <a:rPr lang="uk-UA" sz="1100" dirty="0" smtClean="0"/>
              <a:t>обов'язково </a:t>
            </a:r>
            <a:r>
              <a:rPr lang="uk-UA" sz="1100" dirty="0" smtClean="0"/>
              <a:t>повинно бути відображено вартість таких товарів (робіт, послуг) і строк оплати за такі товари (роботи, послуги) (</a:t>
            </a:r>
            <a:r>
              <a:rPr lang="uk-UA" sz="1100" dirty="0" err="1" smtClean="0"/>
              <a:t>п.п</a:t>
            </a:r>
            <a:r>
              <a:rPr lang="uk-UA" sz="1100" dirty="0" smtClean="0"/>
              <a:t>. </a:t>
            </a:r>
            <a:r>
              <a:rPr lang="uk-UA" sz="1100" dirty="0" smtClean="0"/>
              <a:t>166.2.1  </a:t>
            </a:r>
            <a:r>
              <a:rPr lang="uk-UA" sz="1100" dirty="0" smtClean="0"/>
              <a:t>п. 166.2 ст. 166 Кодексу). </a:t>
            </a:r>
          </a:p>
          <a:p>
            <a:pPr indent="266700" algn="just" fontAlgn="base"/>
            <a:r>
              <a:rPr lang="uk-UA" sz="1100" dirty="0" smtClean="0"/>
              <a:t>Копії зазначених у </a:t>
            </a:r>
            <a:r>
              <a:rPr lang="uk-UA" sz="1100" dirty="0" err="1" smtClean="0"/>
              <a:t>п.п</a:t>
            </a:r>
            <a:r>
              <a:rPr lang="uk-UA" sz="1100" dirty="0" smtClean="0"/>
              <a:t>. 166.2.1 п. 166.2 ст. 166 Кодексу документів (крім електронних розрахункових документів) надаються разом з податковою декларацією, а оригінали цих документів не надсилаються контролюючому органу, але підлягають зберіганню платником податку протягом строку давності, встановленого Кодексом (абзац перший </a:t>
            </a:r>
            <a:r>
              <a:rPr lang="uk-UA" sz="1100" dirty="0" smtClean="0"/>
              <a:t>                    </a:t>
            </a:r>
            <a:r>
              <a:rPr lang="uk-UA" sz="1100" dirty="0" err="1" smtClean="0"/>
              <a:t>п.п</a:t>
            </a:r>
            <a:r>
              <a:rPr lang="uk-UA" sz="1100" dirty="0" smtClean="0"/>
              <a:t>. 166.2.2 п. 166.2 ст. 166 Кодексу).</a:t>
            </a:r>
          </a:p>
          <a:p>
            <a:pPr indent="266700" algn="just" fontAlgn="base"/>
            <a:r>
              <a:rPr lang="uk-UA" sz="1100" dirty="0" smtClean="0"/>
              <a:t>До податкової знижки можна включити витрати, зокрема:</a:t>
            </a:r>
          </a:p>
          <a:p>
            <a:pPr indent="266700" algn="just" fontAlgn="base"/>
            <a:r>
              <a:rPr lang="uk-UA" sz="1100" dirty="0" smtClean="0"/>
              <a:t>- частину суми процентів, сплачених за користування іпотечним житловим кредитом;</a:t>
            </a:r>
          </a:p>
          <a:p>
            <a:pPr indent="266700" algn="just" fontAlgn="base"/>
            <a:r>
              <a:rPr lang="uk-UA" sz="1100" dirty="0" smtClean="0"/>
              <a:t>- пожертвування або благодійні внески неприбутковим організаціям;</a:t>
            </a:r>
          </a:p>
          <a:p>
            <a:pPr indent="266700" algn="just" fontAlgn="base"/>
            <a:r>
              <a:rPr lang="uk-UA" sz="1100" dirty="0" smtClean="0"/>
              <a:t>- сума коштів, сплачених на користь вітчизняних закладів освіти для компенсації вартості навчання;</a:t>
            </a:r>
          </a:p>
          <a:p>
            <a:pPr indent="266700" algn="just" fontAlgn="base"/>
            <a:r>
              <a:rPr lang="uk-UA" sz="1100" dirty="0" smtClean="0"/>
              <a:t>- страхові платежі за договором довгострокового навчання;</a:t>
            </a:r>
          </a:p>
          <a:p>
            <a:pPr indent="266700" algn="just" fontAlgn="base"/>
            <a:r>
              <a:rPr lang="uk-UA" sz="1100" dirty="0" smtClean="0"/>
              <a:t>- суми витрат на оплату допоміжних репродуктивних технологій;</a:t>
            </a:r>
          </a:p>
          <a:p>
            <a:pPr indent="266700" algn="just" fontAlgn="base"/>
            <a:r>
              <a:rPr lang="uk-UA" sz="1100" dirty="0" smtClean="0"/>
              <a:t>- суми витрат на оплату вартості державних послуг, пов’язаних з усиновленням дитини;</a:t>
            </a:r>
          </a:p>
          <a:p>
            <a:pPr indent="266700" algn="just" fontAlgn="base"/>
            <a:r>
              <a:rPr lang="uk-UA" sz="1100" dirty="0" smtClean="0"/>
              <a:t>- суми коштів, сплачених у зв’язку із переобладнанням транспортного засобу;</a:t>
            </a:r>
          </a:p>
          <a:p>
            <a:pPr indent="266700" algn="just" fontAlgn="base"/>
            <a:r>
              <a:rPr lang="uk-UA" sz="1100" dirty="0" smtClean="0"/>
              <a:t>- суми витрат у вигляді орендної плати (для внутрішньо переміщених осіб);</a:t>
            </a:r>
          </a:p>
          <a:p>
            <a:pPr indent="266700" algn="just" fontAlgn="base"/>
            <a:r>
              <a:rPr lang="uk-UA" sz="1100" dirty="0" smtClean="0"/>
              <a:t>- суми витрат на лікування гострої респіраторної хвороби COVID-19;</a:t>
            </a:r>
          </a:p>
          <a:p>
            <a:pPr indent="266700" algn="just" fontAlgn="base"/>
            <a:r>
              <a:rPr lang="uk-UA" sz="1100" dirty="0" smtClean="0"/>
              <a:t>- суми витрат на придбання акцій, емітентом яких є юридична особа, яка набула статус резидента Дія Сіті.</a:t>
            </a:r>
          </a:p>
          <a:p>
            <a:pPr indent="266700" algn="just" fontAlgn="base"/>
            <a:r>
              <a:rPr lang="uk-UA" sz="1100" dirty="0" smtClean="0"/>
              <a:t>З метою отримання права на податкову знижку платник податків подає податкову декларацію до контролюючого органу, в якому перебуває на обліку.</a:t>
            </a:r>
          </a:p>
          <a:p>
            <a:pPr indent="266700" algn="just" fontAlgn="base"/>
            <a:r>
              <a:rPr lang="uk-UA" sz="1100" dirty="0" smtClean="0"/>
              <a:t>Податкова декларація подається за вибором платника податків, якщо інше не передбачено Кодексом, в один із таких способів:</a:t>
            </a:r>
          </a:p>
          <a:p>
            <a:pPr indent="266700" algn="just" fontAlgn="base"/>
            <a:r>
              <a:rPr lang="uk-UA" sz="1100" dirty="0" smtClean="0"/>
              <a:t>а) особисто платником податків або уповноваженою на це особою;</a:t>
            </a:r>
          </a:p>
          <a:p>
            <a:pPr indent="266700" algn="just" fontAlgn="base"/>
            <a:r>
              <a:rPr lang="uk-UA" sz="1100" dirty="0" smtClean="0"/>
              <a:t>б) надсилається поштою з повідомленням про вручення та з описом вкладення;</a:t>
            </a:r>
          </a:p>
          <a:p>
            <a:pPr indent="266700" algn="just" fontAlgn="base"/>
            <a:r>
              <a:rPr lang="uk-UA" sz="1100" dirty="0" smtClean="0"/>
              <a:t>в) засобами електронного зв’язку в електронній формі з дотриманням вимог законів України від 22 травня 2003 року № 851-IV «Про електронні документи та електронний документообіг» (із змінами) та від 05 жовтня 2017 року № 2155-VIII «Про електронні довірчі послуги» (із змінами).</a:t>
            </a:r>
            <a:endParaRPr lang="uk-UA" sz="1100" dirty="0" smtClean="0">
              <a:latin typeface="Arial" pitchFamily="34" charset="0"/>
              <a:cs typeface="Arial" pitchFamily="34" charset="0"/>
            </a:endParaRPr>
          </a:p>
        </p:txBody>
      </p:sp>
    </p:spTree>
    <p:extLst>
      <p:ext uri="{BB962C8B-B14F-4D97-AF65-F5344CB8AC3E}">
        <p14:creationId xmlns="" xmlns:p14="http://schemas.microsoft.com/office/powerpoint/2010/main"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TotalTime>
  <Words>40</Words>
  <Application>Microsoft Office PowerPoint</Application>
  <PresentationFormat>Лист A4 (210x297 мм)</PresentationFormat>
  <Paragraphs>37</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d34806</cp:lastModifiedBy>
  <cp:revision>218</cp:revision>
  <dcterms:created xsi:type="dcterms:W3CDTF">2021-05-27T05:23:05Z</dcterms:created>
  <dcterms:modified xsi:type="dcterms:W3CDTF">2024-08-20T11:57:27Z</dcterms:modified>
</cp:coreProperties>
</file>