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Lst>
  <p:sldSz cx="9906000" cy="6858000" type="A4"/>
  <p:notesSz cx="6808788" cy="99409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25A872"/>
  </p:clrMru>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8399" autoAdjust="0"/>
    <p:restoredTop sz="94660" autoAdjust="0"/>
  </p:normalViewPr>
  <p:slideViewPr>
    <p:cSldViewPr snapToGrid="0">
      <p:cViewPr>
        <p:scale>
          <a:sx n="100" d="100"/>
          <a:sy n="100" d="100"/>
        </p:scale>
        <p:origin x="-246" y="-198"/>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42950" y="2130428"/>
            <a:ext cx="84201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29FCE06E-CD33-4E8D-BB2D-3C537C4FAFB6}" type="datetimeFigureOut">
              <a:rPr lang="ru-RU" smtClean="0"/>
              <a:pPr/>
              <a:t>20.08.2024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2000836-F63B-4D9E-A2D5-C448F5928AED}"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29FCE06E-CD33-4E8D-BB2D-3C537C4FAFB6}" type="datetimeFigureOut">
              <a:rPr lang="ru-RU" smtClean="0"/>
              <a:pPr/>
              <a:t>20.08.2024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2000836-F63B-4D9E-A2D5-C448F5928AED}"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780337" y="274641"/>
            <a:ext cx="2414588"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536576" y="274641"/>
            <a:ext cx="7078663"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29FCE06E-CD33-4E8D-BB2D-3C537C4FAFB6}" type="datetimeFigureOut">
              <a:rPr lang="ru-RU" smtClean="0"/>
              <a:pPr/>
              <a:t>20.08.2024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2000836-F63B-4D9E-A2D5-C448F5928AED}"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29FCE06E-CD33-4E8D-BB2D-3C537C4FAFB6}" type="datetimeFigureOut">
              <a:rPr lang="ru-RU" smtClean="0"/>
              <a:pPr/>
              <a:t>20.08.2024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2000836-F63B-4D9E-A2D5-C448F5928AED}"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2506" y="4406903"/>
            <a:ext cx="84201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29FCE06E-CD33-4E8D-BB2D-3C537C4FAFB6}" type="datetimeFigureOut">
              <a:rPr lang="ru-RU" smtClean="0"/>
              <a:pPr/>
              <a:t>20.08.2024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2000836-F63B-4D9E-A2D5-C448F5928AED}"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Содержимое 2"/>
          <p:cNvSpPr>
            <a:spLocks noGrp="1"/>
          </p:cNvSpPr>
          <p:nvPr>
            <p:ph sz="half" idx="1"/>
          </p:nvPr>
        </p:nvSpPr>
        <p:spPr>
          <a:xfrm>
            <a:off x="536575" y="1600203"/>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Содержимое 3"/>
          <p:cNvSpPr>
            <a:spLocks noGrp="1"/>
          </p:cNvSpPr>
          <p:nvPr>
            <p:ph sz="half" idx="2"/>
          </p:nvPr>
        </p:nvSpPr>
        <p:spPr>
          <a:xfrm>
            <a:off x="5448300" y="1600203"/>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29FCE06E-CD33-4E8D-BB2D-3C537C4FAFB6}" type="datetimeFigureOut">
              <a:rPr lang="ru-RU" smtClean="0"/>
              <a:pPr/>
              <a:t>20.08.2024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2000836-F63B-4D9E-A2D5-C448F5928AED}"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0" y="274638"/>
            <a:ext cx="8915400" cy="1143000"/>
          </a:xfrm>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5032112"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5032112"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29FCE06E-CD33-4E8D-BB2D-3C537C4FAFB6}" type="datetimeFigureOut">
              <a:rPr lang="ru-RU" smtClean="0"/>
              <a:pPr/>
              <a:t>20.08.2024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2000836-F63B-4D9E-A2D5-C448F5928AED}"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29FCE06E-CD33-4E8D-BB2D-3C537C4FAFB6}" type="datetimeFigureOut">
              <a:rPr lang="ru-RU" smtClean="0"/>
              <a:pPr/>
              <a:t>20.08.2024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2000836-F63B-4D9E-A2D5-C448F5928AED}"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9FCE06E-CD33-4E8D-BB2D-3C537C4FAFB6}" type="datetimeFigureOut">
              <a:rPr lang="ru-RU" smtClean="0"/>
              <a:pPr/>
              <a:t>20.08.2024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2000836-F63B-4D9E-A2D5-C448F5928AED}"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0" y="273050"/>
            <a:ext cx="3259006" cy="1162050"/>
          </a:xfrm>
        </p:spPr>
        <p:txBody>
          <a:bodyPr anchor="b"/>
          <a:lstStyle>
            <a:lvl1pPr algn="l">
              <a:defRPr sz="2000" b="1"/>
            </a:lvl1pPr>
          </a:lstStyle>
          <a:p>
            <a:r>
              <a:rPr lang="ru-RU" smtClean="0"/>
              <a:t>Образец заголовка</a:t>
            </a:r>
            <a:endParaRPr lang="uk-UA"/>
          </a:p>
        </p:txBody>
      </p:sp>
      <p:sp>
        <p:nvSpPr>
          <p:cNvPr id="3" name="Содержимое 2"/>
          <p:cNvSpPr>
            <a:spLocks noGrp="1"/>
          </p:cNvSpPr>
          <p:nvPr>
            <p:ph idx="1"/>
          </p:nvPr>
        </p:nvSpPr>
        <p:spPr>
          <a:xfrm>
            <a:off x="3872972" y="27305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9FCE06E-CD33-4E8D-BB2D-3C537C4FAFB6}" type="datetimeFigureOut">
              <a:rPr lang="ru-RU" smtClean="0"/>
              <a:pPr/>
              <a:t>20.08.2024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2000836-F63B-4D9E-A2D5-C448F5928AED}"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41645" y="4800600"/>
            <a:ext cx="59436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9FCE06E-CD33-4E8D-BB2D-3C537C4FAFB6}" type="datetimeFigureOut">
              <a:rPr lang="ru-RU" smtClean="0"/>
              <a:pPr/>
              <a:t>20.08.2024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2000836-F63B-4D9E-A2D5-C448F5928AED}"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495300" y="1600203"/>
            <a:ext cx="89154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495300" y="6356353"/>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FCE06E-CD33-4E8D-BB2D-3C537C4FAFB6}" type="datetimeFigureOut">
              <a:rPr lang="ru-RU" smtClean="0"/>
              <a:pPr/>
              <a:t>20.08.2024</a:t>
            </a:fld>
            <a:endParaRPr lang="ru-RU"/>
          </a:p>
        </p:txBody>
      </p:sp>
      <p:sp>
        <p:nvSpPr>
          <p:cNvPr id="5" name="Нижний колонтитул 4"/>
          <p:cNvSpPr>
            <a:spLocks noGrp="1"/>
          </p:cNvSpPr>
          <p:nvPr>
            <p:ph type="ftr" sz="quarter" idx="3"/>
          </p:nvPr>
        </p:nvSpPr>
        <p:spPr>
          <a:xfrm>
            <a:off x="3384550" y="6356353"/>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7099300" y="6356353"/>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000836-F63B-4D9E-A2D5-C448F5928AED}"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6">
            <a:extLst>
              <a:ext uri="{FF2B5EF4-FFF2-40B4-BE49-F238E27FC236}">
                <a16:creationId xmlns:a16="http://schemas.microsoft.com/office/drawing/2014/main" xmlns="" id="{AAE0BDE6-D7B9-4FD3-A01F-F489C68E00E5}"/>
              </a:ext>
            </a:extLst>
          </p:cNvPr>
          <p:cNvSpPr>
            <a:spLocks noChangeArrowheads="1"/>
          </p:cNvSpPr>
          <p:nvPr/>
        </p:nvSpPr>
        <p:spPr bwMode="auto">
          <a:xfrm>
            <a:off x="0" y="1762125"/>
            <a:ext cx="9906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21" name="Прямоугольник 20"/>
          <p:cNvSpPr/>
          <p:nvPr/>
        </p:nvSpPr>
        <p:spPr>
          <a:xfrm>
            <a:off x="5734051" y="285751"/>
            <a:ext cx="4200524" cy="677108"/>
          </a:xfrm>
          <a:prstGeom prst="rect">
            <a:avLst/>
          </a:prstGeom>
        </p:spPr>
        <p:txBody>
          <a:bodyPr wrap="square">
            <a:spAutoFit/>
          </a:bodyPr>
          <a:lstStyle/>
          <a:p>
            <a:r>
              <a:rPr lang="ru-RU" sz="1200" b="1" dirty="0" smtClean="0">
                <a:latin typeface="e-Ukraine Head Bold" pitchFamily="50" charset="-52"/>
              </a:rPr>
              <a:t>Головне </a:t>
            </a:r>
            <a:r>
              <a:rPr lang="ru-RU" sz="1200" b="1" dirty="0" err="1" smtClean="0">
                <a:latin typeface="e-Ukraine Head Bold" pitchFamily="50" charset="-52"/>
              </a:rPr>
              <a:t>управління</a:t>
            </a:r>
            <a:r>
              <a:rPr lang="ru-RU" sz="1200" b="1" dirty="0" smtClean="0">
                <a:latin typeface="e-Ukraine Head Bold" pitchFamily="50" charset="-52"/>
              </a:rPr>
              <a:t> ДПС у </a:t>
            </a:r>
            <a:r>
              <a:rPr lang="ru-RU" sz="1200" b="1" dirty="0" err="1" smtClean="0">
                <a:latin typeface="e-Ukraine Head Bold" pitchFamily="50" charset="-52"/>
              </a:rPr>
              <a:t>Дніпропетровській</a:t>
            </a:r>
            <a:r>
              <a:rPr lang="ru-RU" sz="1200" b="1" dirty="0" smtClean="0">
                <a:latin typeface="e-Ukraine Head Bold" pitchFamily="50" charset="-52"/>
              </a:rPr>
              <a:t> </a:t>
            </a:r>
            <a:r>
              <a:rPr lang="ru-RU" sz="1200" b="1" dirty="0" err="1" smtClean="0">
                <a:latin typeface="e-Ukraine Head Bold" pitchFamily="50" charset="-52"/>
              </a:rPr>
              <a:t>області</a:t>
            </a:r>
            <a:endParaRPr lang="ru-RU" sz="1200" b="1" dirty="0" smtClean="0">
              <a:latin typeface="e-Ukraine Head Bold" pitchFamily="50" charset="-52"/>
            </a:endParaRPr>
          </a:p>
          <a:p>
            <a:endParaRPr lang="ru-RU" sz="200" b="1" dirty="0" smtClean="0">
              <a:latin typeface="e-Ukraine Head Bold" pitchFamily="50" charset="-52"/>
            </a:endParaRPr>
          </a:p>
          <a:p>
            <a:r>
              <a:rPr lang="ru-RU" sz="1200" b="1" dirty="0" err="1" smtClean="0">
                <a:latin typeface="e-Ukraine Head Bold" pitchFamily="50" charset="-52"/>
              </a:rPr>
              <a:t>Державна</a:t>
            </a:r>
            <a:r>
              <a:rPr lang="ru-RU" sz="1200" b="1" dirty="0" smtClean="0">
                <a:latin typeface="e-Ukraine Head Bold" pitchFamily="50" charset="-52"/>
              </a:rPr>
              <a:t> </a:t>
            </a:r>
            <a:r>
              <a:rPr lang="ru-RU" sz="1200" b="1" dirty="0" err="1" smtClean="0">
                <a:latin typeface="e-Ukraine Head Bold" pitchFamily="50" charset="-52"/>
              </a:rPr>
              <a:t>податкова</a:t>
            </a:r>
            <a:r>
              <a:rPr lang="ru-RU" sz="1200" b="1" dirty="0" smtClean="0">
                <a:latin typeface="e-Ukraine Head Bold" pitchFamily="50" charset="-52"/>
              </a:rPr>
              <a:t> служба </a:t>
            </a:r>
            <a:r>
              <a:rPr lang="ru-RU" sz="1200" b="1" dirty="0" err="1" smtClean="0">
                <a:latin typeface="e-Ukraine Head Bold" pitchFamily="50" charset="-52"/>
              </a:rPr>
              <a:t>України</a:t>
            </a:r>
            <a:endParaRPr lang="ru-RU" sz="1200" b="1" dirty="0">
              <a:latin typeface="e-Ukraine Head Bold" pitchFamily="50" charset="-52"/>
            </a:endParaRPr>
          </a:p>
        </p:txBody>
      </p:sp>
      <p:pic>
        <p:nvPicPr>
          <p:cNvPr id="23" name="Рисунок 22" descr="долучайся.jpg"/>
          <p:cNvPicPr>
            <a:picLocks noChangeAspect="1"/>
          </p:cNvPicPr>
          <p:nvPr/>
        </p:nvPicPr>
        <p:blipFill>
          <a:blip r:embed="rId2" cstate="print"/>
          <a:srcRect/>
          <a:stretch>
            <a:fillRect/>
          </a:stretch>
        </p:blipFill>
        <p:spPr>
          <a:xfrm>
            <a:off x="352425" y="1781175"/>
            <a:ext cx="1543050" cy="2466975"/>
          </a:xfrm>
          <a:prstGeom prst="rect">
            <a:avLst/>
          </a:prstGeom>
        </p:spPr>
      </p:pic>
      <p:pic>
        <p:nvPicPr>
          <p:cNvPr id="24" name="Рисунок 23" descr="долучайся.jpg"/>
          <p:cNvPicPr>
            <a:picLocks noChangeAspect="1"/>
          </p:cNvPicPr>
          <p:nvPr/>
        </p:nvPicPr>
        <p:blipFill>
          <a:blip r:embed="rId3" cstate="print"/>
          <a:srcRect/>
          <a:stretch>
            <a:fillRect/>
          </a:stretch>
        </p:blipFill>
        <p:spPr>
          <a:xfrm>
            <a:off x="2667000" y="3638857"/>
            <a:ext cx="1517626" cy="1609418"/>
          </a:xfrm>
          <a:prstGeom prst="rect">
            <a:avLst/>
          </a:prstGeom>
        </p:spPr>
      </p:pic>
      <p:sp>
        <p:nvSpPr>
          <p:cNvPr id="25" name="Прямокутник 24"/>
          <p:cNvSpPr/>
          <p:nvPr/>
        </p:nvSpPr>
        <p:spPr>
          <a:xfrm>
            <a:off x="1885950" y="6296026"/>
            <a:ext cx="2333625" cy="323165"/>
          </a:xfrm>
          <a:prstGeom prst="rect">
            <a:avLst/>
          </a:prstGeom>
        </p:spPr>
        <p:txBody>
          <a:bodyPr wrap="square">
            <a:spAutoFit/>
          </a:bodyPr>
          <a:lstStyle/>
          <a:p>
            <a:r>
              <a:rPr lang="en-US" sz="1500" b="1" dirty="0" smtClean="0">
                <a:solidFill>
                  <a:srgbClr val="0033CC"/>
                </a:solidFill>
                <a:latin typeface="e-Ukraine Head Bold" pitchFamily="2" charset="-52"/>
              </a:rPr>
              <a:t>dp.ikc@tax.gov.ua</a:t>
            </a:r>
            <a:endParaRPr lang="en-US" sz="1500" b="1" dirty="0">
              <a:solidFill>
                <a:srgbClr val="0033CC"/>
              </a:solidFill>
              <a:latin typeface="e-Ukraine Head Bold" pitchFamily="2" charset="-52"/>
            </a:endParaRPr>
          </a:p>
        </p:txBody>
      </p:sp>
      <p:pic>
        <p:nvPicPr>
          <p:cNvPr id="37" name="Рисунок 36" descr="Версія для роботи (1280 × 785 пікс.), копія.png"/>
          <p:cNvPicPr>
            <a:picLocks noChangeAspect="1"/>
          </p:cNvPicPr>
          <p:nvPr/>
        </p:nvPicPr>
        <p:blipFill>
          <a:blip r:embed="rId4" cstate="print"/>
          <a:srcRect/>
          <a:stretch>
            <a:fillRect/>
          </a:stretch>
        </p:blipFill>
        <p:spPr>
          <a:xfrm>
            <a:off x="5087020" y="447676"/>
            <a:ext cx="704180" cy="409574"/>
          </a:xfrm>
          <a:prstGeom prst="rect">
            <a:avLst/>
          </a:prstGeom>
        </p:spPr>
      </p:pic>
      <p:sp>
        <p:nvSpPr>
          <p:cNvPr id="38" name="Прямокутник 37"/>
          <p:cNvSpPr/>
          <p:nvPr/>
        </p:nvSpPr>
        <p:spPr>
          <a:xfrm>
            <a:off x="5286375" y="1581150"/>
            <a:ext cx="4410075" cy="1246495"/>
          </a:xfrm>
          <a:prstGeom prst="rect">
            <a:avLst/>
          </a:prstGeom>
        </p:spPr>
        <p:txBody>
          <a:bodyPr wrap="square">
            <a:spAutoFit/>
          </a:bodyPr>
          <a:lstStyle/>
          <a:p>
            <a:pPr algn="ctr"/>
            <a:r>
              <a:rPr lang="uk-UA" sz="1500" b="1" dirty="0" smtClean="0">
                <a:solidFill>
                  <a:srgbClr val="0033CC"/>
                </a:solidFill>
                <a:latin typeface="e-Ukraine Head Bold" pitchFamily="50" charset="-52"/>
              </a:rPr>
              <a:t>Щодо застосування штрафних санкцій та пені при самостійному виправленні платником помилок, що призвели до заниження податкового зобов’язання</a:t>
            </a:r>
            <a:endParaRPr lang="uk-UA" sz="1500" b="1" dirty="0">
              <a:solidFill>
                <a:srgbClr val="0033CC"/>
              </a:solidFill>
              <a:latin typeface="e-Ukraine Head Bold" pitchFamily="50" charset="-52"/>
            </a:endParaRPr>
          </a:p>
        </p:txBody>
      </p:sp>
      <p:sp>
        <p:nvSpPr>
          <p:cNvPr id="39" name="Прямокутник 38"/>
          <p:cNvSpPr/>
          <p:nvPr/>
        </p:nvSpPr>
        <p:spPr>
          <a:xfrm>
            <a:off x="7839075" y="3609976"/>
            <a:ext cx="1704975" cy="307777"/>
          </a:xfrm>
          <a:prstGeom prst="rect">
            <a:avLst/>
          </a:prstGeom>
        </p:spPr>
        <p:txBody>
          <a:bodyPr wrap="square">
            <a:spAutoFit/>
          </a:bodyPr>
          <a:lstStyle/>
          <a:p>
            <a:pPr lvl="0" algn="r" defTabSz="914400" fontAlgn="base">
              <a:spcBef>
                <a:spcPct val="0"/>
              </a:spcBef>
              <a:spcAft>
                <a:spcPct val="0"/>
              </a:spcAft>
            </a:pPr>
            <a:r>
              <a:rPr lang="uk-UA" sz="1400" b="1" dirty="0" smtClean="0">
                <a:latin typeface="e-Ukraine Light" pitchFamily="50" charset="-52"/>
                <a:cs typeface="Times New Roman" pitchFamily="18" charset="0"/>
              </a:rPr>
              <a:t>Липень  </a:t>
            </a:r>
            <a:r>
              <a:rPr lang="uk-UA" sz="1400" b="1" dirty="0" smtClean="0">
                <a:latin typeface="e-Ukraine Light" pitchFamily="50" charset="-52"/>
                <a:cs typeface="Times New Roman" pitchFamily="18" charset="0"/>
              </a:rPr>
              <a:t>2024</a:t>
            </a:r>
          </a:p>
        </p:txBody>
      </p:sp>
      <p:pic>
        <p:nvPicPr>
          <p:cNvPr id="47" name="Рисунок 46" descr="Версія для роботи (1280 × 785 пікс.), копія (2).png"/>
          <p:cNvPicPr>
            <a:picLocks noChangeAspect="1"/>
          </p:cNvPicPr>
          <p:nvPr/>
        </p:nvPicPr>
        <p:blipFill>
          <a:blip r:embed="rId5" cstate="print"/>
          <a:srcRect/>
          <a:stretch>
            <a:fillRect/>
          </a:stretch>
        </p:blipFill>
        <p:spPr>
          <a:xfrm>
            <a:off x="1114425" y="6151470"/>
            <a:ext cx="723900" cy="553570"/>
          </a:xfrm>
          <a:prstGeom prst="rect">
            <a:avLst/>
          </a:prstGeom>
        </p:spPr>
      </p:pic>
      <p:pic>
        <p:nvPicPr>
          <p:cNvPr id="29" name="Рисунок 28" descr="долучайся.jpg"/>
          <p:cNvPicPr>
            <a:picLocks noChangeAspect="1"/>
          </p:cNvPicPr>
          <p:nvPr/>
        </p:nvPicPr>
        <p:blipFill>
          <a:blip r:embed="rId6" cstate="print"/>
          <a:srcRect/>
          <a:stretch>
            <a:fillRect/>
          </a:stretch>
        </p:blipFill>
        <p:spPr>
          <a:xfrm>
            <a:off x="2790248" y="2669701"/>
            <a:ext cx="1238828" cy="1016474"/>
          </a:xfrm>
          <a:prstGeom prst="rect">
            <a:avLst/>
          </a:prstGeom>
        </p:spPr>
      </p:pic>
      <p:pic>
        <p:nvPicPr>
          <p:cNvPr id="1031" name="Picture 7"/>
          <p:cNvPicPr>
            <a:picLocks noChangeAspect="1" noChangeArrowheads="1"/>
          </p:cNvPicPr>
          <p:nvPr/>
        </p:nvPicPr>
        <p:blipFill>
          <a:blip r:embed="rId7" cstate="print"/>
          <a:srcRect/>
          <a:stretch>
            <a:fillRect/>
          </a:stretch>
        </p:blipFill>
        <p:spPr bwMode="auto">
          <a:xfrm>
            <a:off x="8653463" y="4191000"/>
            <a:ext cx="1252537" cy="2667000"/>
          </a:xfrm>
          <a:prstGeom prst="rect">
            <a:avLst/>
          </a:prstGeom>
          <a:noFill/>
          <a:ln w="9525">
            <a:noFill/>
            <a:miter lim="800000"/>
            <a:headEnd/>
            <a:tailEnd/>
          </a:ln>
        </p:spPr>
      </p:pic>
      <p:pic>
        <p:nvPicPr>
          <p:cNvPr id="1030" name="Picture 6"/>
          <p:cNvPicPr>
            <a:picLocks noChangeAspect="1" noChangeArrowheads="1"/>
          </p:cNvPicPr>
          <p:nvPr/>
        </p:nvPicPr>
        <p:blipFill>
          <a:blip r:embed="rId8" cstate="print"/>
          <a:srcRect b="-705"/>
          <a:stretch>
            <a:fillRect/>
          </a:stretch>
        </p:blipFill>
        <p:spPr bwMode="auto">
          <a:xfrm>
            <a:off x="6838950" y="5397500"/>
            <a:ext cx="3067050" cy="1479550"/>
          </a:xfrm>
          <a:prstGeom prst="rect">
            <a:avLst/>
          </a:prstGeom>
          <a:noFill/>
          <a:ln w="9525">
            <a:noFill/>
            <a:miter lim="800000"/>
            <a:headEnd/>
            <a:tailEnd/>
          </a:ln>
        </p:spPr>
      </p:pic>
      <p:sp>
        <p:nvSpPr>
          <p:cNvPr id="16" name="Прямоугольник 15"/>
          <p:cNvSpPr/>
          <p:nvPr/>
        </p:nvSpPr>
        <p:spPr>
          <a:xfrm>
            <a:off x="0" y="238036"/>
            <a:ext cx="4953000" cy="738664"/>
          </a:xfrm>
          <a:prstGeom prst="rect">
            <a:avLst/>
          </a:prstGeom>
        </p:spPr>
        <p:txBody>
          <a:bodyPr>
            <a:spAutoFit/>
          </a:bodyPr>
          <a:lstStyle/>
          <a:p>
            <a:pPr lvl="0" indent="449263" algn="ctr" defTabSz="914400" eaLnBrk="0" fontAlgn="base" hangingPunct="0">
              <a:spcBef>
                <a:spcPct val="0"/>
              </a:spcBef>
            </a:pPr>
            <a:r>
              <a:rPr lang="ru-RU" altLang="ru-RU" sz="1400" b="1" dirty="0" smtClean="0">
                <a:solidFill>
                  <a:srgbClr val="0033CC"/>
                </a:solidFill>
                <a:latin typeface="e-Ukraine Light" panose="00000400000000000000" pitchFamily="50" charset="-52"/>
              </a:rPr>
              <a:t>Будьте в </a:t>
            </a:r>
            <a:r>
              <a:rPr lang="ru-RU" altLang="ru-RU" sz="1400" b="1" dirty="0" err="1" smtClean="0">
                <a:solidFill>
                  <a:srgbClr val="0033CC"/>
                </a:solidFill>
                <a:latin typeface="e-Ukraine Light" panose="00000400000000000000" pitchFamily="50" charset="-52"/>
              </a:rPr>
              <a:t>курсі</a:t>
            </a:r>
            <a:r>
              <a:rPr lang="ru-RU" altLang="ru-RU" sz="1400" b="1" dirty="0" smtClean="0">
                <a:solidFill>
                  <a:srgbClr val="0033CC"/>
                </a:solidFill>
                <a:latin typeface="e-Ukraine Light" panose="00000400000000000000" pitchFamily="50" charset="-52"/>
              </a:rPr>
              <a:t> </a:t>
            </a:r>
            <a:r>
              <a:rPr lang="ru-RU" altLang="ru-RU" sz="1400" b="1" dirty="0" err="1" smtClean="0">
                <a:solidFill>
                  <a:srgbClr val="0033CC"/>
                </a:solidFill>
                <a:latin typeface="e-Ukraine Light" panose="00000400000000000000" pitchFamily="50" charset="-52"/>
              </a:rPr>
              <a:t>податкового</a:t>
            </a:r>
            <a:r>
              <a:rPr lang="ru-RU" altLang="ru-RU" sz="1400" b="1" dirty="0" smtClean="0">
                <a:solidFill>
                  <a:srgbClr val="0033CC"/>
                </a:solidFill>
                <a:latin typeface="e-Ukraine Light" panose="00000400000000000000" pitchFamily="50" charset="-52"/>
              </a:rPr>
              <a:t> </a:t>
            </a:r>
            <a:r>
              <a:rPr lang="ru-RU" altLang="ru-RU" sz="1400" b="1" dirty="0" err="1" smtClean="0">
                <a:solidFill>
                  <a:srgbClr val="0033CC"/>
                </a:solidFill>
                <a:latin typeface="e-Ukraine Light" panose="00000400000000000000" pitchFamily="50" charset="-52"/>
              </a:rPr>
              <a:t>законодавства</a:t>
            </a:r>
            <a:r>
              <a:rPr lang="ru-RU" altLang="ru-RU" sz="1400" b="1" dirty="0" smtClean="0">
                <a:solidFill>
                  <a:srgbClr val="0033CC"/>
                </a:solidFill>
                <a:latin typeface="e-Ukraine Light" panose="00000400000000000000" pitchFamily="50" charset="-52"/>
              </a:rPr>
              <a:t>: </a:t>
            </a:r>
            <a:r>
              <a:rPr lang="ru-RU" altLang="ru-RU" sz="1400" b="1" dirty="0" err="1" smtClean="0">
                <a:solidFill>
                  <a:srgbClr val="0033CC"/>
                </a:solidFill>
                <a:latin typeface="e-Ukraine Light" panose="00000400000000000000" pitchFamily="50" charset="-52"/>
              </a:rPr>
              <a:t>користуйтеся</a:t>
            </a:r>
            <a:r>
              <a:rPr lang="ru-RU" altLang="ru-RU" sz="1400" b="1" dirty="0" smtClean="0">
                <a:solidFill>
                  <a:srgbClr val="0033CC"/>
                </a:solidFill>
                <a:latin typeface="e-Ukraine Light" panose="00000400000000000000" pitchFamily="50" charset="-52"/>
              </a:rPr>
              <a:t> </a:t>
            </a:r>
            <a:r>
              <a:rPr lang="ru-RU" altLang="ru-RU" sz="1400" b="1" dirty="0" err="1" smtClean="0">
                <a:solidFill>
                  <a:srgbClr val="0033CC"/>
                </a:solidFill>
                <a:latin typeface="e-Ukraine Light" panose="00000400000000000000" pitchFamily="50" charset="-52"/>
              </a:rPr>
              <a:t>офіційними</a:t>
            </a:r>
            <a:r>
              <a:rPr lang="ru-RU" altLang="ru-RU" sz="1400" b="1" dirty="0" smtClean="0">
                <a:solidFill>
                  <a:srgbClr val="0033CC"/>
                </a:solidFill>
                <a:latin typeface="e-Ukraine Light" panose="00000400000000000000" pitchFamily="50" charset="-52"/>
              </a:rPr>
              <a:t> </a:t>
            </a:r>
            <a:r>
              <a:rPr lang="ru-RU" altLang="ru-RU" sz="1400" b="1" dirty="0" err="1" smtClean="0">
                <a:solidFill>
                  <a:srgbClr val="0033CC"/>
                </a:solidFill>
                <a:latin typeface="e-Ukraine Light" panose="00000400000000000000" pitchFamily="50" charset="-52"/>
              </a:rPr>
              <a:t>джерелами</a:t>
            </a:r>
            <a:r>
              <a:rPr lang="ru-RU" altLang="ru-RU" sz="1400" b="1" dirty="0" smtClean="0">
                <a:solidFill>
                  <a:srgbClr val="0033CC"/>
                </a:solidFill>
                <a:latin typeface="e-Ukraine Light" panose="00000400000000000000" pitchFamily="50" charset="-52"/>
              </a:rPr>
              <a:t> </a:t>
            </a:r>
            <a:r>
              <a:rPr lang="ru-RU" altLang="ru-RU" sz="1400" b="1" dirty="0" err="1" smtClean="0">
                <a:solidFill>
                  <a:srgbClr val="0033CC"/>
                </a:solidFill>
                <a:latin typeface="e-Ukraine Light" panose="00000400000000000000" pitchFamily="50" charset="-52"/>
              </a:rPr>
              <a:t>інформації</a:t>
            </a:r>
            <a:r>
              <a:rPr lang="ru-RU" altLang="ru-RU" sz="1400" b="1" dirty="0" smtClean="0">
                <a:solidFill>
                  <a:srgbClr val="0033CC"/>
                </a:solidFill>
                <a:latin typeface="e-Ukraine Light" panose="00000400000000000000" pitchFamily="50" charset="-52"/>
              </a:rPr>
              <a:t> </a:t>
            </a:r>
            <a:r>
              <a:rPr lang="ru-RU" altLang="ru-RU" sz="1400" b="1" dirty="0" err="1" smtClean="0">
                <a:solidFill>
                  <a:srgbClr val="0033CC"/>
                </a:solidFill>
                <a:latin typeface="e-Ukraine Light" panose="00000400000000000000" pitchFamily="50" charset="-52"/>
              </a:rPr>
              <a:t>податкової</a:t>
            </a:r>
            <a:r>
              <a:rPr lang="ru-RU" altLang="ru-RU" sz="1400" b="1" dirty="0" smtClean="0">
                <a:solidFill>
                  <a:srgbClr val="0033CC"/>
                </a:solidFill>
                <a:latin typeface="e-Ukraine Light" panose="00000400000000000000" pitchFamily="50" charset="-52"/>
              </a:rPr>
              <a:t> </a:t>
            </a:r>
            <a:r>
              <a:rPr lang="ru-RU" altLang="ru-RU" sz="1400" b="1" dirty="0" err="1" smtClean="0">
                <a:solidFill>
                  <a:srgbClr val="0033CC"/>
                </a:solidFill>
                <a:latin typeface="e-Ukraine Light" panose="00000400000000000000" pitchFamily="50" charset="-52"/>
              </a:rPr>
              <a:t>служби</a:t>
            </a:r>
            <a:r>
              <a:rPr lang="ru-RU" altLang="ru-RU" sz="1400" b="1" dirty="0" smtClean="0">
                <a:solidFill>
                  <a:srgbClr val="0033CC"/>
                </a:solidFill>
                <a:latin typeface="e-Ukraine Light" panose="00000400000000000000" pitchFamily="50" charset="-52"/>
              </a:rPr>
              <a:t> </a:t>
            </a:r>
            <a:r>
              <a:rPr lang="ru-RU" altLang="ru-RU" sz="1400" b="1" dirty="0" err="1" smtClean="0">
                <a:solidFill>
                  <a:srgbClr val="0033CC"/>
                </a:solidFill>
                <a:latin typeface="e-Ukraine Light" panose="00000400000000000000" pitchFamily="50" charset="-52"/>
              </a:rPr>
              <a:t>Дніпропетровщини</a:t>
            </a:r>
            <a:r>
              <a:rPr lang="ru-RU" altLang="ru-RU" sz="1400" b="1" dirty="0" smtClean="0">
                <a:solidFill>
                  <a:srgbClr val="0033CC"/>
                </a:solidFill>
                <a:latin typeface="e-Ukraine Light" panose="00000400000000000000" pitchFamily="50" charset="-52"/>
              </a:rPr>
              <a:t>!</a:t>
            </a:r>
            <a:endParaRPr lang="ru-RU" altLang="ru-RU" sz="1400" b="1" dirty="0">
              <a:solidFill>
                <a:srgbClr val="0033CC"/>
              </a:solidFill>
              <a:latin typeface="e-Ukraine Light" panose="00000400000000000000" pitchFamily="50" charset="-52"/>
            </a:endParaRPr>
          </a:p>
        </p:txBody>
      </p:sp>
      <p:pic>
        <p:nvPicPr>
          <p:cNvPr id="17" name="Picture 7"/>
          <p:cNvPicPr>
            <a:picLocks noChangeAspect="1" noChangeArrowheads="1"/>
          </p:cNvPicPr>
          <p:nvPr/>
        </p:nvPicPr>
        <p:blipFill>
          <a:blip r:embed="rId9" cstate="print"/>
          <a:srcRect/>
          <a:stretch>
            <a:fillRect/>
          </a:stretch>
        </p:blipFill>
        <p:spPr bwMode="auto">
          <a:xfrm rot="5400000">
            <a:off x="5791832" y="5325386"/>
            <a:ext cx="979532" cy="2085697"/>
          </a:xfrm>
          <a:prstGeom prst="rect">
            <a:avLst/>
          </a:prstGeom>
          <a:noFill/>
          <a:ln w="9525">
            <a:noFill/>
            <a:miter lim="800000"/>
            <a:headEnd/>
            <a:tailEnd/>
          </a:ln>
        </p:spPr>
      </p:pic>
    </p:spTree>
    <p:extLst>
      <p:ext uri="{BB962C8B-B14F-4D97-AF65-F5344CB8AC3E}">
        <p14:creationId xmlns="" xmlns:p14="http://schemas.microsoft.com/office/powerpoint/2010/main" val="3382142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рямоугольник 9">
            <a:extLst>
              <a:ext uri="{FF2B5EF4-FFF2-40B4-BE49-F238E27FC236}">
                <a16:creationId xmlns:a16="http://schemas.microsoft.com/office/drawing/2014/main" xmlns="" id="{AB020ADF-A26B-4DB1-A8F3-01CE965CB04E}"/>
              </a:ext>
            </a:extLst>
          </p:cNvPr>
          <p:cNvSpPr/>
          <p:nvPr/>
        </p:nvSpPr>
        <p:spPr>
          <a:xfrm>
            <a:off x="228599" y="180974"/>
            <a:ext cx="4591051" cy="6257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49580" algn="just">
              <a:spcAft>
                <a:spcPts val="0"/>
              </a:spcAft>
            </a:pPr>
            <a:endParaRPr lang="uk-UA" sz="1200">
              <a:latin typeface="e-Ukraine Light" panose="00000400000000000000" pitchFamily="50" charset="-52"/>
              <a:ea typeface="Times New Roman" panose="02020603050405020304" pitchFamily="18" charset="0"/>
              <a:cs typeface="Times New Roman" panose="02020603050405020304" pitchFamily="18" charset="0"/>
            </a:endParaRPr>
          </a:p>
        </p:txBody>
      </p:sp>
      <p:sp>
        <p:nvSpPr>
          <p:cNvPr id="3073" name="Rectangle 1"/>
          <p:cNvSpPr>
            <a:spLocks noChangeArrowheads="1"/>
          </p:cNvSpPr>
          <p:nvPr/>
        </p:nvSpPr>
        <p:spPr bwMode="auto">
          <a:xfrm>
            <a:off x="171450" y="3068210"/>
            <a:ext cx="4648199"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uk-UA" sz="1400" smtClean="0">
                <a:latin typeface="Times New Roman" pitchFamily="18" charset="0"/>
                <a:cs typeface="Times New Roman" pitchFamily="18" charset="0"/>
              </a:rPr>
              <a:t>  </a:t>
            </a:r>
            <a:endParaRPr lang="uk-UA" sz="1300" smtClean="0">
              <a:latin typeface="e-Ukraine Light"/>
              <a:cs typeface="Times New Roman" pitchFamily="18" charset="0"/>
            </a:endParaRPr>
          </a:p>
        </p:txBody>
      </p:sp>
      <p:sp>
        <p:nvSpPr>
          <p:cNvPr id="12" name="Прямоугольник 11"/>
          <p:cNvSpPr/>
          <p:nvPr/>
        </p:nvSpPr>
        <p:spPr>
          <a:xfrm>
            <a:off x="228600" y="0"/>
            <a:ext cx="4619625" cy="7686720"/>
          </a:xfrm>
          <a:prstGeom prst="rect">
            <a:avLst/>
          </a:prstGeom>
        </p:spPr>
        <p:txBody>
          <a:bodyPr wrap="square">
            <a:spAutoFit/>
          </a:bodyPr>
          <a:lstStyle/>
          <a:p>
            <a:pPr indent="180975" algn="just" fontAlgn="base"/>
            <a:endParaRPr lang="uk-UA" sz="1300" dirty="0" smtClean="0">
              <a:latin typeface="e-Ukraine Light" pitchFamily="2" charset="-52"/>
              <a:cs typeface="Arial" pitchFamily="34" charset="0"/>
            </a:endParaRPr>
          </a:p>
          <a:p>
            <a:pPr indent="361950" algn="just"/>
            <a:r>
              <a:rPr lang="uk-UA" sz="1600" dirty="0" smtClean="0"/>
              <a:t>Головне управління ДПС у Дніпропетровській області звертає увагу, </a:t>
            </a:r>
            <a:r>
              <a:rPr lang="uk-UA" sz="1600" dirty="0" smtClean="0"/>
              <a:t>що </a:t>
            </a:r>
            <a:r>
              <a:rPr lang="uk-UA" sz="1600" dirty="0" smtClean="0"/>
              <a:t>Законом </a:t>
            </a:r>
            <a:r>
              <a:rPr lang="uk-UA" sz="1600" dirty="0" smtClean="0"/>
              <a:t>України від </a:t>
            </a:r>
            <a:r>
              <a:rPr lang="uk-UA" sz="1600" dirty="0" smtClean="0"/>
              <a:t>               30 </a:t>
            </a:r>
            <a:r>
              <a:rPr lang="uk-UA" sz="1600" dirty="0" smtClean="0"/>
              <a:t>червня 2023 року № 3219-ІХ «Про внесення змін до Податкового кодексу України та інших законів України щодо особливостей оподаткування у період дії воєнного стану» внесено зміни з 01.08.2023, зокрема, до п. 69 підрозділу 10 розділу ХХ «Перехідні положення» Податкового кодексу України (далі – ПКУ), який доповнено новим </a:t>
            </a:r>
            <a:r>
              <a:rPr lang="uk-UA" sz="1600" dirty="0" err="1" smtClean="0"/>
              <a:t>п.п</a:t>
            </a:r>
            <a:r>
              <a:rPr lang="uk-UA" sz="1600" dirty="0" smtClean="0"/>
              <a:t>. 69.38, згідно з яким тимчасово, на період з 01 серпня 2023 року до припинення або скасування воєнного стану на території України, введеного Указом Президента України «Про введення воєнного стану в Україні» від 24 лютого 2022 року № 64/2022, затвердженим Законом України «Про затвердження Указу Президента України «Про введення воєнного стану в Україні» від 24 лютого 2022 року № 2102-IX, у разі самостійного виправлення платником податків з дотриманням порядку, вимог та обмежень, визначених ст. 50 ПКУ, помилок, що призвели до заниження податкового зобов’язання, такий платник звільняється від нарахування та сплати штрафних санкцій, передбачених п. 50.1 ст. 50 ПКУ, та пені.</a:t>
            </a:r>
          </a:p>
          <a:p>
            <a:pPr indent="361950" algn="just"/>
            <a:endParaRPr lang="uk-UA" sz="1600" dirty="0" smtClean="0"/>
          </a:p>
          <a:p>
            <a:pPr indent="180975" algn="just"/>
            <a:r>
              <a:rPr lang="uk-UA" sz="1600" dirty="0" smtClean="0">
                <a:latin typeface="Arial" pitchFamily="34" charset="0"/>
                <a:cs typeface="Arial" pitchFamily="34" charset="0"/>
              </a:rPr>
              <a:t> </a:t>
            </a:r>
          </a:p>
          <a:p>
            <a:pPr indent="180975" algn="just" fontAlgn="base"/>
            <a:r>
              <a:rPr lang="uk-UA" sz="1200" dirty="0" smtClean="0">
                <a:latin typeface="Arial" pitchFamily="34" charset="0"/>
                <a:cs typeface="Arial" pitchFamily="34" charset="0"/>
              </a:rPr>
              <a:t>	</a:t>
            </a:r>
            <a:endParaRPr lang="uk-UA" sz="1400" dirty="0" smtClean="0"/>
          </a:p>
          <a:p>
            <a:pPr algn="just" fontAlgn="base">
              <a:spcAft>
                <a:spcPts val="300"/>
              </a:spcAft>
            </a:pPr>
            <a:endParaRPr lang="uk-UA" sz="1200" dirty="0" smtClean="0">
              <a:latin typeface="Arial" pitchFamily="34" charset="0"/>
              <a:cs typeface="Arial" pitchFamily="34" charset="0"/>
            </a:endParaRPr>
          </a:p>
          <a:p>
            <a:pPr algn="just" fontAlgn="base"/>
            <a:r>
              <a:rPr lang="ru-RU" sz="1100" dirty="0" smtClean="0">
                <a:latin typeface="Arial" pitchFamily="34" charset="0"/>
                <a:cs typeface="Arial" pitchFamily="34" charset="0"/>
              </a:rPr>
              <a:t>	</a:t>
            </a:r>
            <a:endParaRPr lang="uk-UA" sz="1100" dirty="0" smtClean="0">
              <a:latin typeface="Arial" pitchFamily="34" charset="0"/>
              <a:cs typeface="Arial" pitchFamily="34" charset="0"/>
            </a:endParaRPr>
          </a:p>
          <a:p>
            <a:pPr algn="just"/>
            <a:endParaRPr lang="uk-UA" sz="1100" dirty="0" smtClean="0">
              <a:latin typeface="Arial" pitchFamily="34" charset="0"/>
              <a:cs typeface="Arial" pitchFamily="34" charset="0"/>
            </a:endParaRPr>
          </a:p>
        </p:txBody>
      </p:sp>
      <p:sp>
        <p:nvSpPr>
          <p:cNvPr id="16" name="Прямоугольник 15"/>
          <p:cNvSpPr/>
          <p:nvPr/>
        </p:nvSpPr>
        <p:spPr>
          <a:xfrm>
            <a:off x="5010150" y="402387"/>
            <a:ext cx="4686298" cy="400110"/>
          </a:xfrm>
          <a:prstGeom prst="rect">
            <a:avLst/>
          </a:prstGeom>
        </p:spPr>
        <p:txBody>
          <a:bodyPr wrap="square">
            <a:spAutoFit/>
          </a:bodyPr>
          <a:lstStyle/>
          <a:p>
            <a:pPr indent="457200" algn="just"/>
            <a:endParaRPr lang="uk-UA" sz="1000" dirty="0" smtClean="0">
              <a:latin typeface="e-Ukraine" pitchFamily="2" charset="-52"/>
            </a:endParaRPr>
          </a:p>
          <a:p>
            <a:pPr indent="457200" algn="just"/>
            <a:endParaRPr lang="uk-UA" sz="1000" dirty="0" smtClean="0">
              <a:latin typeface="e-Ukraine" pitchFamily="2" charset="-52"/>
            </a:endParaRPr>
          </a:p>
        </p:txBody>
      </p:sp>
      <p:sp>
        <p:nvSpPr>
          <p:cNvPr id="18" name="Прямоугольник 17"/>
          <p:cNvSpPr/>
          <p:nvPr/>
        </p:nvSpPr>
        <p:spPr>
          <a:xfrm>
            <a:off x="5019675" y="0"/>
            <a:ext cx="4714876" cy="446276"/>
          </a:xfrm>
          <a:prstGeom prst="rect">
            <a:avLst/>
          </a:prstGeom>
        </p:spPr>
        <p:txBody>
          <a:bodyPr wrap="square">
            <a:spAutoFit/>
          </a:bodyPr>
          <a:lstStyle/>
          <a:p>
            <a:pPr algn="just" fontAlgn="base"/>
            <a:endParaRPr lang="ru-RU" sz="1100" dirty="0" smtClean="0">
              <a:latin typeface="Arial" pitchFamily="34" charset="0"/>
              <a:cs typeface="Arial" pitchFamily="34" charset="0"/>
            </a:endParaRPr>
          </a:p>
          <a:p>
            <a:pPr algn="just"/>
            <a:endParaRPr lang="uk-UA" sz="1200" dirty="0" smtClean="0">
              <a:latin typeface="e-Ukraine"/>
            </a:endParaRPr>
          </a:p>
        </p:txBody>
      </p:sp>
      <p:pic>
        <p:nvPicPr>
          <p:cNvPr id="7" name="Picture 7"/>
          <p:cNvPicPr>
            <a:picLocks noChangeAspect="1" noChangeArrowheads="1"/>
          </p:cNvPicPr>
          <p:nvPr/>
        </p:nvPicPr>
        <p:blipFill>
          <a:blip r:embed="rId2" cstate="print"/>
          <a:srcRect/>
          <a:stretch>
            <a:fillRect/>
          </a:stretch>
        </p:blipFill>
        <p:spPr bwMode="auto">
          <a:xfrm rot="5400000">
            <a:off x="8182278" y="5124755"/>
            <a:ext cx="1101674" cy="2345772"/>
          </a:xfrm>
          <a:prstGeom prst="rect">
            <a:avLst/>
          </a:prstGeom>
          <a:noFill/>
          <a:ln w="9525">
            <a:noFill/>
            <a:miter lim="800000"/>
            <a:headEnd/>
            <a:tailEnd/>
          </a:ln>
        </p:spPr>
      </p:pic>
      <p:pic>
        <p:nvPicPr>
          <p:cNvPr id="9" name="Picture 6"/>
          <p:cNvPicPr>
            <a:picLocks noChangeAspect="1" noChangeArrowheads="1"/>
          </p:cNvPicPr>
          <p:nvPr/>
        </p:nvPicPr>
        <p:blipFill>
          <a:blip r:embed="rId3" cstate="print"/>
          <a:srcRect b="-705"/>
          <a:stretch>
            <a:fillRect/>
          </a:stretch>
        </p:blipFill>
        <p:spPr bwMode="auto">
          <a:xfrm>
            <a:off x="6223761" y="5705475"/>
            <a:ext cx="2389142" cy="1152526"/>
          </a:xfrm>
          <a:prstGeom prst="rect">
            <a:avLst/>
          </a:prstGeom>
          <a:noFill/>
          <a:ln w="9525">
            <a:noFill/>
            <a:miter lim="800000"/>
            <a:headEnd/>
            <a:tailEnd/>
          </a:ln>
        </p:spPr>
      </p:pic>
      <p:sp>
        <p:nvSpPr>
          <p:cNvPr id="11" name="Прямоугольник 10"/>
          <p:cNvSpPr/>
          <p:nvPr/>
        </p:nvSpPr>
        <p:spPr>
          <a:xfrm>
            <a:off x="5019674" y="158978"/>
            <a:ext cx="4752975" cy="292388"/>
          </a:xfrm>
          <a:prstGeom prst="rect">
            <a:avLst/>
          </a:prstGeom>
        </p:spPr>
        <p:txBody>
          <a:bodyPr wrap="square">
            <a:spAutoFit/>
          </a:bodyPr>
          <a:lstStyle/>
          <a:p>
            <a:pPr indent="361950" algn="just"/>
            <a:endParaRPr lang="uk-UA" sz="1300" dirty="0"/>
          </a:p>
        </p:txBody>
      </p:sp>
    </p:spTree>
    <p:extLst>
      <p:ext uri="{BB962C8B-B14F-4D97-AF65-F5344CB8AC3E}">
        <p14:creationId xmlns="" xmlns:p14="http://schemas.microsoft.com/office/powerpoint/2010/main" val="3842219500"/>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1416</TotalTime>
  <Words>238</Words>
  <Application>Microsoft Office PowerPoint</Application>
  <PresentationFormat>Лист A4 (210x297 мм)</PresentationFormat>
  <Paragraphs>15</Paragraphs>
  <Slides>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vt:i4>
      </vt:variant>
    </vt:vector>
  </HeadingPairs>
  <TitlesOfParts>
    <vt:vector size="3" baseType="lpstr">
      <vt:lpstr>Тема Office</vt:lpstr>
      <vt:lpstr>Слайд 1</vt:lpstr>
      <vt:lpstr>Слайд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Asus</dc:creator>
  <cp:lastModifiedBy>d34806</cp:lastModifiedBy>
  <cp:revision>219</cp:revision>
  <dcterms:created xsi:type="dcterms:W3CDTF">2021-05-27T05:23:05Z</dcterms:created>
  <dcterms:modified xsi:type="dcterms:W3CDTF">2024-08-20T11:52:13Z</dcterms:modified>
</cp:coreProperties>
</file>