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809070" y="3600760"/>
            <a:ext cx="3601630" cy="2209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34051" y="285751"/>
            <a:ext cx="4200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e-Ukraine Head Bold" pitchFamily="50" charset="-52"/>
              </a:rPr>
              <a:t>Головне </a:t>
            </a:r>
            <a:r>
              <a:rPr lang="ru-RU" sz="1200" b="1" dirty="0" err="1" smtClean="0">
                <a:latin typeface="e-Ukraine Head Bold" pitchFamily="50" charset="-52"/>
              </a:rPr>
              <a:t>управління</a:t>
            </a:r>
            <a:r>
              <a:rPr lang="ru-RU" sz="1200" b="1" dirty="0" smtClean="0">
                <a:latin typeface="e-Ukraine Head Bold" pitchFamily="50" charset="-52"/>
              </a:rPr>
              <a:t> ДПС у </a:t>
            </a:r>
            <a:r>
              <a:rPr lang="ru-RU" sz="1200" b="1" dirty="0" err="1" smtClean="0">
                <a:latin typeface="e-Ukraine Head Bold" pitchFamily="50" charset="-52"/>
              </a:rPr>
              <a:t>Дніпропетровській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області</a:t>
            </a:r>
            <a:endParaRPr lang="ru-RU" sz="1200" b="1" dirty="0" smtClean="0">
              <a:latin typeface="e-Ukraine Head Bold" pitchFamily="50" charset="-52"/>
            </a:endParaRPr>
          </a:p>
          <a:p>
            <a:endParaRPr lang="ru-RU" sz="200" b="1" dirty="0" smtClean="0">
              <a:latin typeface="e-Ukraine Head Bold" pitchFamily="50" charset="-52"/>
            </a:endParaRPr>
          </a:p>
          <a:p>
            <a:r>
              <a:rPr lang="ru-RU" sz="1200" b="1" dirty="0" err="1" smtClean="0">
                <a:latin typeface="e-Ukraine Head Bold" pitchFamily="50" charset="-52"/>
              </a:rPr>
              <a:t>Державна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податкова</a:t>
            </a:r>
            <a:r>
              <a:rPr lang="ru-RU" sz="1200" b="1" dirty="0" smtClean="0">
                <a:latin typeface="e-Ukraine Head Bold" pitchFamily="50" charset="-52"/>
              </a:rPr>
              <a:t> служба </a:t>
            </a:r>
            <a:r>
              <a:rPr lang="ru-RU" sz="1200" b="1" dirty="0" err="1" smtClean="0">
                <a:latin typeface="e-Ukraine Head Bold" pitchFamily="50" charset="-52"/>
              </a:rPr>
              <a:t>України</a:t>
            </a:r>
            <a:endParaRPr lang="ru-RU" sz="1200" b="1" dirty="0">
              <a:latin typeface="e-Ukraine Head Bold" pitchFamily="50" charset="-52"/>
            </a:endParaRPr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3" cstate="print"/>
          <a:srcRect l="5522" t="16482" r="66239" b="18246"/>
          <a:stretch>
            <a:fillRect/>
          </a:stretch>
        </p:blipFill>
        <p:spPr>
          <a:xfrm>
            <a:off x="352425" y="17811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3" cstate="print"/>
          <a:srcRect l="68275" t="42391" r="5229" b="16986"/>
          <a:stretch>
            <a:fillRect/>
          </a:stretch>
        </p:blipFill>
        <p:spPr>
          <a:xfrm>
            <a:off x="2667000" y="36388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885950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pic>
        <p:nvPicPr>
          <p:cNvPr id="37" name="Рисунок 36" descr="Версія для роботи (1280 × 785 пікс.), копія.png"/>
          <p:cNvPicPr>
            <a:picLocks noChangeAspect="1"/>
          </p:cNvPicPr>
          <p:nvPr/>
        </p:nvPicPr>
        <p:blipFill>
          <a:blip r:embed="rId4" cstate="print"/>
          <a:srcRect l="2212" t="2807" r="88365" b="88256"/>
          <a:stretch>
            <a:fillRect/>
          </a:stretch>
        </p:blipFill>
        <p:spPr>
          <a:xfrm>
            <a:off x="5087020" y="447676"/>
            <a:ext cx="704180" cy="409574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5362575" y="1504950"/>
            <a:ext cx="4543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33CC"/>
                </a:solidFill>
              </a:rPr>
              <a:t>До уваги фізичних осіб – підприємців, які здійснюють продаж </a:t>
            </a:r>
            <a:r>
              <a:rPr lang="uk-UA" b="1" dirty="0" err="1" smtClean="0">
                <a:solidFill>
                  <a:srgbClr val="0033CC"/>
                </a:solidFill>
              </a:rPr>
              <a:t>власновирощеної</a:t>
            </a:r>
            <a:r>
              <a:rPr lang="uk-UA" b="1" dirty="0" smtClean="0">
                <a:solidFill>
                  <a:srgbClr val="0033CC"/>
                </a:solidFill>
              </a:rPr>
              <a:t>, відгодованої чи виготовленої продукції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53351" y="2886076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Липень  2024</a:t>
            </a:r>
            <a:endParaRPr lang="uk-UA" sz="1400" b="1" dirty="0" smtClean="0">
              <a:latin typeface="e-Ukraine Light" pitchFamily="50" charset="-52"/>
              <a:cs typeface="Times New Roman" pitchFamily="18" charset="0"/>
            </a:endParaRP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5" cstate="print"/>
          <a:srcRect l="14615" t="72420" r="67404" b="5159"/>
          <a:stretch>
            <a:fillRect/>
          </a:stretch>
        </p:blipFill>
        <p:spPr>
          <a:xfrm>
            <a:off x="1114425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3" cstate="print"/>
          <a:srcRect l="68275" t="17268" r="10096" b="57075"/>
          <a:stretch>
            <a:fillRect/>
          </a:stretch>
        </p:blipFill>
        <p:spPr>
          <a:xfrm>
            <a:off x="2790248" y="26697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>
            <a:off x="8653463" y="4191000"/>
            <a:ext cx="1252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b="-705"/>
          <a:stretch>
            <a:fillRect/>
          </a:stretch>
        </p:blipFill>
        <p:spPr bwMode="auto">
          <a:xfrm>
            <a:off x="6838950" y="5397500"/>
            <a:ext cx="30670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238036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Будьте в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курсі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податкового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законодавства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: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користуйтеся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офіційними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джерелами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інформації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податкової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служби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 </a:t>
            </a:r>
            <a:r>
              <a:rPr lang="ru-RU" altLang="ru-RU" sz="1400" b="1" dirty="0" err="1" smtClean="0">
                <a:solidFill>
                  <a:srgbClr val="0033CC"/>
                </a:solidFill>
                <a:latin typeface="e-Ukraine Light" panose="00000400000000000000" pitchFamily="50" charset="-52"/>
              </a:rPr>
              <a:t>Дніпропетровщини</a:t>
            </a:r>
            <a:r>
              <a:rPr lang="ru-RU" altLang="ru-RU" sz="1400" b="1" dirty="0" smtClean="0">
                <a:solidFill>
                  <a:srgbClr val="0033CC"/>
                </a:solidFill>
                <a:latin typeface="e-Ukraine Light" panose="00000400000000000000" pitchFamily="50" charset="-52"/>
              </a:rPr>
              <a:t>!</a:t>
            </a:r>
            <a:endParaRPr lang="ru-RU" altLang="ru-RU" sz="1400" b="1" dirty="0">
              <a:solidFill>
                <a:srgbClr val="0033CC"/>
              </a:solidFill>
              <a:latin typeface="e-Ukraine Light" panose="00000400000000000000" pitchFamily="50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 r="53047"/>
          <a:stretch>
            <a:fillRect/>
          </a:stretch>
        </p:blipFill>
        <p:spPr bwMode="auto">
          <a:xfrm rot="5400000">
            <a:off x="5791832" y="5325386"/>
            <a:ext cx="979532" cy="20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975" y="142875"/>
            <a:ext cx="4667249" cy="774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400"/>
              </a:spcAft>
            </a:pPr>
            <a:r>
              <a:rPr lang="uk-UA" sz="1300" dirty="0" smtClean="0">
                <a:latin typeface="e-Ukraine Light" pitchFamily="2" charset="-52"/>
              </a:rPr>
              <a:t>	</a:t>
            </a:r>
          </a:p>
          <a:p>
            <a:pPr indent="266700" algn="just"/>
            <a:r>
              <a:rPr lang="uk-UA" sz="1200" dirty="0" smtClean="0"/>
              <a:t>Головне управління ДПС у Дніпропетровській області </a:t>
            </a:r>
            <a:r>
              <a:rPr lang="uk-UA" sz="1200" dirty="0" smtClean="0"/>
              <a:t>повідомляє, що в</a:t>
            </a:r>
            <a:r>
              <a:rPr lang="uk-UA" sz="1200" dirty="0" smtClean="0"/>
              <a:t>ідповідно </a:t>
            </a:r>
            <a:r>
              <a:rPr lang="uk-UA" sz="1200" dirty="0" smtClean="0"/>
              <a:t>до порядку проведення розрахунків, визначеного розділом ІІ Закону України «Про застосування реєстраторів розрахункових операцій у сфері торгівлі, громадського харчування та послуг» (далі – Закон № 265), суб’єкти господарювання зобов’язані проводити розрахунки за товари (послуги) із обов’язковим застосуванням реєстраторів розрахункових операцій або програмних реєстраторів розрахункових операцій (далі – РРО/ПРРО) та видачею споживачам розрахункових документів встановленої форми та змісту на повну суму проведеної операції. </a:t>
            </a:r>
          </a:p>
          <a:p>
            <a:pPr indent="266700" algn="just"/>
            <a:r>
              <a:rPr lang="uk-UA" sz="1200" dirty="0" smtClean="0"/>
              <a:t>Перелік умов, за яких застосування РРО/ПРРО є не обов’язковим, визначено статті 9 Закону № 265. </a:t>
            </a:r>
          </a:p>
          <a:p>
            <a:pPr indent="266700" algn="just"/>
            <a:r>
              <a:rPr lang="uk-UA" sz="1200" dirty="0" smtClean="0"/>
              <a:t>Однією з таких умов є право не застосовувати РРО/ПРРО та розрахункові книжки при здійсненні торгівлі продукцією власного виробництва (крім технічно складних побутових товарів, що підлягають гарантійному ремонту, лікарських засобів, виробів медичного призначення, ювелірних та побутових виробів з дорогоцінних металів, дорогоцінного каміння, дорогоцінного каміння органогенного утворення та </a:t>
            </a:r>
            <a:r>
              <a:rPr lang="uk-UA" sz="1200" dirty="0" err="1" smtClean="0"/>
              <a:t>напівдорогоцінного</a:t>
            </a:r>
            <a:r>
              <a:rPr lang="uk-UA" sz="1200" dirty="0" smtClean="0"/>
              <a:t> каміння) підприємствами, установами і організаціями усіх форм власності, крім підприємств торгівлі та громадського харчування, у разі проведення розрахунків у касах цих підприємств, установ і організацій з оформленням прибуткових і видаткових касових ордерів та видачею відповідних квитанцій, підписаних уповноваженою особою відповідного суб’єкта господарювання. </a:t>
            </a:r>
          </a:p>
          <a:p>
            <a:pPr indent="266700" algn="just"/>
            <a:r>
              <a:rPr lang="uk-UA" sz="1200" dirty="0" smtClean="0"/>
              <a:t>Звертаємо увагу, що вказане право стосується лише підприємств, установ і організацій усіх форм власності, тобто юридичних осіб, і не розповсюджує свою дію на фізичних осіб – підприємців. </a:t>
            </a:r>
          </a:p>
          <a:p>
            <a:pPr indent="266700" algn="just"/>
            <a:r>
              <a:rPr lang="uk-UA" sz="1200" dirty="0" smtClean="0"/>
              <a:t>Враховуючи викладене, продаж власно вирощеної, відгодованої чи виготовленої продукції фізичними особами – підприємцями, незалежно від обраної системи оподаткування, за загальним правилом має здійснюватись із застосуванням РРО/ПРРО. </a:t>
            </a:r>
          </a:p>
          <a:p>
            <a:r>
              <a:rPr lang="uk-UA" sz="1600" dirty="0" smtClean="0"/>
              <a:t> </a:t>
            </a:r>
          </a:p>
          <a:p>
            <a:r>
              <a:rPr lang="uk-UA" sz="1600" dirty="0" smtClean="0"/>
              <a:t> </a:t>
            </a:r>
          </a:p>
          <a:p>
            <a:pPr algn="just" fontAlgn="base">
              <a:spcAft>
                <a:spcPts val="400"/>
              </a:spcAft>
            </a:pP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Aft>
                <a:spcPts val="40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	</a:t>
            </a: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19675" y="171450"/>
            <a:ext cx="475297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200" dirty="0" smtClean="0">
              <a:latin typeface="e-Ukraine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9458325" y="5904775"/>
            <a:ext cx="447675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343901" y="6104440"/>
            <a:ext cx="1562099" cy="7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44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d34806</cp:lastModifiedBy>
  <cp:revision>216</cp:revision>
  <dcterms:created xsi:type="dcterms:W3CDTF">2021-05-27T05:23:05Z</dcterms:created>
  <dcterms:modified xsi:type="dcterms:W3CDTF">2024-08-20T11:48:46Z</dcterms:modified>
</cp:coreProperties>
</file>