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9906000" cy="6858000" type="A4"/>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25A87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8399" autoAdjust="0"/>
    <p:restoredTop sz="94660" autoAdjust="0"/>
  </p:normalViewPr>
  <p:slideViewPr>
    <p:cSldViewPr snapToGrid="0">
      <p:cViewPr>
        <p:scale>
          <a:sx n="100" d="100"/>
          <a:sy n="100" d="100"/>
        </p:scale>
        <p:origin x="-246" y="-15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8"/>
            <a:ext cx="84201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80337" y="274641"/>
            <a:ext cx="2414588"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536576" y="274641"/>
            <a:ext cx="70786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3"/>
            <a:ext cx="84201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20.08.2024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CE06E-CD33-4E8D-BB2D-3C537C4FAFB6}" type="datetimeFigureOut">
              <a:rPr lang="ru-RU" smtClean="0"/>
              <a:pPr/>
              <a:t>20.08.2024</a:t>
            </a:fld>
            <a:endParaRPr lang="ru-RU"/>
          </a:p>
        </p:txBody>
      </p:sp>
      <p:sp>
        <p:nvSpPr>
          <p:cNvPr id="5" name="Нижний колонтитул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00836-F63B-4D9E-A2D5-C448F5928AE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p:cNvPicPr/>
          <p:nvPr/>
        </p:nvPicPr>
        <p:blipFill>
          <a:blip r:embed="rId2"/>
          <a:srcRect/>
          <a:stretch>
            <a:fillRect/>
          </a:stretch>
        </p:blipFill>
        <p:spPr bwMode="auto">
          <a:xfrm>
            <a:off x="5591175" y="4040759"/>
            <a:ext cx="3152775" cy="1893316"/>
          </a:xfrm>
          <a:prstGeom prst="ellipse">
            <a:avLst/>
          </a:prstGeom>
          <a:ln>
            <a:noFill/>
          </a:ln>
          <a:effectLst>
            <a:softEdge rad="112500"/>
          </a:effectLst>
        </p:spPr>
      </p:pic>
      <p:sp>
        <p:nvSpPr>
          <p:cNvPr id="11" name="Rectangle 6">
            <a:extLst>
              <a:ext uri="{FF2B5EF4-FFF2-40B4-BE49-F238E27FC236}">
                <a16:creationId xmlns="" xmlns:a16="http://schemas.microsoft.com/office/drawing/2014/main" id="{AAE0BDE6-D7B9-4FD3-A01F-F489C68E00E5}"/>
              </a:ext>
            </a:extLst>
          </p:cNvPr>
          <p:cNvSpPr>
            <a:spLocks noChangeArrowheads="1"/>
          </p:cNvSpPr>
          <p:nvPr/>
        </p:nvSpPr>
        <p:spPr bwMode="auto">
          <a:xfrm>
            <a:off x="0" y="1762125"/>
            <a:ext cx="9906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21" name="Прямоугольник 20"/>
          <p:cNvSpPr/>
          <p:nvPr/>
        </p:nvSpPr>
        <p:spPr>
          <a:xfrm>
            <a:off x="5734051" y="285751"/>
            <a:ext cx="4200524" cy="677108"/>
          </a:xfrm>
          <a:prstGeom prst="rect">
            <a:avLst/>
          </a:prstGeom>
        </p:spPr>
        <p:txBody>
          <a:bodyPr wrap="square">
            <a:spAutoFit/>
          </a:bodyPr>
          <a:lstStyle/>
          <a:p>
            <a:r>
              <a:rPr lang="ru-RU" sz="1200" b="1" dirty="0" smtClean="0">
                <a:latin typeface="e-Ukraine Head Bold" pitchFamily="50" charset="-52"/>
              </a:rPr>
              <a:t>Головне </a:t>
            </a:r>
            <a:r>
              <a:rPr lang="ru-RU" sz="1200" b="1" dirty="0" err="1" smtClean="0">
                <a:latin typeface="e-Ukraine Head Bold" pitchFamily="50" charset="-52"/>
              </a:rPr>
              <a:t>управління</a:t>
            </a:r>
            <a:r>
              <a:rPr lang="ru-RU" sz="1200" b="1" dirty="0" smtClean="0">
                <a:latin typeface="e-Ukraine Head Bold" pitchFamily="50" charset="-52"/>
              </a:rPr>
              <a:t> ДПС у </a:t>
            </a:r>
            <a:r>
              <a:rPr lang="ru-RU" sz="1200" b="1" dirty="0" err="1" smtClean="0">
                <a:latin typeface="e-Ukraine Head Bold" pitchFamily="50" charset="-52"/>
              </a:rPr>
              <a:t>Дніпропетровській</a:t>
            </a:r>
            <a:r>
              <a:rPr lang="ru-RU" sz="1200" b="1" dirty="0" smtClean="0">
                <a:latin typeface="e-Ukraine Head Bold" pitchFamily="50" charset="-52"/>
              </a:rPr>
              <a:t> </a:t>
            </a:r>
            <a:r>
              <a:rPr lang="ru-RU" sz="1200" b="1" dirty="0" err="1" smtClean="0">
                <a:latin typeface="e-Ukraine Head Bold" pitchFamily="50" charset="-52"/>
              </a:rPr>
              <a:t>області</a:t>
            </a:r>
            <a:endParaRPr lang="ru-RU" sz="1200" b="1" dirty="0" smtClean="0">
              <a:latin typeface="e-Ukraine Head Bold" pitchFamily="50" charset="-52"/>
            </a:endParaRPr>
          </a:p>
          <a:p>
            <a:endParaRPr lang="ru-RU" sz="200" b="1" dirty="0" smtClean="0">
              <a:latin typeface="e-Ukraine Head Bold" pitchFamily="50" charset="-52"/>
            </a:endParaRPr>
          </a:p>
          <a:p>
            <a:r>
              <a:rPr lang="ru-RU" sz="1200" b="1" dirty="0" err="1" smtClean="0">
                <a:latin typeface="e-Ukraine Head Bold" pitchFamily="50" charset="-52"/>
              </a:rPr>
              <a:t>Державна</a:t>
            </a:r>
            <a:r>
              <a:rPr lang="ru-RU" sz="1200" b="1" dirty="0" smtClean="0">
                <a:latin typeface="e-Ukraine Head Bold" pitchFamily="50" charset="-52"/>
              </a:rPr>
              <a:t> </a:t>
            </a:r>
            <a:r>
              <a:rPr lang="ru-RU" sz="1200" b="1" dirty="0" err="1" smtClean="0">
                <a:latin typeface="e-Ukraine Head Bold" pitchFamily="50" charset="-52"/>
              </a:rPr>
              <a:t>податкова</a:t>
            </a:r>
            <a:r>
              <a:rPr lang="ru-RU" sz="1200" b="1" dirty="0" smtClean="0">
                <a:latin typeface="e-Ukraine Head Bold" pitchFamily="50" charset="-52"/>
              </a:rPr>
              <a:t> служба </a:t>
            </a:r>
            <a:r>
              <a:rPr lang="ru-RU" sz="1200" b="1" dirty="0" err="1" smtClean="0">
                <a:latin typeface="e-Ukraine Head Bold" pitchFamily="50" charset="-52"/>
              </a:rPr>
              <a:t>України</a:t>
            </a:r>
            <a:endParaRPr lang="ru-RU" sz="1200" b="1" dirty="0">
              <a:latin typeface="e-Ukraine Head Bold" pitchFamily="50" charset="-52"/>
            </a:endParaRPr>
          </a:p>
        </p:txBody>
      </p:sp>
      <p:pic>
        <p:nvPicPr>
          <p:cNvPr id="23" name="Рисунок 22" descr="долучайся.jpg"/>
          <p:cNvPicPr>
            <a:picLocks noChangeAspect="1"/>
          </p:cNvPicPr>
          <p:nvPr/>
        </p:nvPicPr>
        <p:blipFill>
          <a:blip r:embed="rId3" cstate="print"/>
          <a:srcRect l="5522" t="16482" r="66239" b="18246"/>
          <a:stretch>
            <a:fillRect/>
          </a:stretch>
        </p:blipFill>
        <p:spPr>
          <a:xfrm>
            <a:off x="352425" y="1781175"/>
            <a:ext cx="1543050" cy="2466975"/>
          </a:xfrm>
          <a:prstGeom prst="rect">
            <a:avLst/>
          </a:prstGeom>
        </p:spPr>
      </p:pic>
      <p:pic>
        <p:nvPicPr>
          <p:cNvPr id="24" name="Рисунок 23" descr="долучайся.jpg"/>
          <p:cNvPicPr>
            <a:picLocks noChangeAspect="1"/>
          </p:cNvPicPr>
          <p:nvPr/>
        </p:nvPicPr>
        <p:blipFill>
          <a:blip r:embed="rId3" cstate="print"/>
          <a:srcRect l="68275" t="42391" r="5229" b="16986"/>
          <a:stretch>
            <a:fillRect/>
          </a:stretch>
        </p:blipFill>
        <p:spPr>
          <a:xfrm>
            <a:off x="2667000" y="3638857"/>
            <a:ext cx="1517626" cy="1609418"/>
          </a:xfrm>
          <a:prstGeom prst="rect">
            <a:avLst/>
          </a:prstGeom>
        </p:spPr>
      </p:pic>
      <p:sp>
        <p:nvSpPr>
          <p:cNvPr id="25" name="Прямокутник 24"/>
          <p:cNvSpPr/>
          <p:nvPr/>
        </p:nvSpPr>
        <p:spPr>
          <a:xfrm>
            <a:off x="1885950" y="6296026"/>
            <a:ext cx="2333625" cy="323165"/>
          </a:xfrm>
          <a:prstGeom prst="rect">
            <a:avLst/>
          </a:prstGeom>
        </p:spPr>
        <p:txBody>
          <a:bodyPr wrap="square">
            <a:spAutoFit/>
          </a:bodyPr>
          <a:lstStyle/>
          <a:p>
            <a:r>
              <a:rPr lang="en-US" sz="1500" b="1" dirty="0" smtClean="0">
                <a:solidFill>
                  <a:srgbClr val="0033CC"/>
                </a:solidFill>
                <a:latin typeface="e-Ukraine Head Bold" pitchFamily="2" charset="-52"/>
              </a:rPr>
              <a:t>dp.ikc@tax.gov.ua</a:t>
            </a:r>
            <a:endParaRPr lang="en-US" sz="1500" b="1" dirty="0">
              <a:solidFill>
                <a:srgbClr val="0033CC"/>
              </a:solidFill>
              <a:latin typeface="e-Ukraine Head Bold" pitchFamily="2" charset="-52"/>
            </a:endParaRPr>
          </a:p>
        </p:txBody>
      </p:sp>
      <p:pic>
        <p:nvPicPr>
          <p:cNvPr id="37" name="Рисунок 36" descr="Версія для роботи (1280 × 785 пікс.), копія.png"/>
          <p:cNvPicPr>
            <a:picLocks noChangeAspect="1"/>
          </p:cNvPicPr>
          <p:nvPr/>
        </p:nvPicPr>
        <p:blipFill>
          <a:blip r:embed="rId4" cstate="print"/>
          <a:srcRect l="2212" t="2807" r="88365" b="88256"/>
          <a:stretch>
            <a:fillRect/>
          </a:stretch>
        </p:blipFill>
        <p:spPr>
          <a:xfrm>
            <a:off x="5087020" y="447676"/>
            <a:ext cx="704180" cy="409574"/>
          </a:xfrm>
          <a:prstGeom prst="rect">
            <a:avLst/>
          </a:prstGeom>
        </p:spPr>
      </p:pic>
      <p:sp>
        <p:nvSpPr>
          <p:cNvPr id="38" name="Прямокутник 37"/>
          <p:cNvSpPr/>
          <p:nvPr/>
        </p:nvSpPr>
        <p:spPr>
          <a:xfrm>
            <a:off x="5248275" y="1428750"/>
            <a:ext cx="4543425" cy="954107"/>
          </a:xfrm>
          <a:prstGeom prst="rect">
            <a:avLst/>
          </a:prstGeom>
        </p:spPr>
        <p:txBody>
          <a:bodyPr wrap="square">
            <a:spAutoFit/>
          </a:bodyPr>
          <a:lstStyle/>
          <a:p>
            <a:pPr algn="ctr">
              <a:spcAft>
                <a:spcPts val="300"/>
              </a:spcAft>
            </a:pPr>
            <a:r>
              <a:rPr lang="uk-UA" sz="1400" dirty="0" smtClean="0">
                <a:solidFill>
                  <a:srgbClr val="0033CC"/>
                </a:solidFill>
                <a:latin typeface="e-Ukraine Head Bold" pitchFamily="50" charset="-52"/>
              </a:rPr>
              <a:t>Деякі особливості заповнення декларації про доходи платниками, які постраждали внаслідок збройної агресії РФ проти України і отримали допомогу</a:t>
            </a:r>
            <a:endParaRPr lang="uk-UA" sz="1400" b="1" dirty="0">
              <a:solidFill>
                <a:srgbClr val="0033CC"/>
              </a:solidFill>
              <a:latin typeface="e-Ukraine Head Bold" pitchFamily="50" charset="-52"/>
            </a:endParaRPr>
          </a:p>
        </p:txBody>
      </p:sp>
      <p:sp>
        <p:nvSpPr>
          <p:cNvPr id="39" name="Прямокутник 38"/>
          <p:cNvSpPr/>
          <p:nvPr/>
        </p:nvSpPr>
        <p:spPr>
          <a:xfrm>
            <a:off x="7886700" y="3429001"/>
            <a:ext cx="1724025" cy="307777"/>
          </a:xfrm>
          <a:prstGeom prst="rect">
            <a:avLst/>
          </a:prstGeom>
        </p:spPr>
        <p:txBody>
          <a:bodyPr wrap="square">
            <a:spAutoFit/>
          </a:bodyPr>
          <a:lstStyle/>
          <a:p>
            <a:pPr lvl="0" algn="r" defTabSz="914400" fontAlgn="base">
              <a:spcBef>
                <a:spcPct val="0"/>
              </a:spcBef>
              <a:spcAft>
                <a:spcPct val="0"/>
              </a:spcAft>
            </a:pPr>
            <a:r>
              <a:rPr lang="uk-UA" sz="1400" b="1" dirty="0" smtClean="0">
                <a:latin typeface="e-Ukraine Light" pitchFamily="50" charset="-52"/>
                <a:cs typeface="Times New Roman" pitchFamily="18" charset="0"/>
              </a:rPr>
              <a:t>Липень  2024</a:t>
            </a:r>
          </a:p>
        </p:txBody>
      </p:sp>
      <p:pic>
        <p:nvPicPr>
          <p:cNvPr id="47" name="Рисунок 46" descr="Версія для роботи (1280 × 785 пікс.), копія (2).png"/>
          <p:cNvPicPr>
            <a:picLocks noChangeAspect="1"/>
          </p:cNvPicPr>
          <p:nvPr/>
        </p:nvPicPr>
        <p:blipFill>
          <a:blip r:embed="rId5" cstate="print"/>
          <a:srcRect l="14615" t="72420" r="67404" b="5159"/>
          <a:stretch>
            <a:fillRect/>
          </a:stretch>
        </p:blipFill>
        <p:spPr>
          <a:xfrm>
            <a:off x="1114425" y="6151470"/>
            <a:ext cx="723900" cy="553570"/>
          </a:xfrm>
          <a:prstGeom prst="rect">
            <a:avLst/>
          </a:prstGeom>
        </p:spPr>
      </p:pic>
      <p:pic>
        <p:nvPicPr>
          <p:cNvPr id="29" name="Рисунок 28" descr="долучайся.jpg"/>
          <p:cNvPicPr>
            <a:picLocks noChangeAspect="1"/>
          </p:cNvPicPr>
          <p:nvPr/>
        </p:nvPicPr>
        <p:blipFill>
          <a:blip r:embed="rId3" cstate="print"/>
          <a:srcRect l="68275" t="17268" r="10096" b="57075"/>
          <a:stretch>
            <a:fillRect/>
          </a:stretch>
        </p:blipFill>
        <p:spPr>
          <a:xfrm>
            <a:off x="2790248" y="2669701"/>
            <a:ext cx="1238828" cy="1016474"/>
          </a:xfrm>
          <a:prstGeom prst="rect">
            <a:avLst/>
          </a:prstGeom>
        </p:spPr>
      </p:pic>
      <p:pic>
        <p:nvPicPr>
          <p:cNvPr id="1031" name="Picture 7"/>
          <p:cNvPicPr>
            <a:picLocks noChangeAspect="1" noChangeArrowheads="1"/>
          </p:cNvPicPr>
          <p:nvPr/>
        </p:nvPicPr>
        <p:blipFill>
          <a:blip r:embed="rId6" cstate="print"/>
          <a:srcRect r="53047"/>
          <a:stretch>
            <a:fillRect/>
          </a:stretch>
        </p:blipFill>
        <p:spPr bwMode="auto">
          <a:xfrm>
            <a:off x="8653463" y="4191000"/>
            <a:ext cx="1252537" cy="2667000"/>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b="-705"/>
          <a:stretch>
            <a:fillRect/>
          </a:stretch>
        </p:blipFill>
        <p:spPr bwMode="auto">
          <a:xfrm>
            <a:off x="6838950" y="5397500"/>
            <a:ext cx="3067050" cy="1479550"/>
          </a:xfrm>
          <a:prstGeom prst="rect">
            <a:avLst/>
          </a:prstGeom>
          <a:noFill/>
          <a:ln w="9525">
            <a:noFill/>
            <a:miter lim="800000"/>
            <a:headEnd/>
            <a:tailEnd/>
          </a:ln>
        </p:spPr>
      </p:pic>
      <p:sp>
        <p:nvSpPr>
          <p:cNvPr id="16" name="Прямоугольник 15"/>
          <p:cNvSpPr/>
          <p:nvPr/>
        </p:nvSpPr>
        <p:spPr>
          <a:xfrm>
            <a:off x="0" y="238036"/>
            <a:ext cx="4953000" cy="738664"/>
          </a:xfrm>
          <a:prstGeom prst="rect">
            <a:avLst/>
          </a:prstGeom>
        </p:spPr>
        <p:txBody>
          <a:bodyPr>
            <a:spAutoFit/>
          </a:bodyPr>
          <a:lstStyle/>
          <a:p>
            <a:pPr lvl="0" indent="449263" algn="ctr" defTabSz="914400" eaLnBrk="0" fontAlgn="base" hangingPunct="0">
              <a:spcBef>
                <a:spcPct val="0"/>
              </a:spcBef>
            </a:pPr>
            <a:r>
              <a:rPr lang="ru-RU" altLang="ru-RU" sz="1400" b="1" dirty="0" smtClean="0">
                <a:solidFill>
                  <a:srgbClr val="0033CC"/>
                </a:solidFill>
                <a:latin typeface="e-Ukraine Light" panose="00000400000000000000" pitchFamily="50" charset="-52"/>
              </a:rPr>
              <a:t>Будьте в </a:t>
            </a:r>
            <a:r>
              <a:rPr lang="ru-RU" altLang="ru-RU" sz="1400" b="1" dirty="0" err="1" smtClean="0">
                <a:solidFill>
                  <a:srgbClr val="0033CC"/>
                </a:solidFill>
                <a:latin typeface="e-Ukraine Light" panose="00000400000000000000" pitchFamily="50" charset="-52"/>
              </a:rPr>
              <a:t>курсі</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податкового</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законодавства</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користуйтеся</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офіційними</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джерелами</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інформації</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податкової</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служби</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Дніпропетровщини</a:t>
            </a:r>
            <a:r>
              <a:rPr lang="ru-RU" altLang="ru-RU" sz="1400" b="1" dirty="0" smtClean="0">
                <a:solidFill>
                  <a:srgbClr val="0033CC"/>
                </a:solidFill>
                <a:latin typeface="e-Ukraine Light" panose="00000400000000000000" pitchFamily="50" charset="-52"/>
              </a:rPr>
              <a:t>!</a:t>
            </a:r>
            <a:endParaRPr lang="ru-RU" altLang="ru-RU" sz="1400" b="1" dirty="0">
              <a:solidFill>
                <a:srgbClr val="0033CC"/>
              </a:solidFill>
              <a:latin typeface="e-Ukraine Light" panose="00000400000000000000" pitchFamily="50" charset="-52"/>
            </a:endParaRPr>
          </a:p>
        </p:txBody>
      </p:sp>
      <p:pic>
        <p:nvPicPr>
          <p:cNvPr id="17" name="Picture 7"/>
          <p:cNvPicPr>
            <a:picLocks noChangeAspect="1" noChangeArrowheads="1"/>
          </p:cNvPicPr>
          <p:nvPr/>
        </p:nvPicPr>
        <p:blipFill>
          <a:blip r:embed="rId8" cstate="print"/>
          <a:srcRect r="53047"/>
          <a:stretch>
            <a:fillRect/>
          </a:stretch>
        </p:blipFill>
        <p:spPr bwMode="auto">
          <a:xfrm rot="5400000">
            <a:off x="5791832" y="5325386"/>
            <a:ext cx="979532" cy="2085697"/>
          </a:xfrm>
          <a:prstGeom prst="rect">
            <a:avLst/>
          </a:prstGeom>
          <a:noFill/>
          <a:ln w="9525">
            <a:noFill/>
            <a:miter lim="800000"/>
            <a:headEnd/>
            <a:tailEnd/>
          </a:ln>
        </p:spPr>
      </p:pic>
      <p:pic>
        <p:nvPicPr>
          <p:cNvPr id="1026" name="Picture 2"/>
          <p:cNvPicPr>
            <a:picLocks noChangeAspect="1" noChangeArrowheads="1"/>
          </p:cNvPicPr>
          <p:nvPr/>
        </p:nvPicPr>
        <p:blipFill>
          <a:blip r:embed="rId9"/>
          <a:srcRect/>
          <a:stretch>
            <a:fillRect/>
          </a:stretch>
        </p:blipFill>
        <p:spPr bwMode="auto">
          <a:xfrm>
            <a:off x="14878050" y="-2276475"/>
            <a:ext cx="49999900" cy="30667325"/>
          </a:xfrm>
          <a:prstGeom prst="rect">
            <a:avLst/>
          </a:prstGeom>
          <a:noFill/>
          <a:ln w="9525">
            <a:noFill/>
            <a:miter lim="800000"/>
            <a:headEnd/>
            <a:tailEnd/>
          </a:ln>
          <a:effectLst/>
        </p:spPr>
      </p:pic>
    </p:spTree>
    <p:extLst>
      <p:ext uri="{BB962C8B-B14F-4D97-AF65-F5344CB8AC3E}">
        <p14:creationId xmlns:p14="http://schemas.microsoft.com/office/powerpoint/2010/main" xmlns="" val="338214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 xmlns:a16="http://schemas.microsoft.com/office/drawing/2014/main" id="{AB020ADF-A26B-4DB1-A8F3-01CE965CB04E}"/>
              </a:ext>
            </a:extLst>
          </p:cNvPr>
          <p:cNvSpPr/>
          <p:nvPr/>
        </p:nvSpPr>
        <p:spPr>
          <a:xfrm>
            <a:off x="228599" y="180974"/>
            <a:ext cx="4591051" cy="625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just">
              <a:spcAft>
                <a:spcPts val="0"/>
              </a:spcAft>
            </a:pPr>
            <a:endParaRPr lang="uk-UA" sz="1200">
              <a:latin typeface="e-Ukraine Light" panose="00000400000000000000" pitchFamily="50" charset="-52"/>
              <a:ea typeface="Times New Roman" panose="02020603050405020304" pitchFamily="18" charset="0"/>
              <a:cs typeface="Times New Roman" panose="02020603050405020304" pitchFamily="18" charset="0"/>
            </a:endParaRPr>
          </a:p>
        </p:txBody>
      </p:sp>
      <p:sp>
        <p:nvSpPr>
          <p:cNvPr id="3073" name="Rectangle 1"/>
          <p:cNvSpPr>
            <a:spLocks noChangeArrowheads="1"/>
          </p:cNvSpPr>
          <p:nvPr/>
        </p:nvSpPr>
        <p:spPr bwMode="auto">
          <a:xfrm>
            <a:off x="171450" y="3068210"/>
            <a:ext cx="464819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400" smtClean="0">
                <a:latin typeface="Times New Roman" pitchFamily="18" charset="0"/>
                <a:cs typeface="Times New Roman" pitchFamily="18" charset="0"/>
              </a:rPr>
              <a:t>  </a:t>
            </a:r>
            <a:endParaRPr lang="uk-UA" sz="1300" smtClean="0">
              <a:latin typeface="e-Ukraine Light"/>
              <a:cs typeface="Times New Roman" pitchFamily="18" charset="0"/>
            </a:endParaRPr>
          </a:p>
        </p:txBody>
      </p:sp>
      <p:sp>
        <p:nvSpPr>
          <p:cNvPr id="12" name="Прямоугольник 11"/>
          <p:cNvSpPr/>
          <p:nvPr/>
        </p:nvSpPr>
        <p:spPr>
          <a:xfrm>
            <a:off x="114300" y="0"/>
            <a:ext cx="4705350" cy="7994496"/>
          </a:xfrm>
          <a:prstGeom prst="rect">
            <a:avLst/>
          </a:prstGeom>
        </p:spPr>
        <p:txBody>
          <a:bodyPr wrap="square">
            <a:spAutoFit/>
          </a:bodyPr>
          <a:lstStyle/>
          <a:p>
            <a:pPr algn="just" fontAlgn="base"/>
            <a:r>
              <a:rPr lang="uk-UA" sz="1300" dirty="0" smtClean="0">
                <a:latin typeface="e-Ukraine Light" pitchFamily="2" charset="-52"/>
              </a:rPr>
              <a:t>	</a:t>
            </a:r>
          </a:p>
          <a:p>
            <a:pPr indent="266700" algn="just"/>
            <a:r>
              <a:rPr lang="uk-UA" sz="1300" dirty="0" smtClean="0"/>
              <a:t>Головне управління ДПС у Дніпропетровській області нагадує, що Згідно з абзацом першим п. 27 </a:t>
            </a:r>
            <a:r>
              <a:rPr lang="uk-UA" sz="1300" dirty="0" err="1" smtClean="0"/>
              <a:t>підрозд</a:t>
            </a:r>
            <a:r>
              <a:rPr lang="uk-UA" sz="1300" dirty="0" smtClean="0"/>
              <a:t>. 1 </a:t>
            </a:r>
            <a:r>
              <a:rPr lang="uk-UA" sz="1300" dirty="0" err="1" smtClean="0"/>
              <a:t>розд</a:t>
            </a:r>
            <a:r>
              <a:rPr lang="uk-UA" sz="1300" dirty="0" smtClean="0"/>
              <a:t>. ХХ «Перехідні положення» Податкового кодексу України (далі – ПКУ) до складу загального місячного (річного) оподатковуваного доходу платника податку за 2022 та 2023 податкові (звітні) роки не включаються доходи у вигляді суми коштів чи безоплатно наданих товарів (послуг) (далі – допомога), що надані за рахунок бюджетних коштів іноземних держав та їх державних фондів такому платнику податків та членам його сім’ї першого ступеня споріднення як особам, які постраждали внаслідок збройної агресії російської федерації проти України і скористалися правом на тимчасовий захист відповідно до законодавства такої іноземної держави. </a:t>
            </a:r>
          </a:p>
          <a:p>
            <a:pPr indent="266700" algn="just"/>
            <a:endParaRPr lang="uk-UA" sz="500" dirty="0" smtClean="0"/>
          </a:p>
          <a:p>
            <a:pPr indent="266700" algn="just"/>
            <a:r>
              <a:rPr lang="uk-UA" sz="1300" dirty="0" smtClean="0"/>
              <a:t>Дія абзацу першого п. 27 </a:t>
            </a:r>
            <a:r>
              <a:rPr lang="uk-UA" sz="1300" dirty="0" err="1" smtClean="0"/>
              <a:t>підрозд</a:t>
            </a:r>
            <a:r>
              <a:rPr lang="uk-UA" sz="1300" dirty="0" smtClean="0"/>
              <a:t>. 1 </a:t>
            </a:r>
            <a:r>
              <a:rPr lang="uk-UA" sz="1300" dirty="0" err="1" smtClean="0"/>
              <a:t>розд</a:t>
            </a:r>
            <a:r>
              <a:rPr lang="uk-UA" sz="1300" dirty="0" smtClean="0"/>
              <a:t>. ХХ «Перехідні положення» ПКУ поширюється на всі форми надання зазначеної допомоги, у тому числі у разі її одержання як додаткове благо, а також від іноземних компаній, організацій, які відповідно до законодавства відповідної іноземної юрисдикції здійснюють благодійну діяльність (абзац другий               п. 27 </a:t>
            </a:r>
            <a:r>
              <a:rPr lang="uk-UA" sz="1300" dirty="0" err="1" smtClean="0"/>
              <a:t>підрозд</a:t>
            </a:r>
            <a:r>
              <a:rPr lang="uk-UA" sz="1300" dirty="0" smtClean="0"/>
              <a:t>. 1 </a:t>
            </a:r>
            <a:r>
              <a:rPr lang="uk-UA" sz="1300" dirty="0" err="1" smtClean="0"/>
              <a:t>розд</a:t>
            </a:r>
            <a:r>
              <a:rPr lang="uk-UA" sz="1300" dirty="0" smtClean="0"/>
              <a:t>. ХХ «Перехідні положення» ПКУ). </a:t>
            </a:r>
          </a:p>
          <a:p>
            <a:pPr indent="266700" algn="just"/>
            <a:endParaRPr lang="uk-UA" sz="500" dirty="0" smtClean="0"/>
          </a:p>
          <a:p>
            <a:pPr indent="266700" algn="just"/>
            <a:r>
              <a:rPr lang="uk-UA" sz="1300" dirty="0" smtClean="0"/>
              <a:t>Якщо платник податку отримував доходи, передбачені п. 27 </a:t>
            </a:r>
            <a:r>
              <a:rPr lang="uk-UA" sz="1300" dirty="0" err="1" smtClean="0"/>
              <a:t>підрозд</a:t>
            </a:r>
            <a:r>
              <a:rPr lang="uk-UA" sz="1300" dirty="0" smtClean="0"/>
              <a:t>. 1 </a:t>
            </a:r>
            <a:r>
              <a:rPr lang="uk-UA" sz="1300" dirty="0" err="1" smtClean="0"/>
              <a:t>розд</a:t>
            </a:r>
            <a:r>
              <a:rPr lang="uk-UA" sz="1300" dirty="0" smtClean="0"/>
              <a:t>. ХХ «Перехідні положення» ПКУ, то його обов’язок щодо подання декларації про майновий стан і доходи (далі – Декларація) вважається виконаним і Декларація не подається. У разі якщо платник податку зобов’язаний подавати Декларацію відповідно до інших положень ПКУ, то в ній поряд з іншими доходами зазначаються доходи, передбачені п. 27 </a:t>
            </a:r>
            <a:r>
              <a:rPr lang="uk-UA" sz="1300" dirty="0" err="1" smtClean="0"/>
              <a:t>підрозд</a:t>
            </a:r>
            <a:r>
              <a:rPr lang="uk-UA" sz="1300" dirty="0" smtClean="0"/>
              <a:t>. 1 </a:t>
            </a:r>
            <a:r>
              <a:rPr lang="uk-UA" sz="1300" dirty="0" err="1" smtClean="0"/>
              <a:t>розд</a:t>
            </a:r>
            <a:r>
              <a:rPr lang="uk-UA" sz="1300" dirty="0" smtClean="0"/>
              <a:t>. ХХ «Перехідні положення» ПКУ (абзац третій п. 27 </a:t>
            </a:r>
            <a:r>
              <a:rPr lang="uk-UA" sz="1300" dirty="0" err="1" smtClean="0"/>
              <a:t>підрозд</a:t>
            </a:r>
            <a:r>
              <a:rPr lang="uk-UA" sz="1300" dirty="0" smtClean="0"/>
              <a:t>. 1 </a:t>
            </a:r>
            <a:r>
              <a:rPr lang="uk-UA" sz="1300" dirty="0" err="1" smtClean="0"/>
              <a:t>розд</a:t>
            </a:r>
            <a:r>
              <a:rPr lang="uk-UA" sz="1300" dirty="0" smtClean="0"/>
              <a:t>. ХХ «Перехідні положення» ПКУ). </a:t>
            </a:r>
          </a:p>
          <a:p>
            <a:pPr indent="266700" algn="just"/>
            <a:endParaRPr lang="uk-UA" sz="1300" dirty="0" smtClean="0"/>
          </a:p>
          <a:p>
            <a:pPr indent="180975" algn="just"/>
            <a:endParaRPr lang="uk-UA" sz="1200" dirty="0" smtClean="0"/>
          </a:p>
          <a:p>
            <a:pPr indent="180975" algn="just"/>
            <a:endParaRPr lang="uk-UA" sz="1200" dirty="0" smtClean="0"/>
          </a:p>
          <a:p>
            <a:pPr indent="180975" algn="just" fontAlgn="base"/>
            <a:r>
              <a:rPr lang="uk-UA" sz="1200" b="1" dirty="0" smtClean="0">
                <a:latin typeface="Arial" pitchFamily="34" charset="0"/>
                <a:cs typeface="Arial" pitchFamily="34" charset="0"/>
              </a:rPr>
              <a:t> </a:t>
            </a:r>
            <a:endParaRPr lang="uk-UA" sz="1200" dirty="0" smtClean="0">
              <a:latin typeface="Arial" pitchFamily="34" charset="0"/>
              <a:cs typeface="Arial" pitchFamily="34" charset="0"/>
            </a:endParaRPr>
          </a:p>
          <a:p>
            <a:pPr indent="180975" algn="just"/>
            <a:r>
              <a:rPr lang="uk-UA" sz="1200" dirty="0" smtClean="0">
                <a:latin typeface="Arial" pitchFamily="34" charset="0"/>
                <a:cs typeface="Arial" pitchFamily="34" charset="0"/>
              </a:rPr>
              <a:t> </a:t>
            </a:r>
          </a:p>
          <a:p>
            <a:pPr algn="just" fontAlgn="base">
              <a:spcAft>
                <a:spcPts val="300"/>
              </a:spcAft>
            </a:pPr>
            <a:endParaRPr lang="uk-UA" sz="1200" dirty="0" smtClean="0">
              <a:latin typeface="Arial" pitchFamily="34" charset="0"/>
              <a:cs typeface="Arial" pitchFamily="34" charset="0"/>
            </a:endParaRPr>
          </a:p>
          <a:p>
            <a:pPr algn="just" fontAlgn="base"/>
            <a:r>
              <a:rPr lang="ru-RU" sz="1100" dirty="0" smtClean="0">
                <a:latin typeface="Arial" pitchFamily="34" charset="0"/>
                <a:cs typeface="Arial" pitchFamily="34" charset="0"/>
              </a:rPr>
              <a:t>	</a:t>
            </a:r>
            <a:endParaRPr lang="uk-UA" sz="1100" dirty="0" smtClean="0">
              <a:latin typeface="Arial" pitchFamily="34" charset="0"/>
              <a:cs typeface="Arial" pitchFamily="34" charset="0"/>
            </a:endParaRPr>
          </a:p>
          <a:p>
            <a:pPr algn="just"/>
            <a:endParaRPr lang="uk-UA" sz="1100" dirty="0" smtClean="0">
              <a:latin typeface="Arial" pitchFamily="34" charset="0"/>
              <a:cs typeface="Arial" pitchFamily="34" charset="0"/>
            </a:endParaRPr>
          </a:p>
        </p:txBody>
      </p:sp>
      <p:sp>
        <p:nvSpPr>
          <p:cNvPr id="16" name="Прямоугольник 15"/>
          <p:cNvSpPr/>
          <p:nvPr/>
        </p:nvSpPr>
        <p:spPr>
          <a:xfrm>
            <a:off x="5010150" y="402387"/>
            <a:ext cx="4686298" cy="400110"/>
          </a:xfrm>
          <a:prstGeom prst="rect">
            <a:avLst/>
          </a:prstGeom>
        </p:spPr>
        <p:txBody>
          <a:bodyPr wrap="square">
            <a:spAutoFit/>
          </a:bodyPr>
          <a:lstStyle/>
          <a:p>
            <a:pPr indent="457200" algn="just"/>
            <a:endParaRPr lang="uk-UA" sz="1000" dirty="0" smtClean="0">
              <a:latin typeface="e-Ukraine" pitchFamily="2" charset="-52"/>
            </a:endParaRPr>
          </a:p>
          <a:p>
            <a:pPr indent="457200" algn="just"/>
            <a:endParaRPr lang="uk-UA" sz="1000" dirty="0" smtClean="0">
              <a:latin typeface="e-Ukraine" pitchFamily="2" charset="-52"/>
            </a:endParaRPr>
          </a:p>
        </p:txBody>
      </p:sp>
      <p:sp>
        <p:nvSpPr>
          <p:cNvPr id="18" name="Прямоугольник 17"/>
          <p:cNvSpPr/>
          <p:nvPr/>
        </p:nvSpPr>
        <p:spPr>
          <a:xfrm>
            <a:off x="4924425" y="238125"/>
            <a:ext cx="4810126" cy="5647700"/>
          </a:xfrm>
          <a:prstGeom prst="rect">
            <a:avLst/>
          </a:prstGeom>
        </p:spPr>
        <p:txBody>
          <a:bodyPr wrap="square">
            <a:spAutoFit/>
          </a:bodyPr>
          <a:lstStyle/>
          <a:p>
            <a:pPr indent="266700" algn="just"/>
            <a:r>
              <a:rPr lang="uk-UA" sz="1300" dirty="0" smtClean="0"/>
              <a:t>Положення абзацу третього п. 27 </a:t>
            </a:r>
            <a:r>
              <a:rPr lang="uk-UA" sz="1300" dirty="0" err="1" smtClean="0"/>
              <a:t>підрозд</a:t>
            </a:r>
            <a:r>
              <a:rPr lang="uk-UA" sz="1300" dirty="0" smtClean="0"/>
              <a:t>. 1 </a:t>
            </a:r>
            <a:r>
              <a:rPr lang="uk-UA" sz="1300" dirty="0" err="1" smtClean="0"/>
              <a:t>розд</a:t>
            </a:r>
            <a:r>
              <a:rPr lang="uk-UA" sz="1300" dirty="0" smtClean="0"/>
              <a:t>. ХХ «Перехідні положення» ПКУ застосовуються до податкових (звітних) періодів 2022 та 2023 років (абзац п’ятий п. 27 </a:t>
            </a:r>
            <a:r>
              <a:rPr lang="uk-UA" sz="1300" dirty="0" err="1" smtClean="0"/>
              <a:t>підрозд</a:t>
            </a:r>
            <a:r>
              <a:rPr lang="uk-UA" sz="1300" dirty="0" smtClean="0"/>
              <a:t>. 1 </a:t>
            </a:r>
            <a:r>
              <a:rPr lang="uk-UA" sz="1300" dirty="0" err="1" smtClean="0"/>
              <a:t>розд</a:t>
            </a:r>
            <a:r>
              <a:rPr lang="uk-UA" sz="1300" dirty="0" smtClean="0"/>
              <a:t>. ХХ «Перехідні положення» ПКУ). </a:t>
            </a:r>
          </a:p>
          <a:p>
            <a:pPr indent="266700" algn="just"/>
            <a:endParaRPr lang="uk-UA" sz="500" dirty="0" smtClean="0"/>
          </a:p>
          <a:p>
            <a:pPr indent="266700" algn="just"/>
            <a:r>
              <a:rPr lang="uk-UA" sz="1300" dirty="0" smtClean="0"/>
              <a:t>Формою Декларації, затвердженою наказом Міністерства фінансів України від 02.10.2015 № 859 із змінами та доповненнями, передбачено </a:t>
            </a:r>
            <a:r>
              <a:rPr lang="uk-UA" sz="1300" dirty="0" err="1" smtClean="0"/>
              <a:t>розд</a:t>
            </a:r>
            <a:r>
              <a:rPr lang="uk-UA" sz="1300" dirty="0" smtClean="0"/>
              <a:t>. III «Доходи, які не включаються до загального річного оподатковуваного доходу», де у рядку 11.3 вказується загальна сума інших доходів, які не включаються до розрахунку загального річного оподатковуваного доходу. </a:t>
            </a:r>
          </a:p>
          <a:p>
            <a:pPr indent="266700" algn="just"/>
            <a:endParaRPr lang="uk-UA" sz="500" dirty="0" smtClean="0"/>
          </a:p>
          <a:p>
            <a:pPr indent="266700" algn="just"/>
            <a:r>
              <a:rPr lang="uk-UA" sz="1300" dirty="0" smtClean="0"/>
              <a:t>Офіційний </a:t>
            </a:r>
            <a:r>
              <a:rPr lang="uk-UA" sz="1300" dirty="0" err="1" smtClean="0"/>
              <a:t>вебпортал</a:t>
            </a:r>
            <a:r>
              <a:rPr lang="uk-UA" sz="1300" dirty="0" smtClean="0"/>
              <a:t> Державної податкової служби України: </a:t>
            </a:r>
            <a:r>
              <a:rPr lang="en-US" sz="1300" dirty="0" smtClean="0"/>
              <a:t>tax</a:t>
            </a:r>
            <a:r>
              <a:rPr lang="uk-UA" sz="1300" u="sng" dirty="0" err="1" smtClean="0"/>
              <a:t>.gov.ua</a:t>
            </a:r>
            <a:r>
              <a:rPr lang="uk-UA" sz="1300" u="sng" dirty="0" smtClean="0"/>
              <a:t>.</a:t>
            </a:r>
            <a:endParaRPr lang="uk-UA" sz="1300" dirty="0" smtClean="0"/>
          </a:p>
          <a:p>
            <a:pPr indent="266700" algn="just"/>
            <a:r>
              <a:rPr lang="uk-UA" sz="1300" dirty="0" smtClean="0"/>
              <a:t>Інформаційно-довідковий департамент  ДПС </a:t>
            </a:r>
            <a:r>
              <a:rPr lang="uk-UA" sz="1300" smtClean="0"/>
              <a:t>України:             </a:t>
            </a:r>
            <a:r>
              <a:rPr lang="uk-UA" sz="1300" dirty="0" smtClean="0"/>
              <a:t>0-800-501-007 .</a:t>
            </a:r>
          </a:p>
          <a:p>
            <a:pPr indent="266700" algn="just"/>
            <a:r>
              <a:rPr lang="uk-UA" sz="1300" dirty="0" smtClean="0"/>
              <a:t>"Гаряча лінія" ДПС України: "Пульс": </a:t>
            </a:r>
            <a:r>
              <a:rPr lang="ru-RU" sz="1300" dirty="0" smtClean="0"/>
              <a:t>0-800-501-007  (</a:t>
            </a:r>
            <a:r>
              <a:rPr lang="ru-RU" sz="1300" dirty="0" err="1" smtClean="0"/>
              <a:t>напрямок</a:t>
            </a:r>
            <a:r>
              <a:rPr lang="ru-RU" sz="1300" dirty="0" smtClean="0"/>
              <a:t>  «4»)</a:t>
            </a:r>
            <a:endParaRPr lang="uk-UA" sz="1300" dirty="0" smtClean="0"/>
          </a:p>
          <a:p>
            <a:pPr indent="266700" algn="just"/>
            <a:r>
              <a:rPr lang="uk-UA" sz="1300" dirty="0" smtClean="0"/>
              <a:t>Кваліфікований надавач електронних довірчих послуг</a:t>
            </a:r>
            <a:r>
              <a:rPr lang="ru-RU" sz="1300" dirty="0" smtClean="0"/>
              <a:t>:                   0-800-501-007 (</a:t>
            </a:r>
            <a:r>
              <a:rPr lang="ru-RU" sz="1300" dirty="0" err="1" smtClean="0"/>
              <a:t>напрямок</a:t>
            </a:r>
            <a:r>
              <a:rPr lang="ru-RU" sz="1300" dirty="0" smtClean="0"/>
              <a:t> «2»)</a:t>
            </a:r>
          </a:p>
          <a:p>
            <a:pPr indent="266700" algn="just"/>
            <a:endParaRPr lang="uk-UA" sz="500" dirty="0" smtClean="0"/>
          </a:p>
          <a:p>
            <a:pPr indent="266700" algn="just"/>
            <a:r>
              <a:rPr lang="ru-RU" sz="1300" dirty="0" smtClean="0"/>
              <a:t> </a:t>
            </a:r>
            <a:r>
              <a:rPr lang="uk-UA" sz="1300" dirty="0" smtClean="0"/>
              <a:t>Враховуючи викладене, фізична особа – платник податку, у якої є обов’язок із подання Декларації, відображає у рядку 11.3 </a:t>
            </a:r>
            <a:r>
              <a:rPr lang="uk-UA" sz="1300" dirty="0" err="1" smtClean="0"/>
              <a:t>розд</a:t>
            </a:r>
            <a:r>
              <a:rPr lang="uk-UA" sz="1300" dirty="0" smtClean="0"/>
              <a:t>. ІІІ Декларації отриману в 2023 році допомогу, що надана за рахунок бюджетних коштів іноземних держав та їх державних фондів платнику податків та членам його сім’ї першого ступеня споріднення як особам, які постраждали внаслідок збройної агресії російської федерації проти України.</a:t>
            </a:r>
          </a:p>
        </p:txBody>
      </p:sp>
      <p:pic>
        <p:nvPicPr>
          <p:cNvPr id="7" name="Picture 7"/>
          <p:cNvPicPr>
            <a:picLocks noChangeAspect="1" noChangeArrowheads="1"/>
          </p:cNvPicPr>
          <p:nvPr/>
        </p:nvPicPr>
        <p:blipFill>
          <a:blip r:embed="rId2" cstate="print"/>
          <a:srcRect r="53047"/>
          <a:stretch>
            <a:fillRect/>
          </a:stretch>
        </p:blipFill>
        <p:spPr bwMode="auto">
          <a:xfrm rot="5400000">
            <a:off x="8968112" y="5920111"/>
            <a:ext cx="599429" cy="1276350"/>
          </a:xfrm>
          <a:prstGeom prst="rect">
            <a:avLst/>
          </a:prstGeom>
          <a:noFill/>
          <a:ln w="9525">
            <a:noFill/>
            <a:miter lim="800000"/>
            <a:headEnd/>
            <a:tailEnd/>
          </a:ln>
        </p:spPr>
      </p:pic>
      <p:pic>
        <p:nvPicPr>
          <p:cNvPr id="9" name="Picture 6"/>
          <p:cNvPicPr>
            <a:picLocks noChangeAspect="1" noChangeArrowheads="1"/>
          </p:cNvPicPr>
          <p:nvPr/>
        </p:nvPicPr>
        <p:blipFill>
          <a:blip r:embed="rId3" cstate="print"/>
          <a:srcRect b="-705"/>
          <a:stretch>
            <a:fillRect/>
          </a:stretch>
        </p:blipFill>
        <p:spPr bwMode="auto">
          <a:xfrm>
            <a:off x="7214866" y="6151060"/>
            <a:ext cx="1504950" cy="725990"/>
          </a:xfrm>
          <a:prstGeom prst="rect">
            <a:avLst/>
          </a:prstGeom>
          <a:noFill/>
          <a:ln w="9525">
            <a:noFill/>
            <a:miter lim="800000"/>
            <a:headEnd/>
            <a:tailEnd/>
          </a:ln>
        </p:spPr>
      </p:pic>
    </p:spTree>
    <p:extLst>
      <p:ext uri="{BB962C8B-B14F-4D97-AF65-F5344CB8AC3E}">
        <p14:creationId xmlns:p14="http://schemas.microsoft.com/office/powerpoint/2010/main" xmlns="" val="38422195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1417</TotalTime>
  <Words>191</Words>
  <Application>Microsoft Office PowerPoint</Application>
  <PresentationFormat>Лист A4 (210x297 мм)</PresentationFormat>
  <Paragraphs>31</Paragraphs>
  <Slides>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vt:i4>
      </vt:variant>
    </vt:vector>
  </HeadingPairs>
  <TitlesOfParts>
    <vt:vector size="3" baseType="lpstr">
      <vt:lpstr>Тема Office</vt:lpstr>
      <vt:lpstr>Слайд 1</vt:lpstr>
      <vt:lpstr>Слайд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d34806</cp:lastModifiedBy>
  <cp:revision>219</cp:revision>
  <dcterms:created xsi:type="dcterms:W3CDTF">2021-05-27T05:23:05Z</dcterms:created>
  <dcterms:modified xsi:type="dcterms:W3CDTF">2024-08-20T11:44:47Z</dcterms:modified>
</cp:coreProperties>
</file>