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330" y="-2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B1F3CBD-8D08-499F-BE54-1DF3C9FE8E21}"/>
              </a:ext>
            </a:extLst>
          </p:cNvPr>
          <p:cNvGrpSpPr/>
          <p:nvPr/>
        </p:nvGrpSpPr>
        <p:grpSpPr>
          <a:xfrm>
            <a:off x="0" y="154983"/>
            <a:ext cx="5542044" cy="6703017"/>
            <a:chOff x="64808" y="106681"/>
            <a:chExt cx="5448139" cy="6591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9A0A77F-376C-47B9-BB79-353299E74E74}"/>
                </a:ext>
              </a:extLst>
            </p:cNvPr>
            <p:cNvSpPr/>
            <p:nvPr/>
          </p:nvSpPr>
          <p:spPr>
            <a:xfrm>
              <a:off x="64808" y="106681"/>
              <a:ext cx="4793949" cy="659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="" xmlns:a16="http://schemas.microsoft.com/office/drawing/2014/main" id="{5E53E4E3-62F3-4903-B665-45BF57FD7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28" y="155623"/>
              <a:ext cx="4793934" cy="907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ctr" defTabSz="914400" rtl="0" eaLnBrk="0" fontAlgn="base" latinLnBrk="0" hangingPunct="0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Будьте в 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курсі</a:t>
              </a: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податкового</a:t>
              </a: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законодавства</a:t>
              </a: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: 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користуйтеся</a:t>
              </a: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офіційними</a:t>
              </a: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джерелами</a:t>
              </a: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інформації</a:t>
              </a: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податкової</a:t>
              </a: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служби</a:t>
              </a: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Дніпропетровщини</a:t>
              </a: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!</a:t>
              </a:r>
              <a:endPara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-Ukraine Light" panose="00000400000000000000" pitchFamily="50" charset="-52"/>
              </a:endParaRPr>
            </a:p>
            <a:p>
              <a:pPr marL="0" marR="0" lvl="0" indent="449263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-Ukraine Light" panose="00000400000000000000" pitchFamily="50" charset="-52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="" xmlns:a16="http://schemas.microsoft.com/office/drawing/2014/main" id="{911FB1A9-ED1C-4532-A3E7-013A57BBC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345" y="4697626"/>
              <a:ext cx="27106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сторінка на </a:t>
              </a:r>
              <a:endPara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e-Ukraine Light" panose="000004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kumimoji="0" lang="en-US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Youtube</a:t>
              </a: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kumimoji="0" lang="uk-UA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каналі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-Ukraine Light" panose="00000400000000000000" pitchFamily="50" charset="-52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="" xmlns:a16="http://schemas.microsoft.com/office/drawing/2014/main" id="{D4E2B7F5-5D62-456B-A005-E3F8F8A4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718" y="3725528"/>
              <a:ext cx="1617330" cy="51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uk-UA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сторінка на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kumimoji="0" lang="en-US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Fac</a:t>
              </a: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kumimoji="0" lang="en-US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-Ukraine Light" panose="00000400000000000000" pitchFamily="50" charset="-52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BC9780A8-D912-46DD-A0E0-2400220A2B6E}"/>
                </a:ext>
              </a:extLst>
            </p:cNvPr>
            <p:cNvCxnSpPr/>
            <p:nvPr/>
          </p:nvCxnSpPr>
          <p:spPr>
            <a:xfrm>
              <a:off x="228600" y="6010275"/>
              <a:ext cx="4557713" cy="0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5734051" y="285752"/>
            <a:ext cx="42005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e-Ukraine Head Bold" pitchFamily="50" charset="-52"/>
              </a:rPr>
              <a:t>Головне </a:t>
            </a:r>
            <a:r>
              <a:rPr lang="ru-RU" sz="1200" b="1" dirty="0" err="1" smtClean="0">
                <a:latin typeface="e-Ukraine Head Bold" pitchFamily="50" charset="-52"/>
              </a:rPr>
              <a:t>управління</a:t>
            </a:r>
            <a:r>
              <a:rPr lang="ru-RU" sz="1200" b="1" dirty="0" smtClean="0">
                <a:latin typeface="e-Ukraine Head Bold" pitchFamily="50" charset="-52"/>
              </a:rPr>
              <a:t> ДПС у </a:t>
            </a:r>
            <a:r>
              <a:rPr lang="ru-RU" sz="1200" b="1" dirty="0" err="1" smtClean="0">
                <a:latin typeface="e-Ukraine Head Bold" pitchFamily="50" charset="-52"/>
              </a:rPr>
              <a:t>Дніпропетровській</a:t>
            </a:r>
            <a:r>
              <a:rPr lang="ru-RU" sz="1200" b="1" dirty="0" smtClean="0">
                <a:latin typeface="e-Ukraine Head Bold" pitchFamily="50" charset="-52"/>
              </a:rPr>
              <a:t> </a:t>
            </a:r>
            <a:r>
              <a:rPr lang="ru-RU" sz="1200" b="1" dirty="0" err="1" smtClean="0">
                <a:latin typeface="e-Ukraine Head Bold" pitchFamily="50" charset="-52"/>
              </a:rPr>
              <a:t>області</a:t>
            </a:r>
            <a:endParaRPr lang="ru-RU" sz="1200" b="1" dirty="0" smtClean="0">
              <a:latin typeface="e-Ukraine Head Bold" pitchFamily="50" charset="-52"/>
            </a:endParaRPr>
          </a:p>
          <a:p>
            <a:endParaRPr lang="ru-RU" sz="200" b="1" dirty="0" smtClean="0">
              <a:latin typeface="e-Ukraine Head Bold" pitchFamily="50" charset="-52"/>
            </a:endParaRPr>
          </a:p>
          <a:p>
            <a:r>
              <a:rPr lang="ru-RU" sz="1200" b="1" dirty="0" err="1" smtClean="0">
                <a:latin typeface="e-Ukraine Head Bold" pitchFamily="50" charset="-52"/>
              </a:rPr>
              <a:t>Державна</a:t>
            </a:r>
            <a:r>
              <a:rPr lang="ru-RU" sz="1200" b="1" dirty="0" smtClean="0">
                <a:latin typeface="e-Ukraine Head Bold" pitchFamily="50" charset="-52"/>
              </a:rPr>
              <a:t> </a:t>
            </a:r>
            <a:r>
              <a:rPr lang="ru-RU" sz="1200" b="1" dirty="0" err="1" smtClean="0">
                <a:latin typeface="e-Ukraine Head Bold" pitchFamily="50" charset="-52"/>
              </a:rPr>
              <a:t>податкова</a:t>
            </a:r>
            <a:r>
              <a:rPr lang="ru-RU" sz="1200" b="1" dirty="0" smtClean="0">
                <a:latin typeface="e-Ukraine Head Bold" pitchFamily="50" charset="-52"/>
              </a:rPr>
              <a:t> служба </a:t>
            </a:r>
            <a:r>
              <a:rPr lang="ru-RU" sz="1200" b="1" dirty="0" err="1" smtClean="0">
                <a:latin typeface="e-Ukraine Head Bold" pitchFamily="50" charset="-52"/>
              </a:rPr>
              <a:t>України</a:t>
            </a:r>
            <a:endParaRPr lang="ru-RU" sz="1200" b="1" dirty="0">
              <a:latin typeface="e-Ukraine Head Bold" pitchFamily="50" charset="-52"/>
            </a:endParaRPr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657225" y="11715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952750" y="3305175"/>
            <a:ext cx="1365226" cy="1447800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962150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e-Ukraine Head Bold" pitchFamily="2" charset="-52"/>
              </a:rPr>
              <a:t>dp.ikc@tax.gov.ua</a:t>
            </a:r>
            <a:endParaRPr lang="en-US" sz="1500" b="1" dirty="0">
              <a:latin typeface="e-Ukraine Head Bold" pitchFamily="2" charset="-52"/>
            </a:endParaRPr>
          </a:p>
        </p:txBody>
      </p:sp>
      <p:pic>
        <p:nvPicPr>
          <p:cNvPr id="37" name="Рисунок 36" descr="Версія для роботи (1280 × 785 пікс.), копія.png"/>
          <p:cNvPicPr>
            <a:picLocks noChangeAspect="1"/>
          </p:cNvPicPr>
          <p:nvPr/>
        </p:nvPicPr>
        <p:blipFill>
          <a:blip r:embed="rId3" cstate="print"/>
          <a:srcRect l="2212" t="2807" r="88365" b="88256"/>
          <a:stretch>
            <a:fillRect/>
          </a:stretch>
        </p:blipFill>
        <p:spPr>
          <a:xfrm>
            <a:off x="5087020" y="447676"/>
            <a:ext cx="704180" cy="409574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5143500" y="1924050"/>
            <a:ext cx="4543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000" b="1" dirty="0" smtClean="0">
                <a:latin typeface="e-Ukraine Head Bold" pitchFamily="50" charset="-52"/>
              </a:rPr>
              <a:t>До уваги фізичних осіб – благодійників!</a:t>
            </a:r>
            <a:endParaRPr lang="uk-UA" sz="2000" b="1" dirty="0"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8272249" y="3882509"/>
            <a:ext cx="1192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latin typeface="e-Ukraine Light" pitchFamily="50" charset="-52"/>
                <a:cs typeface="Times New Roman" pitchFamily="18" charset="0"/>
              </a:rPr>
              <a:t>Грудень</a:t>
            </a:r>
            <a:r>
              <a:rPr lang="uk-UA" sz="1200" b="1" dirty="0" smtClean="0">
                <a:latin typeface="e-Ukraine Light" pitchFamily="50" charset="-52"/>
                <a:cs typeface="Times New Roman" pitchFamily="18" charset="0"/>
              </a:rPr>
              <a:t> </a:t>
            </a:r>
            <a:r>
              <a:rPr lang="uk-UA" sz="1200" b="1" dirty="0" smtClean="0">
                <a:latin typeface="e-Ukraine Light" pitchFamily="50" charset="-52"/>
                <a:cs typeface="Times New Roman" pitchFamily="18" charset="0"/>
              </a:rPr>
              <a:t>2023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4" cstate="print"/>
          <a:srcRect l="14615" t="72420" r="67404" b="5159"/>
          <a:stretch>
            <a:fillRect/>
          </a:stretch>
        </p:blipFill>
        <p:spPr>
          <a:xfrm>
            <a:off x="1114425" y="6151470"/>
            <a:ext cx="723900" cy="55357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8600" y="3959225"/>
            <a:ext cx="16367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b="-705"/>
          <a:stretch>
            <a:fillRect/>
          </a:stretch>
        </p:blipFill>
        <p:spPr bwMode="auto">
          <a:xfrm>
            <a:off x="6838950" y="5378450"/>
            <a:ext cx="30670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r="53047"/>
          <a:stretch>
            <a:fillRect/>
          </a:stretch>
        </p:blipFill>
        <p:spPr bwMode="auto">
          <a:xfrm>
            <a:off x="8653463" y="4191000"/>
            <a:ext cx="12525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3009900" y="2362200"/>
            <a:ext cx="11144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77BE1E3B-BB62-4FEA-84E6-53708639754F}"/>
              </a:ext>
            </a:extLst>
          </p:cNvPr>
          <p:cNvGrpSpPr/>
          <p:nvPr/>
        </p:nvGrpSpPr>
        <p:grpSpPr>
          <a:xfrm>
            <a:off x="0" y="117828"/>
            <a:ext cx="4749165" cy="6740172"/>
            <a:chOff x="83820" y="68581"/>
            <a:chExt cx="4694139" cy="674017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63EC6337-995B-4F4C-BFBF-1A1915547AE5}"/>
                </a:ext>
              </a:extLst>
            </p:cNvPr>
            <p:cNvSpPr/>
            <p:nvPr/>
          </p:nvSpPr>
          <p:spPr>
            <a:xfrm>
              <a:off x="83820" y="68581"/>
              <a:ext cx="4694139" cy="662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BD827EDD-702C-4BE7-8040-21D8CC6FF8C0}"/>
                </a:ext>
              </a:extLst>
            </p:cNvPr>
            <p:cNvSpPr/>
            <p:nvPr/>
          </p:nvSpPr>
          <p:spPr>
            <a:xfrm>
              <a:off x="2290728" y="650395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100" dirty="0" smtClean="0">
                  <a:solidFill>
                    <a:srgbClr val="25A872"/>
                  </a:solidFill>
                  <a:latin typeface="e-Ukraine" panose="00000500000000000000" pitchFamily="50" charset="-52"/>
                </a:rPr>
                <a:t>1</a:t>
              </a:r>
              <a:endParaRPr lang="uk-UA" sz="1400" dirty="0">
                <a:solidFill>
                  <a:srgbClr val="25A872"/>
                </a:solidFill>
                <a:latin typeface="e-Ukraine" panose="00000500000000000000" pitchFamily="50" charset="-52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e-Ukraine Light" panose="000004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93320C9-B67C-4431-A6A6-D9A5DA9531D3}"/>
              </a:ext>
            </a:extLst>
          </p:cNvPr>
          <p:cNvSpPr/>
          <p:nvPr/>
        </p:nvSpPr>
        <p:spPr>
          <a:xfrm>
            <a:off x="5127011" y="209549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e-Ukraine Light" panose="000004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300" smtClean="0">
              <a:latin typeface="e-Ukraine Ligh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124" y="174978"/>
            <a:ext cx="441007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1300" dirty="0" smtClean="0">
                <a:latin typeface="e-Ukraine Light" pitchFamily="2" charset="-52"/>
              </a:rPr>
              <a:t>	</a:t>
            </a:r>
            <a:r>
              <a:rPr lang="uk-UA" sz="1200" dirty="0" smtClean="0">
                <a:latin typeface="e-Ukraine"/>
              </a:rPr>
              <a:t>Головне управління ДПС у Дніпропетровській області нагадує, що наказом Міністерства фінансів України від 22.05.2023 № 264 «Про затвердження Змін до Порядку формування та ведення Реєстру волонтерів антитерористичної операції та/або здійснення заходів із забезпечення національної безпеки і оборони, відсічі і стримування збройної агресії Російської Федерації», зареєстрований у Міністерстві юстиції України 29.06.2023 за № 1099/40155 (набрав чинності 21.07.2023) приведено у відповідність до Закону України від 16 листопада 2022 року № 2757-ІХ «Про внесення змін до пункту 2</a:t>
            </a:r>
            <a:r>
              <a:rPr lang="uk-UA" sz="1200" baseline="30000" dirty="0" smtClean="0">
                <a:latin typeface="e-Ukraine"/>
              </a:rPr>
              <a:t>1</a:t>
            </a:r>
            <a:r>
              <a:rPr lang="uk-UA" sz="1200" dirty="0" smtClean="0">
                <a:latin typeface="e-Ukraine"/>
              </a:rPr>
              <a:t> розділу VII «Прикінцеві положення» Закону України «Про благодійну діяльність та благодійні організації» щодо вдосконалення порядку включення благодійників – фізичних осіб до Реєстру волонтерів антитерористичної операції та/або здійснення заходів із забезпечення національної безпеки і оборони, відсічі і стримування збройної агресії Російської Федерації» (далі – Закон № 2757) Порядок формування та ведення Реєстру волонтерів антитерористичної операції та/або здійснення заходів із забезпечення національної безпеки і оборони, відсічі і стримування збройної агресії Російської Федерації, затверджений наказом Міністерства фінансів України від 30.10.2014 № 1089, зареєстрований у Міністерстві юстиції України 19.11.2014 за № 1471/26248.</a:t>
            </a:r>
          </a:p>
          <a:p>
            <a:pPr algn="just" fontAlgn="base"/>
            <a:r>
              <a:rPr lang="uk-UA" sz="1200" dirty="0" smtClean="0">
                <a:latin typeface="e-Ukraine"/>
              </a:rPr>
              <a:t>      Згідно </a:t>
            </a:r>
            <a:r>
              <a:rPr lang="uk-UA" sz="1200" dirty="0" smtClean="0">
                <a:latin typeface="e-Ukraine"/>
              </a:rPr>
              <a:t>із прийнятими змінами вдосконалено процедуру включення фізичних осіб – благодійників до Реєстру волонтерів антитерористичної операції та/або здійснення заходів із забезпечення національної безпеки і оборони, відсічі і стримування збройної агресії Російської Федерації шляхом</a:t>
            </a:r>
            <a:r>
              <a:rPr lang="uk-UA" sz="1200" dirty="0" smtClean="0">
                <a:latin typeface="e-Ukraine"/>
              </a:rPr>
              <a:t>: </a:t>
            </a:r>
            <a:r>
              <a:rPr lang="uk-UA" sz="1200" dirty="0" smtClean="0">
                <a:latin typeface="e-Ukraine"/>
              </a:rPr>
              <a:t>- скасування положення щодо обов’язкового подання заявником разом із заявою про включення до цього Реєстру довідки з банку щодо відкриття банком фізичній особі – благодійнику рахунка, призначеного для здійснення благодійної діяльності, а також оригінала та копії документів про реєстраційний номер облікової </a:t>
            </a:r>
            <a:r>
              <a:rPr lang="uk-UA" sz="1200" dirty="0" smtClean="0">
                <a:latin typeface="e-Ukraine"/>
              </a:rPr>
              <a:t>картки</a:t>
            </a:r>
            <a:endParaRPr lang="uk-UA" sz="1200" dirty="0" smtClean="0">
              <a:latin typeface="e-Ukraine"/>
            </a:endParaRPr>
          </a:p>
          <a:p>
            <a:pPr algn="just" fontAlgn="base"/>
            <a:endParaRPr lang="ru-RU" sz="1100" dirty="0" smtClean="0">
              <a:latin typeface="e-Ukraine Light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402387"/>
            <a:ext cx="4686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sz="1000" dirty="0" smtClean="0">
              <a:latin typeface="e-Ukraine" pitchFamily="2" charset="-52"/>
            </a:endParaRPr>
          </a:p>
          <a:p>
            <a:pPr indent="457200" algn="just"/>
            <a:endParaRPr lang="uk-UA" sz="1000" dirty="0" smtClean="0">
              <a:latin typeface="e-Ukraine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72025" y="208419"/>
            <a:ext cx="4953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uk-UA" sz="1200" dirty="0" smtClean="0">
                <a:latin typeface="e-Ukraine"/>
              </a:rPr>
              <a:t>платника податків/серію (за наявності) та номер </a:t>
            </a:r>
            <a:r>
              <a:rPr lang="uk-UA" sz="1200" dirty="0" smtClean="0">
                <a:latin typeface="e-Ukraine"/>
              </a:rPr>
              <a:t>паспорта (для </a:t>
            </a:r>
            <a:r>
              <a:rPr lang="uk-UA" sz="1200" dirty="0" smtClean="0">
                <a:latin typeface="e-Ukraine"/>
              </a:rPr>
              <a:t>фізичних осіб, які через свої релігійні переконання відмовляються від прийняття реєстраційного номера облікової картки платника податків та повідомили про це відповідний податковий орган і мають відмітку у паспорті);</a:t>
            </a:r>
          </a:p>
          <a:p>
            <a:pPr algn="just" fontAlgn="base"/>
            <a:r>
              <a:rPr lang="uk-UA" sz="1200" dirty="0" smtClean="0">
                <a:latin typeface="e-Ukraine"/>
              </a:rPr>
              <a:t>- доповнення положенням, згідно з яким подання реєстраційної заяви можливе і в електронній формі з дотриманням вимог законів України «Про електронні документи та електронний документообіг», «Про електронні довірчі послуги», засобами Єдиного державного </a:t>
            </a:r>
            <a:r>
              <a:rPr lang="uk-UA" sz="1200" dirty="0" err="1" smtClean="0">
                <a:latin typeface="e-Ukraine"/>
              </a:rPr>
              <a:t>вебпорталу</a:t>
            </a:r>
            <a:r>
              <a:rPr lang="uk-UA" sz="1200" dirty="0" smtClean="0">
                <a:latin typeface="e-Ukraine"/>
              </a:rPr>
              <a:t> електронних послуг, Електронного кабінету або технічними засобами електронної комунікації.</a:t>
            </a:r>
          </a:p>
          <a:p>
            <a:pPr algn="just" fontAlgn="base"/>
            <a:r>
              <a:rPr lang="uk-UA" sz="1200" dirty="0" smtClean="0">
                <a:latin typeface="e-Ukraine"/>
              </a:rPr>
              <a:t>       Звертаємо </a:t>
            </a:r>
            <a:r>
              <a:rPr lang="uk-UA" sz="1200" dirty="0" smtClean="0">
                <a:latin typeface="e-Ukraine"/>
              </a:rPr>
              <a:t>увагу, що технічна можливість подання реєстраційної заяви в електронній формі відповідно до вимоги Закону № 2757, забезпечена ДПС з січня 2023 року.</a:t>
            </a:r>
            <a:endParaRPr lang="uk-UA" sz="1200" dirty="0" smtClean="0">
              <a:latin typeface="e-Ukraine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BD827EDD-702C-4BE7-8040-21D8CC6FF8C0}"/>
              </a:ext>
            </a:extLst>
          </p:cNvPr>
          <p:cNvSpPr/>
          <p:nvPr/>
        </p:nvSpPr>
        <p:spPr>
          <a:xfrm>
            <a:off x="6938128" y="6553200"/>
            <a:ext cx="308373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25A872"/>
                </a:solidFill>
                <a:latin typeface="e-Ukraine" panose="00000500000000000000" pitchFamily="50" charset="-52"/>
              </a:rPr>
              <a:t>2</a:t>
            </a:r>
            <a:endParaRPr lang="uk-UA" sz="1400" dirty="0">
              <a:solidFill>
                <a:srgbClr val="25A872"/>
              </a:solidFill>
              <a:latin typeface="e-Ukraine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166</Words>
  <Application>Microsoft Office PowerPoint</Application>
  <PresentationFormat>Лист A4 (210x297 мм)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d34806</cp:lastModifiedBy>
  <cp:revision>182</cp:revision>
  <dcterms:created xsi:type="dcterms:W3CDTF">2021-05-27T05:23:05Z</dcterms:created>
  <dcterms:modified xsi:type="dcterms:W3CDTF">2023-12-15T11:43:12Z</dcterms:modified>
</cp:coreProperties>
</file>