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25A87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399" autoAdjust="0"/>
    <p:restoredTop sz="94660" autoAdjust="0"/>
  </p:normalViewPr>
  <p:slideViewPr>
    <p:cSldViewPr snapToGrid="0">
      <p:cViewPr>
        <p:scale>
          <a:sx n="100" d="100"/>
          <a:sy n="100" d="100"/>
        </p:scale>
        <p:origin x="-330" y="-264"/>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8"/>
            <a:ext cx="84201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80337" y="274641"/>
            <a:ext cx="2414588"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536576" y="274641"/>
            <a:ext cx="70786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3"/>
            <a:ext cx="84201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FCE06E-CD33-4E8D-BB2D-3C537C4FAFB6}" type="datetimeFigureOut">
              <a:rPr lang="ru-RU" smtClean="0"/>
              <a:pPr/>
              <a:t>09.11.2023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29FCE06E-CD33-4E8D-BB2D-3C537C4FAFB6}" type="datetimeFigureOut">
              <a:rPr lang="ru-RU" smtClean="0"/>
              <a:pPr/>
              <a:t>09.11.2023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29FCE06E-CD33-4E8D-BB2D-3C537C4FAFB6}" type="datetimeFigureOut">
              <a:rPr lang="ru-RU" smtClean="0"/>
              <a:pPr/>
              <a:t>09.11.2023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29FCE06E-CD33-4E8D-BB2D-3C537C4FAFB6}" type="datetimeFigureOut">
              <a:rPr lang="ru-RU" smtClean="0"/>
              <a:pPr/>
              <a:t>09.11.2023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FCE06E-CD33-4E8D-BB2D-3C537C4FAFB6}" type="datetimeFigureOut">
              <a:rPr lang="ru-RU" smtClean="0"/>
              <a:pPr/>
              <a:t>09.11.2023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09.11.2023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09.11.2023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CE06E-CD33-4E8D-BB2D-3C537C4FAFB6}" type="datetimeFigureOut">
              <a:rPr lang="ru-RU" smtClean="0"/>
              <a:pPr/>
              <a:t>09.11.2023</a:t>
            </a:fld>
            <a:endParaRPr lang="ru-RU"/>
          </a:p>
        </p:txBody>
      </p:sp>
      <p:sp>
        <p:nvSpPr>
          <p:cNvPr id="5" name="Нижний колонтитул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00836-F63B-4D9E-A2D5-C448F5928AE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 xmlns:a16="http://schemas.microsoft.com/office/drawing/2014/main" id="{AAE0BDE6-D7B9-4FD3-A01F-F489C68E00E5}"/>
              </a:ext>
            </a:extLst>
          </p:cNvPr>
          <p:cNvSpPr>
            <a:spLocks noChangeArrowheads="1"/>
          </p:cNvSpPr>
          <p:nvPr/>
        </p:nvSpPr>
        <p:spPr bwMode="auto">
          <a:xfrm>
            <a:off x="0" y="1762125"/>
            <a:ext cx="9906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grpSp>
        <p:nvGrpSpPr>
          <p:cNvPr id="18" name="Группа 17">
            <a:extLst>
              <a:ext uri="{FF2B5EF4-FFF2-40B4-BE49-F238E27FC236}">
                <a16:creationId xmlns="" xmlns:a16="http://schemas.microsoft.com/office/drawing/2014/main" id="{5B1F3CBD-8D08-499F-BE54-1DF3C9FE8E21}"/>
              </a:ext>
            </a:extLst>
          </p:cNvPr>
          <p:cNvGrpSpPr/>
          <p:nvPr/>
        </p:nvGrpSpPr>
        <p:grpSpPr>
          <a:xfrm>
            <a:off x="77707" y="95250"/>
            <a:ext cx="5542044" cy="6703017"/>
            <a:chOff x="64808" y="106681"/>
            <a:chExt cx="5448139" cy="6591300"/>
          </a:xfrm>
          <a:effectLst>
            <a:outerShdw blurRad="50800" dist="38100" dir="2700000" algn="tl" rotWithShape="0">
              <a:prstClr val="black">
                <a:alpha val="40000"/>
              </a:prstClr>
            </a:outerShdw>
          </a:effectLst>
        </p:grpSpPr>
        <p:sp>
          <p:nvSpPr>
            <p:cNvPr id="7" name="Прямоугольник 6">
              <a:extLst>
                <a:ext uri="{FF2B5EF4-FFF2-40B4-BE49-F238E27FC236}">
                  <a16:creationId xmlns="" xmlns:a16="http://schemas.microsoft.com/office/drawing/2014/main" id="{09A0A77F-376C-47B9-BB79-353299E74E74}"/>
                </a:ext>
              </a:extLst>
            </p:cNvPr>
            <p:cNvSpPr/>
            <p:nvPr/>
          </p:nvSpPr>
          <p:spPr>
            <a:xfrm>
              <a:off x="64808" y="106681"/>
              <a:ext cx="4793949" cy="659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Rectangle 5">
              <a:extLst>
                <a:ext uri="{FF2B5EF4-FFF2-40B4-BE49-F238E27FC236}">
                  <a16:creationId xmlns="" xmlns:a16="http://schemas.microsoft.com/office/drawing/2014/main" id="{5E53E4E3-62F3-4903-B665-45BF57FD779F}"/>
                </a:ext>
              </a:extLst>
            </p:cNvPr>
            <p:cNvSpPr>
              <a:spLocks noChangeArrowheads="1"/>
            </p:cNvSpPr>
            <p:nvPr/>
          </p:nvSpPr>
          <p:spPr bwMode="auto">
            <a:xfrm>
              <a:off x="101328" y="155623"/>
              <a:ext cx="4793934" cy="12408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ctr" defTabSz="914400" rtl="0" eaLnBrk="0" fontAlgn="base" latinLnBrk="0" hangingPunct="0">
                <a:lnSpc>
                  <a:spcPct val="150000"/>
                </a:lnSpc>
                <a:spcBef>
                  <a:spcPct val="0"/>
                </a:spcBef>
                <a:spcAft>
                  <a:spcPts val="1200"/>
                </a:spcAft>
                <a:buClrTx/>
                <a:buSzTx/>
                <a:buFontTx/>
                <a:buNone/>
                <a:tabLst/>
              </a:pPr>
              <a:r>
                <a:rPr kumimoji="0" lang="ru-RU" altLang="ru-RU" sz="1200" b="1" i="0" u="none" strike="noStrike" cap="none" normalizeH="0" baseline="0" dirty="0" smtClean="0">
                  <a:ln>
                    <a:noFill/>
                  </a:ln>
                  <a:solidFill>
                    <a:schemeClr val="tx1"/>
                  </a:solidFill>
                  <a:effectLst/>
                  <a:latin typeface="e-Ukraine Light" panose="00000400000000000000" pitchFamily="50" charset="-52"/>
                </a:rPr>
                <a:t>Будьте в </a:t>
              </a:r>
              <a:r>
                <a:rPr kumimoji="0" lang="ru-RU" altLang="ru-RU" sz="1200" b="1" i="0" u="none" strike="noStrike" cap="none" normalizeH="0" baseline="0" dirty="0" err="1" smtClean="0">
                  <a:ln>
                    <a:noFill/>
                  </a:ln>
                  <a:solidFill>
                    <a:schemeClr val="tx1"/>
                  </a:solidFill>
                  <a:effectLst/>
                  <a:latin typeface="e-Ukraine Light" panose="00000400000000000000" pitchFamily="50" charset="-52"/>
                </a:rPr>
                <a:t>курсі</a:t>
              </a:r>
              <a:r>
                <a:rPr kumimoji="0" lang="ru-RU" altLang="ru-RU" sz="1200" b="1" i="0" u="none" strike="noStrike" cap="none" normalizeH="0" baseline="0" dirty="0" smtClean="0">
                  <a:ln>
                    <a:noFill/>
                  </a:ln>
                  <a:solidFill>
                    <a:schemeClr val="tx1"/>
                  </a:solidFill>
                  <a:effectLst/>
                  <a:latin typeface="e-Ukraine Light" panose="00000400000000000000" pitchFamily="50" charset="-52"/>
                </a:rPr>
                <a:t> </a:t>
              </a:r>
              <a:r>
                <a:rPr kumimoji="0" lang="ru-RU" altLang="ru-RU" sz="1200" b="1" i="0" u="none" strike="noStrike" cap="none" normalizeH="0" baseline="0" dirty="0" err="1" smtClean="0">
                  <a:ln>
                    <a:noFill/>
                  </a:ln>
                  <a:solidFill>
                    <a:schemeClr val="tx1"/>
                  </a:solidFill>
                  <a:effectLst/>
                  <a:latin typeface="e-Ukraine Light" panose="00000400000000000000" pitchFamily="50" charset="-52"/>
                </a:rPr>
                <a:t>податкового</a:t>
              </a:r>
              <a:r>
                <a:rPr kumimoji="0" lang="ru-RU" altLang="ru-RU" sz="1200" b="1" i="0" u="none" strike="noStrike" cap="none" normalizeH="0" baseline="0" dirty="0" smtClean="0">
                  <a:ln>
                    <a:noFill/>
                  </a:ln>
                  <a:solidFill>
                    <a:schemeClr val="tx1"/>
                  </a:solidFill>
                  <a:effectLst/>
                  <a:latin typeface="e-Ukraine Light" panose="00000400000000000000" pitchFamily="50" charset="-52"/>
                </a:rPr>
                <a:t> </a:t>
              </a:r>
              <a:r>
                <a:rPr kumimoji="0" lang="ru-RU" altLang="ru-RU" sz="1200" b="1" i="0" u="none" strike="noStrike" cap="none" normalizeH="0" baseline="0" dirty="0" err="1" smtClean="0">
                  <a:ln>
                    <a:noFill/>
                  </a:ln>
                  <a:solidFill>
                    <a:schemeClr val="tx1"/>
                  </a:solidFill>
                  <a:effectLst/>
                  <a:latin typeface="e-Ukraine Light" panose="00000400000000000000" pitchFamily="50" charset="-52"/>
                </a:rPr>
                <a:t>законодавства</a:t>
              </a:r>
              <a:r>
                <a:rPr kumimoji="0" lang="ru-RU" altLang="ru-RU" sz="1200" b="1" i="0" u="none" strike="noStrike" cap="none" normalizeH="0" baseline="0" dirty="0" smtClean="0">
                  <a:ln>
                    <a:noFill/>
                  </a:ln>
                  <a:solidFill>
                    <a:schemeClr val="tx1"/>
                  </a:solidFill>
                  <a:effectLst/>
                  <a:latin typeface="e-Ukraine Light" panose="00000400000000000000" pitchFamily="50" charset="-52"/>
                </a:rPr>
                <a:t>: </a:t>
              </a:r>
              <a:r>
                <a:rPr kumimoji="0" lang="ru-RU" altLang="ru-RU" sz="1200" b="1" i="0" u="none" strike="noStrike" cap="none" normalizeH="0" baseline="0" dirty="0" err="1" smtClean="0">
                  <a:ln>
                    <a:noFill/>
                  </a:ln>
                  <a:solidFill>
                    <a:schemeClr val="tx1"/>
                  </a:solidFill>
                  <a:effectLst/>
                  <a:latin typeface="e-Ukraine Light" panose="00000400000000000000" pitchFamily="50" charset="-52"/>
                </a:rPr>
                <a:t>користуйтеся</a:t>
              </a:r>
              <a:r>
                <a:rPr kumimoji="0" lang="ru-RU" altLang="ru-RU" sz="1200" b="1" i="0" u="none" strike="noStrike" cap="none" normalizeH="0" baseline="0" dirty="0" smtClean="0">
                  <a:ln>
                    <a:noFill/>
                  </a:ln>
                  <a:solidFill>
                    <a:schemeClr val="tx1"/>
                  </a:solidFill>
                  <a:effectLst/>
                  <a:latin typeface="e-Ukraine Light" panose="00000400000000000000" pitchFamily="50" charset="-52"/>
                </a:rPr>
                <a:t> </a:t>
              </a:r>
              <a:r>
                <a:rPr kumimoji="0" lang="ru-RU" altLang="ru-RU" sz="1200" b="1" i="0" u="none" strike="noStrike" cap="none" normalizeH="0" baseline="0" dirty="0" err="1" smtClean="0">
                  <a:ln>
                    <a:noFill/>
                  </a:ln>
                  <a:solidFill>
                    <a:schemeClr val="tx1"/>
                  </a:solidFill>
                  <a:effectLst/>
                  <a:latin typeface="e-Ukraine Light" panose="00000400000000000000" pitchFamily="50" charset="-52"/>
                </a:rPr>
                <a:t>офіційними</a:t>
              </a:r>
              <a:r>
                <a:rPr kumimoji="0" lang="ru-RU" altLang="ru-RU" sz="1200" b="1" i="0" u="none" strike="noStrike" cap="none" normalizeH="0" baseline="0" dirty="0" smtClean="0">
                  <a:ln>
                    <a:noFill/>
                  </a:ln>
                  <a:solidFill>
                    <a:schemeClr val="tx1"/>
                  </a:solidFill>
                  <a:effectLst/>
                  <a:latin typeface="e-Ukraine Light" panose="00000400000000000000" pitchFamily="50" charset="-52"/>
                </a:rPr>
                <a:t> </a:t>
              </a:r>
              <a:r>
                <a:rPr kumimoji="0" lang="ru-RU" altLang="ru-RU" sz="1200" b="1" i="0" u="none" strike="noStrike" cap="none" normalizeH="0" baseline="0" dirty="0" err="1" smtClean="0">
                  <a:ln>
                    <a:noFill/>
                  </a:ln>
                  <a:solidFill>
                    <a:schemeClr val="tx1"/>
                  </a:solidFill>
                  <a:effectLst/>
                  <a:latin typeface="e-Ukraine Light" panose="00000400000000000000" pitchFamily="50" charset="-52"/>
                </a:rPr>
                <a:t>джерелами</a:t>
              </a:r>
              <a:r>
                <a:rPr kumimoji="0" lang="ru-RU" altLang="ru-RU" sz="1200" b="1" i="0" u="none" strike="noStrike" cap="none" normalizeH="0" baseline="0" dirty="0" smtClean="0">
                  <a:ln>
                    <a:noFill/>
                  </a:ln>
                  <a:solidFill>
                    <a:schemeClr val="tx1"/>
                  </a:solidFill>
                  <a:effectLst/>
                  <a:latin typeface="e-Ukraine Light" panose="00000400000000000000" pitchFamily="50" charset="-52"/>
                </a:rPr>
                <a:t> </a:t>
              </a:r>
              <a:r>
                <a:rPr kumimoji="0" lang="ru-RU" altLang="ru-RU" sz="1200" b="1" i="0" u="none" strike="noStrike" cap="none" normalizeH="0" baseline="0" dirty="0" err="1" smtClean="0">
                  <a:ln>
                    <a:noFill/>
                  </a:ln>
                  <a:solidFill>
                    <a:schemeClr val="tx1"/>
                  </a:solidFill>
                  <a:effectLst/>
                  <a:latin typeface="e-Ukraine Light" panose="00000400000000000000" pitchFamily="50" charset="-52"/>
                </a:rPr>
                <a:t>інформації</a:t>
              </a:r>
              <a:r>
                <a:rPr kumimoji="0" lang="ru-RU" altLang="ru-RU" sz="1200" b="1" i="0" u="none" strike="noStrike" cap="none" normalizeH="0" baseline="0" dirty="0" smtClean="0">
                  <a:ln>
                    <a:noFill/>
                  </a:ln>
                  <a:solidFill>
                    <a:schemeClr val="tx1"/>
                  </a:solidFill>
                  <a:effectLst/>
                  <a:latin typeface="e-Ukraine Light" panose="00000400000000000000" pitchFamily="50" charset="-52"/>
                </a:rPr>
                <a:t> </a:t>
              </a:r>
              <a:r>
                <a:rPr kumimoji="0" lang="ru-RU" altLang="ru-RU" sz="1200" b="1" i="0" u="none" strike="noStrike" cap="none" normalizeH="0" baseline="0" dirty="0" err="1" smtClean="0">
                  <a:ln>
                    <a:noFill/>
                  </a:ln>
                  <a:solidFill>
                    <a:schemeClr val="tx1"/>
                  </a:solidFill>
                  <a:effectLst/>
                  <a:latin typeface="e-Ukraine Light" panose="00000400000000000000" pitchFamily="50" charset="-52"/>
                </a:rPr>
                <a:t>податкової</a:t>
              </a:r>
              <a:r>
                <a:rPr kumimoji="0" lang="ru-RU" altLang="ru-RU" sz="1200" b="1" i="0" u="none" strike="noStrike" cap="none" normalizeH="0" baseline="0" dirty="0" smtClean="0">
                  <a:ln>
                    <a:noFill/>
                  </a:ln>
                  <a:solidFill>
                    <a:schemeClr val="tx1"/>
                  </a:solidFill>
                  <a:effectLst/>
                  <a:latin typeface="e-Ukraine Light" panose="00000400000000000000" pitchFamily="50" charset="-52"/>
                </a:rPr>
                <a:t> </a:t>
              </a:r>
              <a:r>
                <a:rPr kumimoji="0" lang="ru-RU" altLang="ru-RU" sz="1200" b="1" i="0" u="none" strike="noStrike" cap="none" normalizeH="0" baseline="0" dirty="0" err="1" smtClean="0">
                  <a:ln>
                    <a:noFill/>
                  </a:ln>
                  <a:solidFill>
                    <a:schemeClr val="tx1"/>
                  </a:solidFill>
                  <a:effectLst/>
                  <a:latin typeface="e-Ukraine Light" panose="00000400000000000000" pitchFamily="50" charset="-52"/>
                </a:rPr>
                <a:t>служби</a:t>
              </a:r>
              <a:r>
                <a:rPr kumimoji="0" lang="ru-RU" altLang="ru-RU" sz="1200" b="1" i="0" u="none" strike="noStrike" cap="none" normalizeH="0" baseline="0" dirty="0" smtClean="0">
                  <a:ln>
                    <a:noFill/>
                  </a:ln>
                  <a:solidFill>
                    <a:schemeClr val="tx1"/>
                  </a:solidFill>
                  <a:effectLst/>
                  <a:latin typeface="e-Ukraine Light" panose="00000400000000000000" pitchFamily="50" charset="-52"/>
                </a:rPr>
                <a:t> </a:t>
              </a:r>
              <a:r>
                <a:rPr kumimoji="0" lang="ru-RU" altLang="ru-RU" sz="1200" b="1" i="0" u="none" strike="noStrike" cap="none" normalizeH="0" baseline="0" dirty="0" err="1" smtClean="0">
                  <a:ln>
                    <a:noFill/>
                  </a:ln>
                  <a:solidFill>
                    <a:schemeClr val="tx1"/>
                  </a:solidFill>
                  <a:effectLst/>
                  <a:latin typeface="e-Ukraine Light" panose="00000400000000000000" pitchFamily="50" charset="-52"/>
                </a:rPr>
                <a:t>Дніпропетровщини</a:t>
              </a:r>
              <a:r>
                <a:rPr kumimoji="0" lang="ru-RU" altLang="ru-RU" sz="1200" b="1" i="0" u="none" strike="noStrike" cap="none" normalizeH="0" baseline="0" dirty="0" smtClean="0">
                  <a:ln>
                    <a:noFill/>
                  </a:ln>
                  <a:solidFill>
                    <a:schemeClr val="tx1"/>
                  </a:solidFill>
                  <a:effectLst/>
                  <a:latin typeface="e-Ukraine Light" panose="00000400000000000000" pitchFamily="50" charset="-52"/>
                </a:rPr>
                <a:t>!</a:t>
              </a:r>
              <a:endParaRPr kumimoji="0" lang="ru-RU" altLang="ru-RU" sz="1200" b="1" i="0" u="none" strike="noStrike" cap="none" normalizeH="0" baseline="0" dirty="0">
                <a:ln>
                  <a:noFill/>
                </a:ln>
                <a:solidFill>
                  <a:schemeClr val="tx1"/>
                </a:solidFill>
                <a:effectLst/>
                <a:latin typeface="e-Ukraine Light" panose="00000400000000000000" pitchFamily="50" charset="-52"/>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chemeClr val="tx1"/>
                </a:solidFill>
                <a:effectLst/>
                <a:latin typeface="e-Ukraine Light" panose="00000400000000000000" pitchFamily="50" charset="-52"/>
              </a:endParaRPr>
            </a:p>
          </p:txBody>
        </p:sp>
        <p:sp>
          <p:nvSpPr>
            <p:cNvPr id="13" name="Rectangle 8">
              <a:extLst>
                <a:ext uri="{FF2B5EF4-FFF2-40B4-BE49-F238E27FC236}">
                  <a16:creationId xmlns="" xmlns:a16="http://schemas.microsoft.com/office/drawing/2014/main" id="{911FB1A9-ED1C-4532-A3E7-013A57BBC16A}"/>
                </a:ext>
              </a:extLst>
            </p:cNvPr>
            <p:cNvSpPr>
              <a:spLocks noChangeArrowheads="1"/>
            </p:cNvSpPr>
            <p:nvPr/>
          </p:nvSpPr>
          <p:spPr bwMode="auto">
            <a:xfrm>
              <a:off x="2802345" y="4697626"/>
              <a:ext cx="271060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333333"/>
                  </a:solidFill>
                  <a:effectLst/>
                  <a:latin typeface="e-Ukraine Light" panose="00000400000000000000" pitchFamily="50" charset="-52"/>
                  <a:ea typeface="Times New Roman" panose="02020603050405020304" pitchFamily="18" charset="0"/>
                  <a:cs typeface="Times New Roman" panose="02020603050405020304" pitchFamily="18" charset="0"/>
                </a:rPr>
                <a:t>сторінка на </a:t>
              </a:r>
              <a:endParaRPr kumimoji="0" lang="uk-UA" altLang="ru-RU" sz="1400" b="0" i="0" u="none" strike="noStrike" cap="none" normalizeH="0" baseline="0" dirty="0" smtClean="0">
                <a:ln>
                  <a:noFill/>
                </a:ln>
                <a:solidFill>
                  <a:srgbClr val="333333"/>
                </a:solidFill>
                <a:effectLst/>
                <a:latin typeface="e-Ukraine Light" panose="00000400000000000000" pitchFamily="50" charset="-52"/>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smtClean="0">
                  <a:ln>
                    <a:noFill/>
                  </a:ln>
                  <a:solidFill>
                    <a:srgbClr val="333333"/>
                  </a:solidFill>
                  <a:effectLst/>
                  <a:latin typeface="e-Ukraine Light" panose="00000400000000000000" pitchFamily="50" charset="-52"/>
                  <a:ea typeface="Times New Roman" panose="02020603050405020304" pitchFamily="18" charset="0"/>
                  <a:cs typeface="Times New Roman" panose="02020603050405020304" pitchFamily="18" charset="0"/>
                </a:rPr>
                <a:t>«</a:t>
              </a:r>
              <a:r>
                <a:rPr kumimoji="0" lang="en-US" altLang="ru-RU" sz="1400" b="0" i="0" u="none" strike="noStrike" cap="none" normalizeH="0" baseline="0" dirty="0">
                  <a:ln>
                    <a:noFill/>
                  </a:ln>
                  <a:solidFill>
                    <a:srgbClr val="333333"/>
                  </a:solidFill>
                  <a:effectLst/>
                  <a:latin typeface="e-Ukraine Light" panose="00000400000000000000" pitchFamily="50" charset="-52"/>
                  <a:ea typeface="Times New Roman" panose="02020603050405020304" pitchFamily="18" charset="0"/>
                  <a:cs typeface="Times New Roman" panose="02020603050405020304" pitchFamily="18" charset="0"/>
                </a:rPr>
                <a:t>Youtube</a:t>
              </a:r>
              <a:r>
                <a:rPr kumimoji="0" lang="uk-UA" altLang="ru-RU" sz="1400" b="0" i="0" u="none" strike="noStrike" cap="none" normalizeH="0" baseline="0" dirty="0">
                  <a:ln>
                    <a:noFill/>
                  </a:ln>
                  <a:solidFill>
                    <a:srgbClr val="333333"/>
                  </a:solidFill>
                  <a:effectLst/>
                  <a:latin typeface="e-Ukraine Light" panose="00000400000000000000" pitchFamily="50" charset="-52"/>
                  <a:ea typeface="Times New Roman" panose="02020603050405020304" pitchFamily="18" charset="0"/>
                  <a:cs typeface="Times New Roman" panose="02020603050405020304" pitchFamily="18" charset="0"/>
                </a:rPr>
                <a:t>» </a:t>
              </a:r>
              <a:r>
                <a:rPr kumimoji="0" lang="uk-UA" altLang="ru-RU" sz="1400" b="0" i="0" u="none" strike="noStrike" cap="none" normalizeH="0" baseline="0" dirty="0" smtClean="0">
                  <a:ln>
                    <a:noFill/>
                  </a:ln>
                  <a:solidFill>
                    <a:srgbClr val="333333"/>
                  </a:solidFill>
                  <a:effectLst/>
                  <a:latin typeface="e-Ukraine Light" panose="00000400000000000000" pitchFamily="50" charset="-52"/>
                  <a:ea typeface="Times New Roman" panose="02020603050405020304" pitchFamily="18" charset="0"/>
                  <a:cs typeface="Times New Roman" panose="02020603050405020304" pitchFamily="18" charset="0"/>
                </a:rPr>
                <a:t>каналі</a:t>
              </a:r>
              <a:endParaRPr kumimoji="0" lang="ru-RU" altLang="ru-RU" sz="1800" b="0" i="0" u="none" strike="noStrike" cap="none" normalizeH="0" baseline="0" dirty="0">
                <a:ln>
                  <a:noFill/>
                </a:ln>
                <a:solidFill>
                  <a:schemeClr val="tx1"/>
                </a:solidFill>
                <a:effectLst/>
                <a:latin typeface="e-Ukraine Light" panose="00000400000000000000" pitchFamily="50" charset="-52"/>
              </a:endParaRPr>
            </a:p>
          </p:txBody>
        </p:sp>
        <p:sp>
          <p:nvSpPr>
            <p:cNvPr id="14" name="Rectangle 9">
              <a:extLst>
                <a:ext uri="{FF2B5EF4-FFF2-40B4-BE49-F238E27FC236}">
                  <a16:creationId xmlns="" xmlns:a16="http://schemas.microsoft.com/office/drawing/2014/main" id="{D4E2B7F5-5D62-456B-A005-E3F8F8A4BC07}"/>
                </a:ext>
              </a:extLst>
            </p:cNvPr>
            <p:cNvSpPr>
              <a:spLocks noChangeArrowheads="1"/>
            </p:cNvSpPr>
            <p:nvPr/>
          </p:nvSpPr>
          <p:spPr bwMode="auto">
            <a:xfrm>
              <a:off x="627718" y="3725528"/>
              <a:ext cx="1617330" cy="514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333333"/>
                  </a:solidFill>
                  <a:effectLst/>
                  <a:latin typeface="e-Ukraine Light" panose="00000400000000000000" pitchFamily="50" charset="-52"/>
                  <a:ea typeface="Times New Roman" panose="02020603050405020304" pitchFamily="18" charset="0"/>
                  <a:cs typeface="Times New Roman" panose="02020603050405020304" pitchFamily="18" charset="0"/>
                </a:rPr>
                <a:t> </a:t>
              </a:r>
              <a:r>
                <a:rPr kumimoji="0" lang="uk-UA" altLang="ru-RU" sz="1400" b="0" i="0" u="none" strike="noStrike" cap="none" normalizeH="0" baseline="0" dirty="0" smtClean="0">
                  <a:ln>
                    <a:noFill/>
                  </a:ln>
                  <a:solidFill>
                    <a:srgbClr val="333333"/>
                  </a:solidFill>
                  <a:effectLst/>
                  <a:latin typeface="e-Ukraine Light" panose="00000400000000000000" pitchFamily="50" charset="-52"/>
                  <a:ea typeface="Times New Roman" panose="02020603050405020304" pitchFamily="18" charset="0"/>
                  <a:cs typeface="Times New Roman" panose="02020603050405020304" pitchFamily="18" charset="0"/>
                </a:rPr>
                <a:t>сторінка на</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smtClean="0">
                  <a:ln>
                    <a:noFill/>
                  </a:ln>
                  <a:solidFill>
                    <a:srgbClr val="333333"/>
                  </a:solidFill>
                  <a:effectLst/>
                  <a:latin typeface="e-Ukraine Light" panose="00000400000000000000" pitchFamily="50" charset="-52"/>
                  <a:ea typeface="Times New Roman" panose="02020603050405020304" pitchFamily="18" charset="0"/>
                  <a:cs typeface="Times New Roman" panose="02020603050405020304" pitchFamily="18" charset="0"/>
                </a:rPr>
                <a:t> </a:t>
              </a:r>
              <a:r>
                <a:rPr kumimoji="0" lang="uk-UA" altLang="ru-RU" sz="1400" b="0" i="0" u="none" strike="noStrike" cap="none" normalizeH="0" baseline="0" dirty="0">
                  <a:ln>
                    <a:noFill/>
                  </a:ln>
                  <a:solidFill>
                    <a:srgbClr val="333333"/>
                  </a:solidFill>
                  <a:effectLst/>
                  <a:latin typeface="e-Ukraine Light" panose="00000400000000000000" pitchFamily="50" charset="-52"/>
                  <a:ea typeface="Times New Roman" panose="02020603050405020304" pitchFamily="18" charset="0"/>
                  <a:cs typeface="Times New Roman" panose="02020603050405020304" pitchFamily="18" charset="0"/>
                </a:rPr>
                <a:t>«</a:t>
              </a:r>
              <a:r>
                <a:rPr kumimoji="0" lang="en-US" altLang="ru-RU" sz="1400" b="0" i="0" u="none" strike="noStrike" cap="none" normalizeH="0" baseline="0" dirty="0">
                  <a:ln>
                    <a:noFill/>
                  </a:ln>
                  <a:solidFill>
                    <a:srgbClr val="333333"/>
                  </a:solidFill>
                  <a:effectLst/>
                  <a:latin typeface="e-Ukraine Light" panose="00000400000000000000" pitchFamily="50" charset="-52"/>
                  <a:ea typeface="Times New Roman" panose="02020603050405020304" pitchFamily="18" charset="0"/>
                  <a:cs typeface="Times New Roman" panose="02020603050405020304" pitchFamily="18" charset="0"/>
                </a:rPr>
                <a:t>Fac</a:t>
              </a:r>
              <a:r>
                <a:rPr kumimoji="0" lang="uk-UA" altLang="ru-RU" sz="1400" b="0" i="0" u="none" strike="noStrike" cap="none" normalizeH="0" baseline="0" dirty="0">
                  <a:ln>
                    <a:noFill/>
                  </a:ln>
                  <a:solidFill>
                    <a:srgbClr val="333333"/>
                  </a:solidFill>
                  <a:effectLst/>
                  <a:latin typeface="e-Ukraine Light" panose="00000400000000000000" pitchFamily="50" charset="-52"/>
                  <a:ea typeface="Times New Roman" panose="02020603050405020304" pitchFamily="18" charset="0"/>
                  <a:cs typeface="Times New Roman" panose="02020603050405020304" pitchFamily="18" charset="0"/>
                </a:rPr>
                <a:t>е</a:t>
              </a:r>
              <a:r>
                <a:rPr kumimoji="0" lang="en-US" altLang="ru-RU" sz="1400" b="0" i="0" u="none" strike="noStrike" cap="none" normalizeH="0" baseline="0" dirty="0">
                  <a:ln>
                    <a:noFill/>
                  </a:ln>
                  <a:solidFill>
                    <a:srgbClr val="333333"/>
                  </a:solidFill>
                  <a:effectLst/>
                  <a:latin typeface="e-Ukraine Light" panose="00000400000000000000" pitchFamily="50" charset="-52"/>
                  <a:ea typeface="Times New Roman" panose="02020603050405020304" pitchFamily="18" charset="0"/>
                  <a:cs typeface="Times New Roman" panose="02020603050405020304" pitchFamily="18" charset="0"/>
                </a:rPr>
                <a:t>book</a:t>
              </a:r>
              <a:r>
                <a:rPr kumimoji="0" lang="uk-UA" altLang="ru-RU" sz="1400" b="0" i="0" u="none" strike="noStrike" cap="none" normalizeH="0" baseline="0" dirty="0">
                  <a:ln>
                    <a:noFill/>
                  </a:ln>
                  <a:solidFill>
                    <a:srgbClr val="333333"/>
                  </a:solidFill>
                  <a:effectLst/>
                  <a:latin typeface="e-Ukraine Light" panose="00000400000000000000" pitchFamily="50" charset="-52"/>
                  <a:ea typeface="Times New Roman" panose="02020603050405020304" pitchFamily="18" charset="0"/>
                  <a:cs typeface="Times New Roman" panose="02020603050405020304" pitchFamily="18" charset="0"/>
                </a:rPr>
                <a:t>»</a:t>
              </a:r>
              <a:endParaRPr kumimoji="0" lang="uk-UA" altLang="ru-RU" sz="1800" b="0" i="0" u="none" strike="noStrike" cap="none" normalizeH="0" baseline="0" dirty="0">
                <a:ln>
                  <a:noFill/>
                </a:ln>
                <a:solidFill>
                  <a:schemeClr val="tx1"/>
                </a:solidFill>
                <a:effectLst/>
                <a:latin typeface="e-Ukraine Light" panose="00000400000000000000" pitchFamily="50" charset="-52"/>
              </a:endParaRPr>
            </a:p>
          </p:txBody>
        </p:sp>
        <p:cxnSp>
          <p:nvCxnSpPr>
            <p:cNvPr id="17" name="Прямая соединительная линия 16">
              <a:extLst>
                <a:ext uri="{FF2B5EF4-FFF2-40B4-BE49-F238E27FC236}">
                  <a16:creationId xmlns="" xmlns:a16="http://schemas.microsoft.com/office/drawing/2014/main" id="{BC9780A8-D912-46DD-A0E0-2400220A2B6E}"/>
                </a:ext>
              </a:extLst>
            </p:cNvPr>
            <p:cNvCxnSpPr/>
            <p:nvPr/>
          </p:nvCxnSpPr>
          <p:spPr>
            <a:xfrm>
              <a:off x="228600" y="6010275"/>
              <a:ext cx="4557713" cy="0"/>
            </a:xfrm>
            <a:prstGeom prst="line">
              <a:avLst/>
            </a:prstGeom>
            <a:ln w="28575">
              <a:noFill/>
            </a:ln>
          </p:spPr>
          <p:style>
            <a:lnRef idx="1">
              <a:schemeClr val="accent1"/>
            </a:lnRef>
            <a:fillRef idx="0">
              <a:schemeClr val="accent1"/>
            </a:fillRef>
            <a:effectRef idx="0">
              <a:schemeClr val="accent1"/>
            </a:effectRef>
            <a:fontRef idx="minor">
              <a:schemeClr val="tx1"/>
            </a:fontRef>
          </p:style>
        </p:cxnSp>
      </p:grpSp>
      <p:sp>
        <p:nvSpPr>
          <p:cNvPr id="21" name="Прямоугольник 20"/>
          <p:cNvSpPr/>
          <p:nvPr/>
        </p:nvSpPr>
        <p:spPr>
          <a:xfrm>
            <a:off x="5734051" y="285752"/>
            <a:ext cx="4200524" cy="477054"/>
          </a:xfrm>
          <a:prstGeom prst="rect">
            <a:avLst/>
          </a:prstGeom>
        </p:spPr>
        <p:txBody>
          <a:bodyPr wrap="square">
            <a:spAutoFit/>
          </a:bodyPr>
          <a:lstStyle/>
          <a:p>
            <a:r>
              <a:rPr lang="ru-RU" sz="1000" b="1" dirty="0" smtClean="0">
                <a:latin typeface="e-Ukraine Head Bold" pitchFamily="50" charset="-52"/>
              </a:rPr>
              <a:t>Головне </a:t>
            </a:r>
            <a:r>
              <a:rPr lang="ru-RU" sz="1000" b="1" dirty="0" err="1" smtClean="0">
                <a:latin typeface="e-Ukraine Head Bold" pitchFamily="50" charset="-52"/>
              </a:rPr>
              <a:t>управління</a:t>
            </a:r>
            <a:r>
              <a:rPr lang="ru-RU" sz="1000" b="1" dirty="0" smtClean="0">
                <a:latin typeface="e-Ukraine Head Bold" pitchFamily="50" charset="-52"/>
              </a:rPr>
              <a:t> ДПС у </a:t>
            </a:r>
            <a:r>
              <a:rPr lang="ru-RU" sz="1000" b="1" dirty="0" err="1" smtClean="0">
                <a:latin typeface="e-Ukraine Head Bold" pitchFamily="50" charset="-52"/>
              </a:rPr>
              <a:t>Дніпропетровській</a:t>
            </a:r>
            <a:r>
              <a:rPr lang="ru-RU" sz="1000" b="1" dirty="0" smtClean="0">
                <a:latin typeface="e-Ukraine Head Bold" pitchFamily="50" charset="-52"/>
              </a:rPr>
              <a:t> </a:t>
            </a:r>
            <a:r>
              <a:rPr lang="ru-RU" sz="1000" b="1" dirty="0" err="1" smtClean="0">
                <a:latin typeface="e-Ukraine Head Bold" pitchFamily="50" charset="-52"/>
              </a:rPr>
              <a:t>області</a:t>
            </a:r>
            <a:endParaRPr lang="ru-RU" sz="1000" b="1" dirty="0" smtClean="0">
              <a:latin typeface="e-Ukraine Head Bold" pitchFamily="50" charset="-52"/>
            </a:endParaRPr>
          </a:p>
          <a:p>
            <a:endParaRPr lang="ru-RU" sz="500" dirty="0" smtClean="0">
              <a:latin typeface="e-Ukraine Head Bold" pitchFamily="50" charset="-52"/>
            </a:endParaRPr>
          </a:p>
          <a:p>
            <a:r>
              <a:rPr lang="ru-RU" sz="1000" b="1" dirty="0" err="1" smtClean="0">
                <a:latin typeface="e-Ukraine Head Bold" pitchFamily="50" charset="-52"/>
              </a:rPr>
              <a:t>Державна</a:t>
            </a:r>
            <a:r>
              <a:rPr lang="ru-RU" sz="1000" b="1" dirty="0" smtClean="0">
                <a:latin typeface="e-Ukraine Head Bold" pitchFamily="50" charset="-52"/>
              </a:rPr>
              <a:t> </a:t>
            </a:r>
            <a:r>
              <a:rPr lang="ru-RU" sz="1000" b="1" dirty="0" err="1" smtClean="0">
                <a:latin typeface="e-Ukraine Head Bold" pitchFamily="50" charset="-52"/>
              </a:rPr>
              <a:t>податкова</a:t>
            </a:r>
            <a:r>
              <a:rPr lang="ru-RU" sz="1000" b="1" dirty="0" smtClean="0">
                <a:latin typeface="e-Ukraine Head Bold" pitchFamily="50" charset="-52"/>
              </a:rPr>
              <a:t> служба </a:t>
            </a:r>
            <a:r>
              <a:rPr lang="ru-RU" sz="1000" b="1" dirty="0" err="1" smtClean="0">
                <a:latin typeface="e-Ukraine Head Bold" pitchFamily="50" charset="-52"/>
              </a:rPr>
              <a:t>України</a:t>
            </a:r>
            <a:endParaRPr lang="ru-RU" sz="1000" b="1" dirty="0">
              <a:latin typeface="e-Ukraine Head Bold" pitchFamily="50" charset="-52"/>
            </a:endParaRPr>
          </a:p>
        </p:txBody>
      </p:sp>
      <p:pic>
        <p:nvPicPr>
          <p:cNvPr id="23" name="Рисунок 22" descr="долучайся.jpg"/>
          <p:cNvPicPr>
            <a:picLocks noChangeAspect="1"/>
          </p:cNvPicPr>
          <p:nvPr/>
        </p:nvPicPr>
        <p:blipFill>
          <a:blip r:embed="rId2" cstate="print"/>
          <a:srcRect l="5522" t="16482" r="66239" b="18246"/>
          <a:stretch>
            <a:fillRect/>
          </a:stretch>
        </p:blipFill>
        <p:spPr>
          <a:xfrm>
            <a:off x="657225" y="1171575"/>
            <a:ext cx="1543050" cy="2466975"/>
          </a:xfrm>
          <a:prstGeom prst="rect">
            <a:avLst/>
          </a:prstGeom>
        </p:spPr>
      </p:pic>
      <p:pic>
        <p:nvPicPr>
          <p:cNvPr id="24" name="Рисунок 23" descr="долучайся.jpg"/>
          <p:cNvPicPr>
            <a:picLocks noChangeAspect="1"/>
          </p:cNvPicPr>
          <p:nvPr/>
        </p:nvPicPr>
        <p:blipFill>
          <a:blip r:embed="rId2" cstate="print"/>
          <a:srcRect l="68275" t="42391" r="5229" b="16986"/>
          <a:stretch>
            <a:fillRect/>
          </a:stretch>
        </p:blipFill>
        <p:spPr>
          <a:xfrm>
            <a:off x="2952750" y="3305175"/>
            <a:ext cx="1365226" cy="1447800"/>
          </a:xfrm>
          <a:prstGeom prst="rect">
            <a:avLst/>
          </a:prstGeom>
        </p:spPr>
      </p:pic>
      <p:sp>
        <p:nvSpPr>
          <p:cNvPr id="25" name="Прямокутник 24"/>
          <p:cNvSpPr/>
          <p:nvPr/>
        </p:nvSpPr>
        <p:spPr>
          <a:xfrm>
            <a:off x="1962150" y="6296026"/>
            <a:ext cx="2333625" cy="323165"/>
          </a:xfrm>
          <a:prstGeom prst="rect">
            <a:avLst/>
          </a:prstGeom>
        </p:spPr>
        <p:txBody>
          <a:bodyPr wrap="square">
            <a:spAutoFit/>
          </a:bodyPr>
          <a:lstStyle/>
          <a:p>
            <a:r>
              <a:rPr lang="en-US" sz="1500" b="1" dirty="0" smtClean="0">
                <a:latin typeface="e-Ukraine Head Bold" pitchFamily="2" charset="-52"/>
              </a:rPr>
              <a:t>dp.ikc@tax.gov.ua</a:t>
            </a:r>
            <a:endParaRPr lang="en-US" sz="1500" b="1" dirty="0">
              <a:latin typeface="e-Ukraine Head Bold" pitchFamily="2" charset="-52"/>
            </a:endParaRPr>
          </a:p>
        </p:txBody>
      </p:sp>
      <p:pic>
        <p:nvPicPr>
          <p:cNvPr id="37" name="Рисунок 36" descr="Версія для роботи (1280 × 785 пікс.), копія.png"/>
          <p:cNvPicPr>
            <a:picLocks noChangeAspect="1"/>
          </p:cNvPicPr>
          <p:nvPr/>
        </p:nvPicPr>
        <p:blipFill>
          <a:blip r:embed="rId3" cstate="print"/>
          <a:srcRect l="2212" t="2807" r="88365" b="88256"/>
          <a:stretch>
            <a:fillRect/>
          </a:stretch>
        </p:blipFill>
        <p:spPr>
          <a:xfrm>
            <a:off x="5077495" y="333376"/>
            <a:ext cx="704180" cy="409574"/>
          </a:xfrm>
          <a:prstGeom prst="rect">
            <a:avLst/>
          </a:prstGeom>
        </p:spPr>
      </p:pic>
      <p:sp>
        <p:nvSpPr>
          <p:cNvPr id="38" name="Прямокутник 37"/>
          <p:cNvSpPr/>
          <p:nvPr/>
        </p:nvSpPr>
        <p:spPr>
          <a:xfrm>
            <a:off x="5143500" y="1590675"/>
            <a:ext cx="4543425" cy="1323439"/>
          </a:xfrm>
          <a:prstGeom prst="rect">
            <a:avLst/>
          </a:prstGeom>
        </p:spPr>
        <p:txBody>
          <a:bodyPr wrap="square">
            <a:spAutoFit/>
          </a:bodyPr>
          <a:lstStyle/>
          <a:p>
            <a:pPr algn="ctr" fontAlgn="base">
              <a:spcAft>
                <a:spcPts val="1200"/>
              </a:spcAft>
            </a:pPr>
            <a:r>
              <a:rPr lang="uk-UA" sz="1600" b="1" dirty="0" smtClean="0">
                <a:latin typeface="e-Ukraine Head Bold" pitchFamily="50" charset="-52"/>
              </a:rPr>
              <a:t>Неприбуткові організації мають право надавати благодійну допомогу внутрішньо переміщеним особам без втрати статусу неприбутковості</a:t>
            </a:r>
            <a:endParaRPr lang="ru-RU" sz="1600" b="1" dirty="0">
              <a:latin typeface="e-Ukraine Head Bold" pitchFamily="50" charset="-52"/>
            </a:endParaRPr>
          </a:p>
        </p:txBody>
      </p:sp>
      <p:sp>
        <p:nvSpPr>
          <p:cNvPr id="39" name="Прямокутник 38"/>
          <p:cNvSpPr/>
          <p:nvPr/>
        </p:nvSpPr>
        <p:spPr>
          <a:xfrm>
            <a:off x="5299448" y="5958959"/>
            <a:ext cx="1288686" cy="276999"/>
          </a:xfrm>
          <a:prstGeom prst="rect">
            <a:avLst/>
          </a:prstGeom>
        </p:spPr>
        <p:txBody>
          <a:bodyPr wrap="none">
            <a:spAutoFit/>
          </a:bodyPr>
          <a:lstStyle/>
          <a:p>
            <a:pPr lvl="0" algn="r" defTabSz="914400" fontAlgn="base">
              <a:spcBef>
                <a:spcPct val="0"/>
              </a:spcBef>
              <a:spcAft>
                <a:spcPct val="0"/>
              </a:spcAft>
            </a:pPr>
            <a:r>
              <a:rPr lang="uk-UA" sz="1200" b="1" dirty="0" smtClean="0">
                <a:latin typeface="e-Ukraine Light" pitchFamily="50" charset="-52"/>
                <a:cs typeface="Times New Roman" pitchFamily="18" charset="0"/>
              </a:rPr>
              <a:t>листопад 2023</a:t>
            </a:r>
          </a:p>
        </p:txBody>
      </p:sp>
      <p:pic>
        <p:nvPicPr>
          <p:cNvPr id="47" name="Рисунок 46" descr="Версія для роботи (1280 × 785 пікс.), копія (2).png"/>
          <p:cNvPicPr>
            <a:picLocks noChangeAspect="1"/>
          </p:cNvPicPr>
          <p:nvPr/>
        </p:nvPicPr>
        <p:blipFill>
          <a:blip r:embed="rId4" cstate="print"/>
          <a:srcRect l="14615" t="72420" r="67404" b="5159"/>
          <a:stretch>
            <a:fillRect/>
          </a:stretch>
        </p:blipFill>
        <p:spPr>
          <a:xfrm>
            <a:off x="1114425" y="6151470"/>
            <a:ext cx="723900" cy="553570"/>
          </a:xfrm>
          <a:prstGeom prst="rect">
            <a:avLst/>
          </a:prstGeom>
        </p:spPr>
      </p:pic>
      <p:pic>
        <p:nvPicPr>
          <p:cNvPr id="1029" name="Picture 5"/>
          <p:cNvPicPr>
            <a:picLocks noChangeAspect="1" noChangeArrowheads="1"/>
          </p:cNvPicPr>
          <p:nvPr/>
        </p:nvPicPr>
        <p:blipFill>
          <a:blip r:embed="rId5" cstate="print"/>
          <a:srcRect/>
          <a:stretch>
            <a:fillRect/>
          </a:stretch>
        </p:blipFill>
        <p:spPr bwMode="auto">
          <a:xfrm>
            <a:off x="6578600" y="3959225"/>
            <a:ext cx="1636713" cy="1638300"/>
          </a:xfrm>
          <a:prstGeom prst="rect">
            <a:avLst/>
          </a:prstGeom>
          <a:noFill/>
          <a:ln w="9525">
            <a:noFill/>
            <a:miter lim="800000"/>
            <a:headEnd/>
            <a:tailEnd/>
          </a:ln>
        </p:spPr>
      </p:pic>
      <p:pic>
        <p:nvPicPr>
          <p:cNvPr id="1030" name="Picture 6"/>
          <p:cNvPicPr>
            <a:picLocks noChangeAspect="1" noChangeArrowheads="1"/>
          </p:cNvPicPr>
          <p:nvPr/>
        </p:nvPicPr>
        <p:blipFill>
          <a:blip r:embed="rId6"/>
          <a:srcRect b="-705"/>
          <a:stretch>
            <a:fillRect/>
          </a:stretch>
        </p:blipFill>
        <p:spPr bwMode="auto">
          <a:xfrm>
            <a:off x="6838950" y="5378450"/>
            <a:ext cx="3067050" cy="1479550"/>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r="53047"/>
          <a:stretch>
            <a:fillRect/>
          </a:stretch>
        </p:blipFill>
        <p:spPr bwMode="auto">
          <a:xfrm>
            <a:off x="8653463" y="4191000"/>
            <a:ext cx="1252537" cy="2667000"/>
          </a:xfrm>
          <a:prstGeom prst="rect">
            <a:avLst/>
          </a:prstGeom>
          <a:noFill/>
          <a:ln w="9525">
            <a:noFill/>
            <a:miter lim="800000"/>
            <a:headEnd/>
            <a:tailEnd/>
          </a:ln>
        </p:spPr>
      </p:pic>
      <p:pic>
        <p:nvPicPr>
          <p:cNvPr id="29" name="Рисунок 28" descr="долучайся.jpg"/>
          <p:cNvPicPr>
            <a:picLocks noChangeAspect="1"/>
          </p:cNvPicPr>
          <p:nvPr/>
        </p:nvPicPr>
        <p:blipFill>
          <a:blip r:embed="rId2" cstate="print"/>
          <a:srcRect l="68275" t="17268" r="10096" b="57075"/>
          <a:stretch>
            <a:fillRect/>
          </a:stretch>
        </p:blipFill>
        <p:spPr>
          <a:xfrm>
            <a:off x="3009900" y="2362200"/>
            <a:ext cx="1114425" cy="914400"/>
          </a:xfrm>
          <a:prstGeom prst="rect">
            <a:avLst/>
          </a:prstGeom>
        </p:spPr>
      </p:pic>
    </p:spTree>
    <p:extLst>
      <p:ext uri="{BB962C8B-B14F-4D97-AF65-F5344CB8AC3E}">
        <p14:creationId xmlns:p14="http://schemas.microsoft.com/office/powerpoint/2010/main" xmlns="" val="3382142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a:extLst>
              <a:ext uri="{FF2B5EF4-FFF2-40B4-BE49-F238E27FC236}">
                <a16:creationId xmlns="" xmlns:a16="http://schemas.microsoft.com/office/drawing/2014/main" id="{77BE1E3B-BB62-4FEA-84E6-53708639754F}"/>
              </a:ext>
            </a:extLst>
          </p:cNvPr>
          <p:cNvGrpSpPr/>
          <p:nvPr/>
        </p:nvGrpSpPr>
        <p:grpSpPr>
          <a:xfrm>
            <a:off x="68578" y="117828"/>
            <a:ext cx="4749165" cy="6740172"/>
            <a:chOff x="83820" y="68581"/>
            <a:chExt cx="4694139" cy="6740172"/>
          </a:xfrm>
        </p:grpSpPr>
        <p:sp>
          <p:nvSpPr>
            <p:cNvPr id="4" name="Прямоугольник 3">
              <a:extLst>
                <a:ext uri="{FF2B5EF4-FFF2-40B4-BE49-F238E27FC236}">
                  <a16:creationId xmlns="" xmlns:a16="http://schemas.microsoft.com/office/drawing/2014/main" id="{63EC6337-995B-4F4C-BFBF-1A1915547AE5}"/>
                </a:ext>
              </a:extLst>
            </p:cNvPr>
            <p:cNvSpPr/>
            <p:nvPr/>
          </p:nvSpPr>
          <p:spPr>
            <a:xfrm>
              <a:off x="83820" y="68581"/>
              <a:ext cx="4694139"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Овал 5">
              <a:extLst>
                <a:ext uri="{FF2B5EF4-FFF2-40B4-BE49-F238E27FC236}">
                  <a16:creationId xmlns="" xmlns:a16="http://schemas.microsoft.com/office/drawing/2014/main" id="{BD827EDD-702C-4BE7-8040-21D8CC6FF8C0}"/>
                </a:ext>
              </a:extLst>
            </p:cNvPr>
            <p:cNvSpPr/>
            <p:nvPr/>
          </p:nvSpPr>
          <p:spPr>
            <a:xfrm>
              <a:off x="2290728" y="6503953"/>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100" dirty="0" smtClean="0">
                  <a:solidFill>
                    <a:srgbClr val="25A872"/>
                  </a:solidFill>
                  <a:latin typeface="e-Ukraine" panose="00000500000000000000" pitchFamily="50" charset="-52"/>
                </a:rPr>
                <a:t>1</a:t>
              </a:r>
              <a:endParaRPr lang="uk-UA" sz="1400" dirty="0">
                <a:solidFill>
                  <a:srgbClr val="25A872"/>
                </a:solidFill>
                <a:latin typeface="e-Ukraine" panose="00000500000000000000" pitchFamily="50" charset="-52"/>
              </a:endParaRPr>
            </a:p>
          </p:txBody>
        </p:sp>
      </p:grpSp>
      <p:grpSp>
        <p:nvGrpSpPr>
          <p:cNvPr id="7" name="Группа 6">
            <a:extLst>
              <a:ext uri="{FF2B5EF4-FFF2-40B4-BE49-F238E27FC236}">
                <a16:creationId xmlns="" xmlns:a16="http://schemas.microsoft.com/office/drawing/2014/main" id="{192DF1A1-DE05-4849-B565-0A68A4DD5458}"/>
              </a:ext>
            </a:extLst>
          </p:cNvPr>
          <p:cNvGrpSpPr/>
          <p:nvPr/>
        </p:nvGrpSpPr>
        <p:grpSpPr>
          <a:xfrm>
            <a:off x="4953000" y="123825"/>
            <a:ext cx="4882990" cy="6734175"/>
            <a:chOff x="83820" y="68581"/>
            <a:chExt cx="4793934" cy="6743649"/>
          </a:xfrm>
        </p:grpSpPr>
        <p:sp>
          <p:nvSpPr>
            <p:cNvPr id="8" name="Прямоугольник 7">
              <a:extLst>
                <a:ext uri="{FF2B5EF4-FFF2-40B4-BE49-F238E27FC236}">
                  <a16:creationId xmlns="" xmlns:a16="http://schemas.microsoft.com/office/drawing/2014/main" id="{98C4D4A9-1179-41C5-BA9A-90E6A97494E2}"/>
                </a:ext>
              </a:extLst>
            </p:cNvPr>
            <p:cNvSpPr/>
            <p:nvPr/>
          </p:nvSpPr>
          <p:spPr>
            <a:xfrm>
              <a:off x="83820" y="68581"/>
              <a:ext cx="4793934"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mtClean="0"/>
                <a:t>тРАВ</a:t>
              </a:r>
              <a:endParaRPr lang="uk-UA"/>
            </a:p>
          </p:txBody>
        </p:sp>
        <p:sp>
          <p:nvSpPr>
            <p:cNvPr id="9" name="Овал 8">
              <a:extLst>
                <a:ext uri="{FF2B5EF4-FFF2-40B4-BE49-F238E27FC236}">
                  <a16:creationId xmlns="" xmlns:a16="http://schemas.microsoft.com/office/drawing/2014/main" id="{72F46394-038E-4BE7-991A-5920F8DE961D}"/>
                </a:ext>
              </a:extLst>
            </p:cNvPr>
            <p:cNvSpPr/>
            <p:nvPr/>
          </p:nvSpPr>
          <p:spPr>
            <a:xfrm>
              <a:off x="2347090" y="650743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100" dirty="0" smtClean="0">
                  <a:solidFill>
                    <a:srgbClr val="25A872"/>
                  </a:solidFill>
                  <a:latin typeface="e-Ukraine" panose="00000500000000000000" pitchFamily="50" charset="-52"/>
                </a:rPr>
                <a:t>2</a:t>
              </a:r>
              <a:endParaRPr lang="uk-UA" sz="1100" dirty="0">
                <a:solidFill>
                  <a:srgbClr val="25A872"/>
                </a:solidFill>
                <a:latin typeface="e-Ukraine" panose="00000500000000000000" pitchFamily="50" charset="-52"/>
              </a:endParaRPr>
            </a:p>
          </p:txBody>
        </p:sp>
      </p:grpSp>
      <p:sp>
        <p:nvSpPr>
          <p:cNvPr id="10" name="Прямоугольник 9">
            <a:extLst>
              <a:ext uri="{FF2B5EF4-FFF2-40B4-BE49-F238E27FC236}">
                <a16:creationId xmlns="" xmlns:a16="http://schemas.microsoft.com/office/drawing/2014/main" id="{AB020ADF-A26B-4DB1-A8F3-01CE965CB04E}"/>
              </a:ext>
            </a:extLst>
          </p:cNvPr>
          <p:cNvSpPr/>
          <p:nvPr/>
        </p:nvSpPr>
        <p:spPr>
          <a:xfrm>
            <a:off x="228599" y="180974"/>
            <a:ext cx="4591051" cy="625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580" algn="just">
              <a:spcAft>
                <a:spcPts val="0"/>
              </a:spcAft>
            </a:pPr>
            <a:endParaRPr lang="uk-UA" sz="1200">
              <a:latin typeface="e-Ukraine Light" panose="00000400000000000000" pitchFamily="50" charset="-52"/>
              <a:ea typeface="Times New Roman" panose="02020603050405020304" pitchFamily="18" charset="0"/>
              <a:cs typeface="Times New Roman" panose="02020603050405020304" pitchFamily="18" charset="0"/>
            </a:endParaRPr>
          </a:p>
        </p:txBody>
      </p:sp>
      <p:sp>
        <p:nvSpPr>
          <p:cNvPr id="11" name="Прямоугольник 10">
            <a:extLst>
              <a:ext uri="{FF2B5EF4-FFF2-40B4-BE49-F238E27FC236}">
                <a16:creationId xmlns="" xmlns:a16="http://schemas.microsoft.com/office/drawing/2014/main" id="{A93320C9-B67C-4431-A6A6-D9A5DA9531D3}"/>
              </a:ext>
            </a:extLst>
          </p:cNvPr>
          <p:cNvSpPr/>
          <p:nvPr/>
        </p:nvSpPr>
        <p:spPr>
          <a:xfrm>
            <a:off x="5127011" y="209549"/>
            <a:ext cx="4591051" cy="625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580" algn="just">
              <a:spcAft>
                <a:spcPts val="0"/>
              </a:spcAft>
            </a:pPr>
            <a:endParaRPr lang="uk-UA" sz="1200">
              <a:latin typeface="e-Ukraine Light" panose="00000400000000000000" pitchFamily="50" charset="-52"/>
              <a:ea typeface="Times New Roman" panose="02020603050405020304" pitchFamily="18" charset="0"/>
              <a:cs typeface="Times New Roman" panose="02020603050405020304" pitchFamily="18" charset="0"/>
            </a:endParaRPr>
          </a:p>
        </p:txBody>
      </p:sp>
      <p:sp>
        <p:nvSpPr>
          <p:cNvPr id="3073" name="Rectangle 1"/>
          <p:cNvSpPr>
            <a:spLocks noChangeArrowheads="1"/>
          </p:cNvSpPr>
          <p:nvPr/>
        </p:nvSpPr>
        <p:spPr bwMode="auto">
          <a:xfrm>
            <a:off x="171450" y="3068210"/>
            <a:ext cx="4648199"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400" smtClean="0">
                <a:latin typeface="Times New Roman" pitchFamily="18" charset="0"/>
                <a:cs typeface="Times New Roman" pitchFamily="18" charset="0"/>
              </a:rPr>
              <a:t>  </a:t>
            </a:r>
            <a:endParaRPr lang="uk-UA" sz="1300" smtClean="0">
              <a:latin typeface="e-Ukraine Light"/>
              <a:cs typeface="Times New Roman" pitchFamily="18" charset="0"/>
            </a:endParaRPr>
          </a:p>
        </p:txBody>
      </p:sp>
      <p:sp>
        <p:nvSpPr>
          <p:cNvPr id="12" name="Прямоугольник 11"/>
          <p:cNvSpPr/>
          <p:nvPr/>
        </p:nvSpPr>
        <p:spPr>
          <a:xfrm>
            <a:off x="238124" y="174978"/>
            <a:ext cx="4410075" cy="6755696"/>
          </a:xfrm>
          <a:prstGeom prst="rect">
            <a:avLst/>
          </a:prstGeom>
        </p:spPr>
        <p:txBody>
          <a:bodyPr wrap="square">
            <a:spAutoFit/>
          </a:bodyPr>
          <a:lstStyle/>
          <a:p>
            <a:pPr algn="just" fontAlgn="base"/>
            <a:r>
              <a:rPr lang="uk-UA" sz="1300" dirty="0" smtClean="0">
                <a:latin typeface="e-Ukraine Light" pitchFamily="2" charset="-52"/>
              </a:rPr>
              <a:t>	</a:t>
            </a:r>
            <a:r>
              <a:rPr lang="uk-UA" sz="1200" dirty="0" smtClean="0"/>
              <a:t>Головне управління ДПС у Дніпропетровській області</a:t>
            </a:r>
            <a:r>
              <a:rPr lang="uk-UA" sz="1200" b="1" dirty="0" smtClean="0"/>
              <a:t> </a:t>
            </a:r>
            <a:r>
              <a:rPr lang="uk-UA" sz="1200" dirty="0" smtClean="0"/>
              <a:t>повідомляє.</a:t>
            </a:r>
          </a:p>
          <a:p>
            <a:pPr algn="just" fontAlgn="base"/>
            <a:r>
              <a:rPr lang="uk-UA" sz="1200" dirty="0" smtClean="0"/>
              <a:t>	На </a:t>
            </a:r>
            <a:r>
              <a:rPr lang="uk-UA" sz="1200" dirty="0" smtClean="0"/>
              <a:t>період дії правового режиму воєнного, надзвичайного стану на території України не вважається порушенням вимог п. 133.4 ст. 133 Податкового кодексу України щодо перебування організації у статусі неприбуткової організації здійснення такою неприбутковою організацією передачі майна, надання послуг, благодійної допомоги, використання доходів (прибутків) для фінансування видатків, не пов’язаних з реалізацією мети та напрямів діяльності, передбачених її установчими документами, на цілі, що визначені п. 63 підрозділу 4 розділу ХХ «Перехідні положення» Податкового кодексу України.</a:t>
            </a:r>
          </a:p>
          <a:p>
            <a:pPr algn="just" fontAlgn="base"/>
            <a:r>
              <a:rPr lang="uk-UA" sz="1200" dirty="0" smtClean="0"/>
              <a:t>	Тож </a:t>
            </a:r>
            <a:r>
              <a:rPr lang="uk-UA" sz="1200" dirty="0" smtClean="0"/>
              <a:t>надання неприбутковими організаціями під час дії воєнного стану благодійної допомоги фізичним особам, які не є засновниками, учасниками таких організацій або пов’язаними з ними особами та які мешкають (мешкали) на території населених пунктів, де проводяться (проводилися) бойові дії, та/або вимушено залишили місце проживання у зв’язку з проведенням бойових дій у таких населених пунктах та, в тому числі, взяті у встановленому законодавством порядку на облік у структурних підрозділах з питань соціального захисту населення районних, </a:t>
            </a:r>
            <a:r>
              <a:rPr lang="uk-UA" sz="1200" dirty="0" err="1" smtClean="0"/>
              <a:t>районних</a:t>
            </a:r>
            <a:r>
              <a:rPr lang="uk-UA" sz="1200" dirty="0" smtClean="0"/>
              <a:t> у м. Києві державних адміністрацій, виконавчих органів міських, районних у містах (у разі утворення) рад, не спричиняє виникнення підстав для втрати відповідними організаціями статусу неприбутковості.</a:t>
            </a:r>
          </a:p>
          <a:p>
            <a:pPr algn="just"/>
            <a:r>
              <a:rPr lang="uk-UA" sz="1200" dirty="0" smtClean="0"/>
              <a:t>	Нагадаємо</a:t>
            </a:r>
            <a:r>
              <a:rPr lang="uk-UA" sz="1200" dirty="0" smtClean="0"/>
              <a:t>, що згідно з п. 63 підрозділу 4 розділу ХХ «Перехідні положення» Податкового кодексу України, на період дії правового режиму воєнного, надзвичайного стану не вважається порушенням вимог п. 133.4 ст. 133 такого Кодексу передача майна, надання послуг неприбутковою організацією, використання доходів (прибутків) неприбуткової організації для фінансування видатків, не пов’язаних з реалізацією мети (цілей, завдань) та напрямів діяльності, визначених її установчими документами, за умови, що такі послуги, майно добровільно перераховані (надані, передані) Збройним Силам України, </a:t>
            </a:r>
            <a:endParaRPr lang="ru-RU" sz="1100" dirty="0" smtClean="0">
              <a:latin typeface="e-Ukraine Light" pitchFamily="50" charset="-52"/>
            </a:endParaRPr>
          </a:p>
        </p:txBody>
      </p:sp>
      <p:sp>
        <p:nvSpPr>
          <p:cNvPr id="16" name="Прямоугольник 15"/>
          <p:cNvSpPr/>
          <p:nvPr/>
        </p:nvSpPr>
        <p:spPr>
          <a:xfrm>
            <a:off x="5010150" y="402387"/>
            <a:ext cx="4686298" cy="400110"/>
          </a:xfrm>
          <a:prstGeom prst="rect">
            <a:avLst/>
          </a:prstGeom>
        </p:spPr>
        <p:txBody>
          <a:bodyPr wrap="square">
            <a:spAutoFit/>
          </a:bodyPr>
          <a:lstStyle/>
          <a:p>
            <a:pPr indent="457200" algn="just"/>
            <a:endParaRPr lang="uk-UA" sz="1000" dirty="0" smtClean="0">
              <a:latin typeface="e-Ukraine" pitchFamily="2" charset="-52"/>
            </a:endParaRPr>
          </a:p>
          <a:p>
            <a:pPr indent="457200" algn="just"/>
            <a:endParaRPr lang="uk-UA" sz="1000" dirty="0" smtClean="0">
              <a:latin typeface="e-Ukraine" pitchFamily="2" charset="-52"/>
            </a:endParaRPr>
          </a:p>
        </p:txBody>
      </p:sp>
      <p:sp>
        <p:nvSpPr>
          <p:cNvPr id="17" name="Прямоугольник 16"/>
          <p:cNvSpPr/>
          <p:nvPr/>
        </p:nvSpPr>
        <p:spPr>
          <a:xfrm>
            <a:off x="5048251" y="161926"/>
            <a:ext cx="4638674" cy="5262979"/>
          </a:xfrm>
          <a:prstGeom prst="rect">
            <a:avLst/>
          </a:prstGeom>
        </p:spPr>
        <p:txBody>
          <a:bodyPr wrap="square">
            <a:spAutoFit/>
          </a:bodyPr>
          <a:lstStyle/>
          <a:p>
            <a:pPr algn="just" fontAlgn="base"/>
            <a:r>
              <a:rPr lang="uk-UA" sz="1200" dirty="0" smtClean="0"/>
              <a:t>Національній гвардії України, Службі безпеки України, Службі </a:t>
            </a:r>
            <a:r>
              <a:rPr lang="uk-UA" sz="1200" dirty="0" smtClean="0"/>
              <a:t>зовнішньої </a:t>
            </a:r>
            <a:r>
              <a:rPr lang="uk-UA" sz="1200" dirty="0" smtClean="0"/>
              <a:t>розвідки України, Державній прикордонній службі України, Міністерству внутрішніх справ України, Управлінню державної охорони України, Державній службі спеціального зв’язку та захисту інформації України, добровольчим формуванням територіальних громад, іншим утвореним відповідно до законів України військовим формуванням, їх з’єднанням, військовим частинам, підрозділам, установам або організаціям, що утримуються за рахунок коштів державного бюджету, для потреб забезпечення оборони держави, а також на користь </a:t>
            </a:r>
            <a:r>
              <a:rPr lang="uk-UA" sz="1200" dirty="0" smtClean="0"/>
              <a:t>центрального </a:t>
            </a:r>
            <a:r>
              <a:rPr lang="uk-UA" sz="1200" dirty="0" smtClean="0"/>
              <a:t>органу виконавчої влади, що забезпечує формування та реалізує державну політику у сфері цивільного захисту, сил цивільного захисту та/або закладам охорони здоров’я державної, комунальної власності, та/або структурним підрозділам з питань охорони здоров’я обласних, Київської та Севастопольської міських державних адміністрацій, та/або грошові кошти, перераховані на спеціальні рахунки, відкриті Національним банком України для збору коштів, та/або наданням благодійної допомоги фізичним особам, які не є засновниками, учасниками таких організацій або пов’язаними з ними особами та які мешкають (мешкали) на території населених пунктів, де проводяться (проводилися) бойові дії, та/або вимушено залишили місце проживання у зв’язку з проведенням бойових дій у таких населених пунктах та, в тому числі, взяті у встановленому законодавством порядку на облік у структурних підрозділах з питань соціального захисту населення районних, </a:t>
            </a:r>
            <a:r>
              <a:rPr lang="uk-UA" sz="1200" dirty="0" err="1" smtClean="0"/>
              <a:t>районних</a:t>
            </a:r>
            <a:r>
              <a:rPr lang="uk-UA" sz="1200" dirty="0" smtClean="0"/>
              <a:t> у м. Києві державних адміністрацій, виконавчих органів міських, районних у містах (у разі утворення) рад.</a:t>
            </a:r>
            <a:endParaRPr lang="uk-UA" sz="1200" dirty="0"/>
          </a:p>
        </p:txBody>
      </p:sp>
    </p:spTree>
    <p:extLst>
      <p:ext uri="{BB962C8B-B14F-4D97-AF65-F5344CB8AC3E}">
        <p14:creationId xmlns:p14="http://schemas.microsoft.com/office/powerpoint/2010/main" xmlns="" val="38422195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1288</TotalTime>
  <Words>302</Words>
  <Application>Microsoft Office PowerPoint</Application>
  <PresentationFormat>Лист A4 (210x297 мм)</PresentationFormat>
  <Paragraphs>20</Paragraphs>
  <Slides>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vt:i4>
      </vt:variant>
    </vt:vector>
  </HeadingPairs>
  <TitlesOfParts>
    <vt:vector size="3" baseType="lpstr">
      <vt:lpstr>Тема Office</vt:lpstr>
      <vt:lpstr>Слайд 1</vt:lpstr>
      <vt:lpstr>Слайд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d34806</cp:lastModifiedBy>
  <cp:revision>179</cp:revision>
  <dcterms:created xsi:type="dcterms:W3CDTF">2021-05-27T05:23:05Z</dcterms:created>
  <dcterms:modified xsi:type="dcterms:W3CDTF">2023-11-09T14:16:30Z</dcterms:modified>
</cp:coreProperties>
</file>