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"/>
  </p:handoutMasterIdLst>
  <p:sldIdLst>
    <p:sldId id="256" r:id="rId2"/>
    <p:sldId id="257" r:id="rId3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A87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39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330" y="-28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F23D7-AD47-44F1-8751-0532E162AA4B}" type="datetimeFigureOut">
              <a:rPr lang="uk-UA" smtClean="0"/>
              <a:t>31.10.2023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E9077-D1A2-4564-A348-5B4953BE15C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083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946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244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7806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026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800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936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8486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784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518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086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8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06E-CD33-4E8D-BB2D-3C537C4FAFB6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823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2AE1F56-FA4C-456D-AD17-F597535BE9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23" y="114300"/>
            <a:ext cx="4753928" cy="674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AAE0BDE6-D7B9-4FD3-A01F-F489C68E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5B1F3CBD-8D08-499F-BE54-1DF3C9FE8E21}"/>
              </a:ext>
            </a:extLst>
          </p:cNvPr>
          <p:cNvGrpSpPr/>
          <p:nvPr/>
        </p:nvGrpSpPr>
        <p:grpSpPr>
          <a:xfrm>
            <a:off x="106282" y="104775"/>
            <a:ext cx="5456318" cy="6703017"/>
            <a:chOff x="64808" y="106681"/>
            <a:chExt cx="5363866" cy="65913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09A0A77F-376C-47B9-BB79-353299E74E74}"/>
                </a:ext>
              </a:extLst>
            </p:cNvPr>
            <p:cNvSpPr/>
            <p:nvPr/>
          </p:nvSpPr>
          <p:spPr>
            <a:xfrm>
              <a:off x="64808" y="106681"/>
              <a:ext cx="4793949" cy="6591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xmlns="" id="{5E53E4E3-62F3-4903-B665-45BF57FD7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28" y="155623"/>
              <a:ext cx="4793934" cy="1240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49263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-Ukraine Light" panose="00000400000000000000" pitchFamily="50" charset="-52"/>
                </a:rPr>
                <a:t>Будьте в </a:t>
              </a:r>
              <a:r>
                <a:rPr kumimoji="0" lang="ru-RU" altLang="ru-RU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-Ukraine Light" panose="00000400000000000000" pitchFamily="50" charset="-52"/>
                </a:rPr>
                <a:t>курсі</a:t>
              </a: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-Ukraine Light" panose="00000400000000000000" pitchFamily="50" charset="-52"/>
                </a:rPr>
                <a:t> </a:t>
              </a:r>
              <a:r>
                <a:rPr kumimoji="0" lang="ru-RU" altLang="ru-RU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-Ukraine Light" panose="00000400000000000000" pitchFamily="50" charset="-52"/>
                </a:rPr>
                <a:t>податкового</a:t>
              </a: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-Ukraine Light" panose="00000400000000000000" pitchFamily="50" charset="-52"/>
                </a:rPr>
                <a:t> </a:t>
              </a:r>
              <a:r>
                <a:rPr kumimoji="0" lang="ru-RU" altLang="ru-RU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-Ukraine Light" panose="00000400000000000000" pitchFamily="50" charset="-52"/>
                </a:rPr>
                <a:t>законодавства</a:t>
              </a: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-Ukraine Light" panose="00000400000000000000" pitchFamily="50" charset="-52"/>
                </a:rPr>
                <a:t>: </a:t>
              </a:r>
              <a:r>
                <a:rPr kumimoji="0" lang="ru-RU" altLang="ru-RU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-Ukraine Light" panose="00000400000000000000" pitchFamily="50" charset="-52"/>
                </a:rPr>
                <a:t>користуйтеся</a:t>
              </a: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-Ukraine Light" panose="00000400000000000000" pitchFamily="50" charset="-52"/>
                </a:rPr>
                <a:t> </a:t>
              </a:r>
              <a:r>
                <a:rPr kumimoji="0" lang="ru-RU" altLang="ru-RU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-Ukraine Light" panose="00000400000000000000" pitchFamily="50" charset="-52"/>
                </a:rPr>
                <a:t>офіційними</a:t>
              </a: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-Ukraine Light" panose="00000400000000000000" pitchFamily="50" charset="-52"/>
                </a:rPr>
                <a:t> </a:t>
              </a:r>
              <a:r>
                <a:rPr kumimoji="0" lang="ru-RU" altLang="ru-RU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-Ukraine Light" panose="00000400000000000000" pitchFamily="50" charset="-52"/>
                </a:rPr>
                <a:t>джерелами</a:t>
              </a: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-Ukraine Light" panose="00000400000000000000" pitchFamily="50" charset="-52"/>
                </a:rPr>
                <a:t> </a:t>
              </a:r>
              <a:r>
                <a:rPr kumimoji="0" lang="ru-RU" altLang="ru-RU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-Ukraine Light" panose="00000400000000000000" pitchFamily="50" charset="-52"/>
                </a:rPr>
                <a:t>інформації</a:t>
              </a: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-Ukraine Light" panose="00000400000000000000" pitchFamily="50" charset="-52"/>
                </a:rPr>
                <a:t> </a:t>
              </a:r>
              <a:r>
                <a:rPr kumimoji="0" lang="ru-RU" altLang="ru-RU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-Ukraine Light" panose="00000400000000000000" pitchFamily="50" charset="-52"/>
                </a:rPr>
                <a:t>податкової</a:t>
              </a: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-Ukraine Light" panose="00000400000000000000" pitchFamily="50" charset="-52"/>
                </a:rPr>
                <a:t> </a:t>
              </a:r>
              <a:r>
                <a:rPr kumimoji="0" lang="ru-RU" altLang="ru-RU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-Ukraine Light" panose="00000400000000000000" pitchFamily="50" charset="-52"/>
                </a:rPr>
                <a:t>служби</a:t>
              </a: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-Ukraine Light" panose="00000400000000000000" pitchFamily="50" charset="-52"/>
                </a:rPr>
                <a:t> </a:t>
              </a:r>
              <a:r>
                <a:rPr kumimoji="0" lang="ru-RU" altLang="ru-RU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-Ukraine Light" panose="00000400000000000000" pitchFamily="50" charset="-52"/>
                </a:rPr>
                <a:t>Дніпропетровщини</a:t>
              </a:r>
              <a:r>
                <a:rPr kumimoji="0" lang="ru-RU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e-Ukraine Light" panose="00000400000000000000" pitchFamily="50" charset="-52"/>
                </a:rPr>
                <a:t>!</a:t>
              </a:r>
              <a:endPara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-Ukraine Light" panose="00000400000000000000" pitchFamily="50" charset="-52"/>
              </a:endParaRPr>
            </a:p>
            <a:p>
              <a:pPr marL="0" marR="0" lvl="0" indent="449263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-Ukraine Light" panose="00000400000000000000" pitchFamily="50" charset="-52"/>
              </a:endParaRPr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xmlns="" id="{911FB1A9-ED1C-4532-A3E7-013A57BBC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072" y="4931783"/>
              <a:ext cx="27106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4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e-Ukraine Light" panose="00000400000000000000" pitchFamily="50" charset="-52"/>
                  <a:ea typeface="Times New Roman" panose="02020603050405020304" pitchFamily="18" charset="0"/>
                  <a:cs typeface="Times New Roman" panose="02020603050405020304" pitchFamily="18" charset="0"/>
                </a:rPr>
                <a:t>сторінка на </a:t>
              </a:r>
              <a:endParaRPr kumimoji="0" lang="uk-UA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e-Ukraine Light" panose="00000400000000000000" pitchFamily="50" charset="-52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4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e-Ukraine Light" panose="00000400000000000000" pitchFamily="50" charset="-52"/>
                  <a:ea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kumimoji="0" lang="en-US" altLang="ru-RU" sz="14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e-Ukraine Light" panose="00000400000000000000" pitchFamily="50" charset="-52"/>
                  <a:ea typeface="Times New Roman" panose="02020603050405020304" pitchFamily="18" charset="0"/>
                  <a:cs typeface="Times New Roman" panose="02020603050405020304" pitchFamily="18" charset="0"/>
                </a:rPr>
                <a:t>Youtube</a:t>
              </a:r>
              <a:r>
                <a:rPr kumimoji="0" lang="uk-UA" altLang="ru-RU" sz="14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e-Ukraine Light" panose="00000400000000000000" pitchFamily="50" charset="-52"/>
                  <a:ea typeface="Times New Roman" panose="02020603050405020304" pitchFamily="18" charset="0"/>
                  <a:cs typeface="Times New Roman" panose="02020603050405020304" pitchFamily="18" charset="0"/>
                </a:rPr>
                <a:t>» </a:t>
              </a:r>
              <a:r>
                <a:rPr kumimoji="0" lang="uk-UA" altLang="ru-RU" sz="14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e-Ukraine Light" panose="00000400000000000000" pitchFamily="50" charset="-52"/>
                  <a:ea typeface="Times New Roman" panose="02020603050405020304" pitchFamily="18" charset="0"/>
                  <a:cs typeface="Times New Roman" panose="02020603050405020304" pitchFamily="18" charset="0"/>
                </a:rPr>
                <a:t>каналі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-Ukraine Light" panose="00000400000000000000" pitchFamily="50" charset="-52"/>
              </a:endParaRPr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xmlns="" id="{D4E2B7F5-5D62-456B-A005-E3F8F8A4B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718" y="3725528"/>
              <a:ext cx="1617330" cy="51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4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e-Ukraine Light" panose="00000400000000000000" pitchFamily="50" charset="-52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uk-UA" altLang="ru-RU" sz="14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e-Ukraine Light" panose="00000400000000000000" pitchFamily="50" charset="-52"/>
                  <a:ea typeface="Times New Roman" panose="02020603050405020304" pitchFamily="18" charset="0"/>
                  <a:cs typeface="Times New Roman" panose="02020603050405020304" pitchFamily="18" charset="0"/>
                </a:rPr>
                <a:t>сторінка на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4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e-Ukraine Light" panose="00000400000000000000" pitchFamily="50" charset="-52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uk-UA" altLang="ru-RU" sz="14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e-Ukraine Light" panose="00000400000000000000" pitchFamily="50" charset="-52"/>
                  <a:ea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kumimoji="0" lang="en-US" altLang="ru-RU" sz="14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e-Ukraine Light" panose="00000400000000000000" pitchFamily="50" charset="-52"/>
                  <a:ea typeface="Times New Roman" panose="02020603050405020304" pitchFamily="18" charset="0"/>
                  <a:cs typeface="Times New Roman" panose="02020603050405020304" pitchFamily="18" charset="0"/>
                </a:rPr>
                <a:t>Fac</a:t>
              </a:r>
              <a:r>
                <a:rPr kumimoji="0" lang="uk-UA" altLang="ru-RU" sz="14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e-Ukraine Light" panose="00000400000000000000" pitchFamily="50" charset="-52"/>
                  <a:ea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  <a:r>
                <a:rPr kumimoji="0" lang="en-US" altLang="ru-RU" sz="14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e-Ukraine Light" panose="00000400000000000000" pitchFamily="50" charset="-52"/>
                  <a:ea typeface="Times New Roman" panose="02020603050405020304" pitchFamily="18" charset="0"/>
                  <a:cs typeface="Times New Roman" panose="02020603050405020304" pitchFamily="18" charset="0"/>
                </a:rPr>
                <a:t>book</a:t>
              </a:r>
              <a:r>
                <a:rPr kumimoji="0" lang="uk-UA" altLang="ru-RU" sz="14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e-Ukraine Light" panose="00000400000000000000" pitchFamily="50" charset="-52"/>
                  <a:ea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-Ukraine Light" panose="00000400000000000000" pitchFamily="50" charset="-52"/>
              </a:endParaRPr>
            </a:p>
          </p:txBody>
        </p: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xmlns="" id="{BC9780A8-D912-46DD-A0E0-2400220A2B6E}"/>
                </a:ext>
              </a:extLst>
            </p:cNvPr>
            <p:cNvCxnSpPr/>
            <p:nvPr/>
          </p:nvCxnSpPr>
          <p:spPr>
            <a:xfrm>
              <a:off x="228600" y="6010275"/>
              <a:ext cx="4557713" cy="0"/>
            </a:xfrm>
            <a:prstGeom prst="line">
              <a:avLst/>
            </a:prstGeom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Прямоугольник 20"/>
          <p:cNvSpPr/>
          <p:nvPr/>
        </p:nvSpPr>
        <p:spPr>
          <a:xfrm>
            <a:off x="5734051" y="285752"/>
            <a:ext cx="420052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e-Ukraine Head Bold" pitchFamily="50" charset="-52"/>
              </a:rPr>
              <a:t>Головне </a:t>
            </a:r>
            <a:r>
              <a:rPr lang="ru-RU" sz="1000" b="1" dirty="0" err="1" smtClean="0">
                <a:latin typeface="e-Ukraine Head Bold" pitchFamily="50" charset="-52"/>
              </a:rPr>
              <a:t>управління</a:t>
            </a:r>
            <a:r>
              <a:rPr lang="ru-RU" sz="1000" b="1" dirty="0" smtClean="0">
                <a:latin typeface="e-Ukraine Head Bold" pitchFamily="50" charset="-52"/>
              </a:rPr>
              <a:t> ДПС у </a:t>
            </a:r>
            <a:r>
              <a:rPr lang="ru-RU" sz="1000" b="1" dirty="0" err="1" smtClean="0">
                <a:latin typeface="e-Ukraine Head Bold" pitchFamily="50" charset="-52"/>
              </a:rPr>
              <a:t>Дніпропетровській</a:t>
            </a:r>
            <a:r>
              <a:rPr lang="ru-RU" sz="1000" b="1" dirty="0" smtClean="0">
                <a:latin typeface="e-Ukraine Head Bold" pitchFamily="50" charset="-52"/>
              </a:rPr>
              <a:t> </a:t>
            </a:r>
            <a:r>
              <a:rPr lang="ru-RU" sz="1000" b="1" dirty="0" err="1" smtClean="0">
                <a:latin typeface="e-Ukraine Head Bold" pitchFamily="50" charset="-52"/>
              </a:rPr>
              <a:t>області</a:t>
            </a:r>
            <a:endParaRPr lang="ru-RU" sz="1000" b="1" dirty="0" smtClean="0">
              <a:latin typeface="e-Ukraine Head Bold" pitchFamily="50" charset="-52"/>
            </a:endParaRPr>
          </a:p>
          <a:p>
            <a:endParaRPr lang="ru-RU" sz="500" dirty="0" smtClean="0">
              <a:latin typeface="e-Ukraine Head Bold" pitchFamily="50" charset="-52"/>
            </a:endParaRPr>
          </a:p>
          <a:p>
            <a:r>
              <a:rPr lang="ru-RU" sz="1000" b="1" dirty="0" err="1" smtClean="0">
                <a:latin typeface="e-Ukraine Head Bold" pitchFamily="50" charset="-52"/>
              </a:rPr>
              <a:t>Державна</a:t>
            </a:r>
            <a:r>
              <a:rPr lang="ru-RU" sz="1000" b="1" dirty="0" smtClean="0">
                <a:latin typeface="e-Ukraine Head Bold" pitchFamily="50" charset="-52"/>
              </a:rPr>
              <a:t> </a:t>
            </a:r>
            <a:r>
              <a:rPr lang="ru-RU" sz="1000" b="1" dirty="0" err="1" smtClean="0">
                <a:latin typeface="e-Ukraine Head Bold" pitchFamily="50" charset="-52"/>
              </a:rPr>
              <a:t>податкова</a:t>
            </a:r>
            <a:r>
              <a:rPr lang="ru-RU" sz="1000" b="1" dirty="0" smtClean="0">
                <a:latin typeface="e-Ukraine Head Bold" pitchFamily="50" charset="-52"/>
              </a:rPr>
              <a:t> служба </a:t>
            </a:r>
            <a:r>
              <a:rPr lang="ru-RU" sz="1000" b="1" dirty="0" err="1" smtClean="0">
                <a:latin typeface="e-Ukraine Head Bold" pitchFamily="50" charset="-52"/>
              </a:rPr>
              <a:t>України</a:t>
            </a:r>
            <a:endParaRPr lang="ru-RU" sz="1000" b="1" dirty="0">
              <a:latin typeface="e-Ukraine Head Bold" pitchFamily="50" charset="-52"/>
            </a:endParaRPr>
          </a:p>
        </p:txBody>
      </p:sp>
      <p:pic>
        <p:nvPicPr>
          <p:cNvPr id="23" name="Рисунок 22" descr="долучайся.jpg"/>
          <p:cNvPicPr>
            <a:picLocks noChangeAspect="1"/>
          </p:cNvPicPr>
          <p:nvPr/>
        </p:nvPicPr>
        <p:blipFill>
          <a:blip r:embed="rId3" cstate="print"/>
          <a:srcRect l="5522" t="16482" r="66239" b="18246"/>
          <a:stretch>
            <a:fillRect/>
          </a:stretch>
        </p:blipFill>
        <p:spPr>
          <a:xfrm>
            <a:off x="657225" y="1171575"/>
            <a:ext cx="1543050" cy="2466975"/>
          </a:xfrm>
          <a:prstGeom prst="rect">
            <a:avLst/>
          </a:prstGeom>
        </p:spPr>
      </p:pic>
      <p:pic>
        <p:nvPicPr>
          <p:cNvPr id="24" name="Рисунок 23" descr="долучайся.jpg"/>
          <p:cNvPicPr>
            <a:picLocks noChangeAspect="1"/>
          </p:cNvPicPr>
          <p:nvPr/>
        </p:nvPicPr>
        <p:blipFill>
          <a:blip r:embed="rId3" cstate="print"/>
          <a:srcRect l="68275" t="16734" r="5229" b="16986"/>
          <a:stretch>
            <a:fillRect/>
          </a:stretch>
        </p:blipFill>
        <p:spPr>
          <a:xfrm>
            <a:off x="2867025" y="2495550"/>
            <a:ext cx="1447800" cy="2505075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1962150" y="6296026"/>
            <a:ext cx="23336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latin typeface="e-Ukraine Head Bold" pitchFamily="2" charset="-52"/>
              </a:rPr>
              <a:t>dp.ikc@tax.gov.ua</a:t>
            </a:r>
            <a:endParaRPr lang="en-US" sz="1500" b="1" dirty="0">
              <a:latin typeface="e-Ukraine Head Bold" pitchFamily="2" charset="-52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3924301" y="2231145"/>
            <a:ext cx="55245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800" dirty="0" smtClean="0">
              <a:solidFill>
                <a:srgbClr val="333333"/>
              </a:solidFill>
              <a:latin typeface="e-Ukraine Light" pitchFamily="50" charset="-52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800" dirty="0" smtClean="0">
              <a:solidFill>
                <a:srgbClr val="333333"/>
              </a:solidFill>
              <a:latin typeface="e-Ukraine Light" pitchFamily="50" charset="-5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-Ukraine Light" pitchFamily="50" charset="-52"/>
              <a:cs typeface="Arial" pitchFamily="34" charset="0"/>
            </a:endParaRPr>
          </a:p>
        </p:txBody>
      </p:sp>
      <p:pic>
        <p:nvPicPr>
          <p:cNvPr id="37" name="Рисунок 36" descr="Версія для роботи (1280 × 785 пікс.), копія.png"/>
          <p:cNvPicPr>
            <a:picLocks noChangeAspect="1"/>
          </p:cNvPicPr>
          <p:nvPr/>
        </p:nvPicPr>
        <p:blipFill>
          <a:blip r:embed="rId4" cstate="print"/>
          <a:srcRect l="2212" t="2807" r="88365" b="88256"/>
          <a:stretch>
            <a:fillRect/>
          </a:stretch>
        </p:blipFill>
        <p:spPr>
          <a:xfrm>
            <a:off x="5077495" y="333376"/>
            <a:ext cx="704180" cy="409574"/>
          </a:xfrm>
          <a:prstGeom prst="rect">
            <a:avLst/>
          </a:prstGeom>
        </p:spPr>
      </p:pic>
      <p:sp>
        <p:nvSpPr>
          <p:cNvPr id="38" name="Прямокутник 37"/>
          <p:cNvSpPr/>
          <p:nvPr/>
        </p:nvSpPr>
        <p:spPr>
          <a:xfrm>
            <a:off x="5143500" y="1652885"/>
            <a:ext cx="45434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e-Ukraine Head Bold" pitchFamily="50" charset="-52"/>
              </a:rPr>
              <a:t>Фізична особа після 01.08.2023 зареєстрована як волонтер: </a:t>
            </a:r>
            <a:endParaRPr lang="uk-UA" dirty="0" smtClean="0">
              <a:latin typeface="e-Ukraine Head Bold" pitchFamily="50" charset="-52"/>
            </a:endParaRPr>
          </a:p>
          <a:p>
            <a:pPr algn="ctr"/>
            <a:r>
              <a:rPr lang="uk-UA" b="1" dirty="0" smtClean="0">
                <a:latin typeface="e-Ukraine Head Bold" pitchFamily="50" charset="-52"/>
              </a:rPr>
              <a:t>що з оподаткуванням </a:t>
            </a:r>
            <a:r>
              <a:rPr lang="uk-UA" b="1" dirty="0" err="1" smtClean="0">
                <a:latin typeface="e-Ukraine Head Bold" pitchFamily="50" charset="-52"/>
              </a:rPr>
              <a:t>донатів</a:t>
            </a:r>
            <a:r>
              <a:rPr lang="uk-UA" b="1" dirty="0" smtClean="0">
                <a:latin typeface="e-Ukraine Head Bold" pitchFamily="50" charset="-52"/>
              </a:rPr>
              <a:t>?</a:t>
            </a:r>
            <a:endParaRPr lang="ru-RU" dirty="0">
              <a:latin typeface="e-Ukraine Head Bold" pitchFamily="50" charset="-52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8479180" y="5254109"/>
            <a:ext cx="10807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100" dirty="0" smtClean="0">
                <a:solidFill>
                  <a:srgbClr val="333333"/>
                </a:solidFill>
                <a:latin typeface="e-Ukraine Light" pitchFamily="50" charset="-52"/>
                <a:cs typeface="Times New Roman" pitchFamily="18" charset="0"/>
              </a:rPr>
              <a:t>жовтень 2023</a:t>
            </a:r>
          </a:p>
        </p:txBody>
      </p:sp>
      <p:sp>
        <p:nvSpPr>
          <p:cNvPr id="43" name="Прямокутник 42"/>
          <p:cNvSpPr/>
          <p:nvPr/>
        </p:nvSpPr>
        <p:spPr>
          <a:xfrm>
            <a:off x="7715250" y="4210050"/>
            <a:ext cx="1743075" cy="6000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noFill/>
            </a:endParaRPr>
          </a:p>
        </p:txBody>
      </p:sp>
      <p:pic>
        <p:nvPicPr>
          <p:cNvPr id="44" name="Рисунок 43" descr="Версія для роботи (1280 × 785 пікс.), копія.png"/>
          <p:cNvPicPr>
            <a:picLocks noChangeAspect="1"/>
          </p:cNvPicPr>
          <p:nvPr/>
        </p:nvPicPr>
        <p:blipFill>
          <a:blip r:embed="rId4" cstate="print"/>
          <a:srcRect l="7500" t="90137" r="73365" b="1710"/>
          <a:stretch>
            <a:fillRect/>
          </a:stretch>
        </p:blipFill>
        <p:spPr>
          <a:xfrm>
            <a:off x="8210550" y="4097999"/>
            <a:ext cx="1485900" cy="388275"/>
          </a:xfrm>
          <a:prstGeom prst="rect">
            <a:avLst/>
          </a:prstGeom>
        </p:spPr>
      </p:pic>
      <p:pic>
        <p:nvPicPr>
          <p:cNvPr id="47" name="Рисунок 46" descr="Версія для роботи (1280 × 785 пікс.), копія (2).png"/>
          <p:cNvPicPr>
            <a:picLocks noChangeAspect="1"/>
          </p:cNvPicPr>
          <p:nvPr/>
        </p:nvPicPr>
        <p:blipFill>
          <a:blip r:embed="rId5" cstate="print"/>
          <a:srcRect l="14615" t="72420" r="67404" b="5159"/>
          <a:stretch>
            <a:fillRect/>
          </a:stretch>
        </p:blipFill>
        <p:spPr>
          <a:xfrm>
            <a:off x="1114425" y="6151470"/>
            <a:ext cx="723900" cy="553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21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77BE1E3B-BB62-4FEA-84E6-53708639754F}"/>
              </a:ext>
            </a:extLst>
          </p:cNvPr>
          <p:cNvGrpSpPr/>
          <p:nvPr/>
        </p:nvGrpSpPr>
        <p:grpSpPr>
          <a:xfrm>
            <a:off x="68578" y="117828"/>
            <a:ext cx="4749165" cy="6740172"/>
            <a:chOff x="83820" y="68581"/>
            <a:chExt cx="4694139" cy="674017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63EC6337-995B-4F4C-BFBF-1A1915547AE5}"/>
                </a:ext>
              </a:extLst>
            </p:cNvPr>
            <p:cNvSpPr/>
            <p:nvPr/>
          </p:nvSpPr>
          <p:spPr>
            <a:xfrm>
              <a:off x="83820" y="68581"/>
              <a:ext cx="4694139" cy="662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xmlns="" id="{BD827EDD-702C-4BE7-8040-21D8CC6FF8C0}"/>
                </a:ext>
              </a:extLst>
            </p:cNvPr>
            <p:cNvSpPr/>
            <p:nvPr/>
          </p:nvSpPr>
          <p:spPr>
            <a:xfrm>
              <a:off x="2290728" y="650395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5A8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100" dirty="0" smtClean="0">
                  <a:solidFill>
                    <a:srgbClr val="25A872"/>
                  </a:solidFill>
                  <a:latin typeface="e-Ukraine" panose="00000500000000000000" pitchFamily="50" charset="-52"/>
                </a:rPr>
                <a:t>1</a:t>
              </a:r>
              <a:endParaRPr lang="uk-UA" sz="1400" dirty="0">
                <a:solidFill>
                  <a:srgbClr val="25A872"/>
                </a:solidFill>
                <a:latin typeface="e-Ukraine" panose="00000500000000000000" pitchFamily="50" charset="-52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192DF1A1-DE05-4849-B565-0A68A4DD5458}"/>
              </a:ext>
            </a:extLst>
          </p:cNvPr>
          <p:cNvGrpSpPr/>
          <p:nvPr/>
        </p:nvGrpSpPr>
        <p:grpSpPr>
          <a:xfrm>
            <a:off x="4953000" y="123825"/>
            <a:ext cx="4882990" cy="6734176"/>
            <a:chOff x="83820" y="68581"/>
            <a:chExt cx="4793934" cy="6743649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98C4D4A9-1179-41C5-BA9A-90E6A97494E2}"/>
                </a:ext>
              </a:extLst>
            </p:cNvPr>
            <p:cNvSpPr/>
            <p:nvPr/>
          </p:nvSpPr>
          <p:spPr>
            <a:xfrm>
              <a:off x="83820" y="68581"/>
              <a:ext cx="4793934" cy="662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72F46394-038E-4BE7-991A-5920F8DE961D}"/>
                </a:ext>
              </a:extLst>
            </p:cNvPr>
            <p:cNvSpPr/>
            <p:nvPr/>
          </p:nvSpPr>
          <p:spPr>
            <a:xfrm>
              <a:off x="2347090" y="650743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5A8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100" dirty="0" smtClean="0">
                  <a:solidFill>
                    <a:srgbClr val="25A872"/>
                  </a:solidFill>
                  <a:latin typeface="e-Ukraine" panose="00000500000000000000" pitchFamily="50" charset="-52"/>
                </a:rPr>
                <a:t>2</a:t>
              </a:r>
              <a:endParaRPr lang="uk-UA" sz="1100" dirty="0">
                <a:solidFill>
                  <a:srgbClr val="25A872"/>
                </a:solidFill>
                <a:latin typeface="e-Ukraine" panose="00000500000000000000" pitchFamily="50" charset="-52"/>
              </a:endParaRPr>
            </a:p>
          </p:txBody>
        </p: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e-Ukraine Light" panose="00000400000000000000" pitchFamily="50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93320C9-B67C-4431-A6A6-D9A5DA9531D3}"/>
              </a:ext>
            </a:extLst>
          </p:cNvPr>
          <p:cNvSpPr/>
          <p:nvPr/>
        </p:nvSpPr>
        <p:spPr>
          <a:xfrm>
            <a:off x="5127011" y="209549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e-Ukraine Light" panose="00000400000000000000" pitchFamily="50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uk-UA" sz="1300" smtClean="0">
              <a:latin typeface="e-Ukraine Ligh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8124" y="174978"/>
            <a:ext cx="4410075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150" dirty="0" smtClean="0">
                <a:latin typeface="e-Ukraine Light" pitchFamily="2" charset="-52"/>
              </a:rPr>
              <a:t>	</a:t>
            </a:r>
            <a:r>
              <a:rPr lang="uk-UA" sz="1300" dirty="0" smtClean="0">
                <a:latin typeface="e-Ukraine"/>
              </a:rPr>
              <a:t>Головне управління ДПС у Дніпропетровській області повідомляє.</a:t>
            </a:r>
          </a:p>
          <a:p>
            <a:pPr algn="just"/>
            <a:r>
              <a:rPr lang="uk-UA" sz="1300" dirty="0" smtClean="0">
                <a:latin typeface="e-Ukraine"/>
              </a:rPr>
              <a:t>Якщо фізична особа </a:t>
            </a:r>
            <a:r>
              <a:rPr lang="uk-UA" sz="1300" b="1" dirty="0" smtClean="0">
                <a:latin typeface="e-Ukraine"/>
              </a:rPr>
              <a:t>після 01.08.2023</a:t>
            </a:r>
            <a:r>
              <a:rPr lang="uk-UA" sz="1300" dirty="0" smtClean="0">
                <a:latin typeface="e-Ukraine"/>
              </a:rPr>
              <a:t> зареєстрована офіційно волонтером у Реєстрі волонтерів антитерористичної операції та/або здійснення заходів із забезпечення національної безпеки і оборони, відсічі і стримування збройної агресії Російської Федерації (далі – Реєстр волонтерів) кошти, які надходили у 2022 році і продовжують надходити у 2023 році на розрахунковий рахунок такої фізичної особи як </a:t>
            </a:r>
            <a:r>
              <a:rPr lang="uk-UA" sz="1300" dirty="0" err="1" smtClean="0">
                <a:latin typeface="e-Ukraine"/>
              </a:rPr>
              <a:t>донати</a:t>
            </a:r>
            <a:r>
              <a:rPr lang="uk-UA" sz="1300" dirty="0" smtClean="0">
                <a:latin typeface="e-Ukraine"/>
              </a:rPr>
              <a:t>, податком на доходи фізичних осіб не оподатковуються.</a:t>
            </a:r>
          </a:p>
          <a:p>
            <a:pPr algn="just"/>
            <a:r>
              <a:rPr lang="uk-UA" sz="1300" dirty="0" smtClean="0">
                <a:latin typeface="e-Ukraine"/>
              </a:rPr>
              <a:t>	Положення </a:t>
            </a:r>
            <a:r>
              <a:rPr lang="uk-UA" sz="1300" dirty="0" err="1" smtClean="0">
                <a:latin typeface="e-Ukraine"/>
              </a:rPr>
              <a:t>п.п</a:t>
            </a:r>
            <a:r>
              <a:rPr lang="uk-UA" sz="1300" dirty="0" smtClean="0">
                <a:latin typeface="e-Ukraine"/>
              </a:rPr>
              <a:t>. «б» </a:t>
            </a:r>
            <a:r>
              <a:rPr lang="uk-UA" sz="1300" dirty="0" err="1" smtClean="0">
                <a:latin typeface="e-Ukraine"/>
              </a:rPr>
              <a:t>п.п</a:t>
            </a:r>
            <a:r>
              <a:rPr lang="uk-UA" sz="1300" dirty="0" smtClean="0">
                <a:latin typeface="e-Ukraine"/>
              </a:rPr>
              <a:t>. 165.1.54 п. 165.1 ст. 165 Податкового кодексу України стосовно </a:t>
            </a:r>
            <a:r>
              <a:rPr lang="uk-UA" sz="1300" dirty="0" err="1" smtClean="0">
                <a:latin typeface="e-Ukraine"/>
              </a:rPr>
              <a:t>невключення</a:t>
            </a:r>
            <a:r>
              <a:rPr lang="uk-UA" sz="1300" dirty="0" smtClean="0">
                <a:latin typeface="e-Ukraine"/>
              </a:rPr>
              <a:t> благодійної допомоги до загального місячного (річного) оподатковуваного доходу застосовуються до благодійної допомоги, отриманої зазначеними благодійниками – фізичними особами у таких звітних податкових роках: - у звітному податковому році, що передує року внесення фізичної особи до Реєстру волонтерів; </a:t>
            </a:r>
          </a:p>
          <a:p>
            <a:pPr algn="just"/>
            <a:r>
              <a:rPr lang="uk-UA" sz="1300" dirty="0" smtClean="0">
                <a:latin typeface="e-Ukraine"/>
              </a:rPr>
              <a:t>- у звітному податковому році, в якому фізичну особу внесено до Реєстру волонтерів; </a:t>
            </a:r>
          </a:p>
          <a:p>
            <a:pPr algn="just"/>
            <a:r>
              <a:rPr lang="uk-UA" sz="1300" dirty="0" smtClean="0">
                <a:latin typeface="e-Ukraine"/>
              </a:rPr>
              <a:t>- у звітних податкових роках, наступних після року внесення фізичної особи до Реєстру волонтерів, але не пізніше 31 грудня року, наступного за роком, в якому завершено проведення антитерористичної операції та/або припинено або скасовано воєнний, надзвичайний стан в Україні, та/або завершено здійснення заходів із забезпечення національної безпеки і оборони, відсічі і стримування збройної агресії Російської Федерації.</a:t>
            </a:r>
          </a:p>
          <a:p>
            <a:endParaRPr lang="ru-RU" sz="1300" dirty="0" smtClean="0">
              <a:latin typeface="e-Ukraine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10150" y="402387"/>
            <a:ext cx="46862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uk-UA" sz="1000" dirty="0" smtClean="0">
              <a:latin typeface="e-Ukraine" pitchFamily="2" charset="-52"/>
            </a:endParaRPr>
          </a:p>
          <a:p>
            <a:pPr indent="457200" algn="just"/>
            <a:endParaRPr lang="uk-UA" sz="1000" dirty="0" smtClean="0">
              <a:latin typeface="e-Ukraine" pitchFamily="2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2219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1290</TotalTime>
  <Words>58</Words>
  <Application>Microsoft Office PowerPoint</Application>
  <PresentationFormat>Лист A4 (210x297 мм)</PresentationFormat>
  <Paragraphs>21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d34806</cp:lastModifiedBy>
  <cp:revision>174</cp:revision>
  <dcterms:created xsi:type="dcterms:W3CDTF">2021-05-27T05:23:05Z</dcterms:created>
  <dcterms:modified xsi:type="dcterms:W3CDTF">2023-10-31T14:20:29Z</dcterms:modified>
</cp:coreProperties>
</file>