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399" autoAdjust="0"/>
    <p:restoredTop sz="94660" autoAdjust="0"/>
  </p:normalViewPr>
  <p:slideViewPr>
    <p:cSldViewPr snapToGrid="0">
      <p:cViewPr>
        <p:scale>
          <a:sx n="100" d="100"/>
          <a:sy n="100" d="100"/>
        </p:scale>
        <p:origin x="-2088" y="-48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70083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291946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172244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348780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221026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232800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115936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152848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414784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279518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FCE06E-CD33-4E8D-BB2D-3C537C4FAFB6}" type="datetimeFigureOut">
              <a:rPr lang="ru-RU" smtClean="0"/>
              <a:pPr/>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61086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A87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31.10.2023</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extLst>
      <p:ext uri="{BB962C8B-B14F-4D97-AF65-F5344CB8AC3E}">
        <p14:creationId xmlns:p14="http://schemas.microsoft.com/office/powerpoint/2010/main" xmlns="" val="4078233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2AE1F56-FA4C-456D-AD17-F597535BE98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6823" y="114300"/>
            <a:ext cx="4753928" cy="6743700"/>
          </a:xfrm>
          <a:prstGeom prst="rect">
            <a:avLst/>
          </a:prstGeom>
          <a:effectLst>
            <a:outerShdw blurRad="50800" dist="38100" dir="2700000" algn="tl" rotWithShape="0">
              <a:prstClr val="black">
                <a:alpha val="40000"/>
              </a:prstClr>
            </a:outerShdw>
          </a:effectLst>
        </p:spPr>
      </p:pic>
      <p:pic>
        <p:nvPicPr>
          <p:cNvPr id="36" name="Рисунок 35" descr="Версія для роботи (1280 × 785 пікс.), копія.png"/>
          <p:cNvPicPr>
            <a:picLocks noChangeAspect="1"/>
          </p:cNvPicPr>
          <p:nvPr/>
        </p:nvPicPr>
        <p:blipFill>
          <a:blip r:embed="rId3" cstate="print"/>
          <a:srcRect l="51154" t="-1583" r="1250" b="8922"/>
          <a:stretch>
            <a:fillRect/>
          </a:stretch>
        </p:blipFill>
        <p:spPr>
          <a:xfrm>
            <a:off x="5095875" y="2960914"/>
            <a:ext cx="2362200" cy="2769961"/>
          </a:xfrm>
          <a:prstGeom prst="ellipse">
            <a:avLst/>
          </a:prstGeom>
          <a:ln w="63500" cap="rnd">
            <a:solidFill>
              <a:srgbClr val="25A87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grpSp>
        <p:nvGrpSpPr>
          <p:cNvPr id="18" name="Группа 17">
            <a:extLst>
              <a:ext uri="{FF2B5EF4-FFF2-40B4-BE49-F238E27FC236}">
                <a16:creationId xmlns="" xmlns:a16="http://schemas.microsoft.com/office/drawing/2014/main" id="{5B1F3CBD-8D08-499F-BE54-1DF3C9FE8E21}"/>
              </a:ext>
            </a:extLst>
          </p:cNvPr>
          <p:cNvGrpSpPr/>
          <p:nvPr/>
        </p:nvGrpSpPr>
        <p:grpSpPr>
          <a:xfrm>
            <a:off x="106282" y="104775"/>
            <a:ext cx="5456318" cy="6703017"/>
            <a:chOff x="64808" y="106681"/>
            <a:chExt cx="5363866" cy="6591300"/>
          </a:xfrm>
          <a:effectLst>
            <a:outerShdw blurRad="50800" dist="38100" dir="2700000" algn="tl" rotWithShape="0">
              <a:prstClr val="black">
                <a:alpha val="40000"/>
              </a:prstClr>
            </a:outerShdw>
          </a:effectLst>
        </p:grpSpPr>
        <p:sp>
          <p:nvSpPr>
            <p:cNvPr id="7" name="Прямоугольник 6">
              <a:extLst>
                <a:ext uri="{FF2B5EF4-FFF2-40B4-BE49-F238E27FC236}">
                  <a16:creationId xmlns="" xmlns:a16="http://schemas.microsoft.com/office/drawing/2014/main" id="{09A0A77F-376C-47B9-BB79-353299E74E74}"/>
                </a:ext>
              </a:extLst>
            </p:cNvPr>
            <p:cNvSpPr/>
            <p:nvPr/>
          </p:nvSpPr>
          <p:spPr>
            <a:xfrm>
              <a:off x="64808" y="106681"/>
              <a:ext cx="4793949" cy="659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5">
              <a:extLst>
                <a:ext uri="{FF2B5EF4-FFF2-40B4-BE49-F238E27FC236}">
                  <a16:creationId xmlns="" xmlns:a16="http://schemas.microsoft.com/office/drawing/2014/main" id="{5E53E4E3-62F3-4903-B665-45BF57FD779F}"/>
                </a:ext>
              </a:extLst>
            </p:cNvPr>
            <p:cNvSpPr>
              <a:spLocks noChangeArrowheads="1"/>
            </p:cNvSpPr>
            <p:nvPr/>
          </p:nvSpPr>
          <p:spPr bwMode="auto">
            <a:xfrm>
              <a:off x="101328" y="155623"/>
              <a:ext cx="4793934" cy="124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50000"/>
                </a:lnSpc>
                <a:spcBef>
                  <a:spcPct val="0"/>
                </a:spcBef>
                <a:spcAft>
                  <a:spcPts val="1200"/>
                </a:spcAft>
                <a:buClrTx/>
                <a:buSzTx/>
                <a:buFontTx/>
                <a:buNone/>
                <a:tabLst/>
              </a:pPr>
              <a:r>
                <a:rPr kumimoji="0" lang="ru-RU" altLang="ru-RU" sz="1200" b="1" i="0" u="none" strike="noStrike" cap="none" normalizeH="0" baseline="0" dirty="0" smtClean="0">
                  <a:ln>
                    <a:noFill/>
                  </a:ln>
                  <a:solidFill>
                    <a:schemeClr val="tx1"/>
                  </a:solidFill>
                  <a:effectLst/>
                  <a:latin typeface="e-Ukraine Light" panose="00000400000000000000" pitchFamily="50" charset="-52"/>
                </a:rPr>
                <a:t>Будьте в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курсі</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податкового</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законодавства</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користуйтеся</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офіційними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джерелами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інформації</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податкової</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служби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Дніпропетровщини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a:t>
              </a:r>
              <a:endParaRPr kumimoji="0" lang="ru-RU" altLang="ru-RU" sz="1200" b="1" i="0" u="none" strike="noStrike" cap="none" normalizeH="0" baseline="0" dirty="0">
                <a:ln>
                  <a:noFill/>
                </a:ln>
                <a:solidFill>
                  <a:schemeClr val="tx1"/>
                </a:solidFill>
                <a:effectLst/>
                <a:latin typeface="e-Ukraine Light" panose="00000400000000000000" pitchFamily="50" charset="-52"/>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e-Ukraine Light" panose="00000400000000000000" pitchFamily="50" charset="-52"/>
              </a:endParaRPr>
            </a:p>
          </p:txBody>
        </p:sp>
        <p:sp>
          <p:nvSpPr>
            <p:cNvPr id="13" name="Rectangle 8">
              <a:extLst>
                <a:ext uri="{FF2B5EF4-FFF2-40B4-BE49-F238E27FC236}">
                  <a16:creationId xmlns="" xmlns:a16="http://schemas.microsoft.com/office/drawing/2014/main" id="{911FB1A9-ED1C-4532-A3E7-013A57BBC16A}"/>
                </a:ext>
              </a:extLst>
            </p:cNvPr>
            <p:cNvSpPr>
              <a:spLocks noChangeArrowheads="1"/>
            </p:cNvSpPr>
            <p:nvPr/>
          </p:nvSpPr>
          <p:spPr bwMode="auto">
            <a:xfrm>
              <a:off x="2718072" y="4931783"/>
              <a:ext cx="271060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сторінка на </a:t>
              </a:r>
              <a:endPar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Youtube</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каналі</a:t>
              </a:r>
              <a:endParaRPr kumimoji="0" lang="ru-RU" altLang="ru-RU" sz="1800" b="0" i="0" u="none" strike="noStrike" cap="none" normalizeH="0" baseline="0" dirty="0">
                <a:ln>
                  <a:noFill/>
                </a:ln>
                <a:solidFill>
                  <a:schemeClr val="tx1"/>
                </a:solidFill>
                <a:effectLst/>
                <a:latin typeface="e-Ukraine Light" panose="00000400000000000000" pitchFamily="50" charset="-52"/>
              </a:endParaRPr>
            </a:p>
          </p:txBody>
        </p:sp>
        <p:sp>
          <p:nvSpPr>
            <p:cNvPr id="14" name="Rectangle 9">
              <a:extLst>
                <a:ext uri="{FF2B5EF4-FFF2-40B4-BE49-F238E27FC236}">
                  <a16:creationId xmlns="" xmlns:a16="http://schemas.microsoft.com/office/drawing/2014/main" id="{D4E2B7F5-5D62-456B-A005-E3F8F8A4BC07}"/>
                </a:ext>
              </a:extLst>
            </p:cNvPr>
            <p:cNvSpPr>
              <a:spLocks noChangeArrowheads="1"/>
            </p:cNvSpPr>
            <p:nvPr/>
          </p:nvSpPr>
          <p:spPr bwMode="auto">
            <a:xfrm>
              <a:off x="627718" y="3725528"/>
              <a:ext cx="1617330" cy="5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сторінка 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Fac</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е</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book</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endParaRPr kumimoji="0" lang="uk-UA" altLang="ru-RU" sz="1800" b="0" i="0" u="none" strike="noStrike" cap="none" normalizeH="0" baseline="0" dirty="0">
                <a:ln>
                  <a:noFill/>
                </a:ln>
                <a:solidFill>
                  <a:schemeClr val="tx1"/>
                </a:solidFill>
                <a:effectLst/>
                <a:latin typeface="e-Ukraine Light" panose="00000400000000000000" pitchFamily="50" charset="-52"/>
              </a:endParaRPr>
            </a:p>
          </p:txBody>
        </p:sp>
        <p:cxnSp>
          <p:nvCxnSpPr>
            <p:cNvPr id="17" name="Прямая соединительная линия 16">
              <a:extLst>
                <a:ext uri="{FF2B5EF4-FFF2-40B4-BE49-F238E27FC236}">
                  <a16:creationId xmlns="" xmlns:a16="http://schemas.microsoft.com/office/drawing/2014/main" id="{BC9780A8-D912-46DD-A0E0-2400220A2B6E}"/>
                </a:ext>
              </a:extLst>
            </p:cNvPr>
            <p:cNvCxnSpPr/>
            <p:nvPr/>
          </p:nvCxnSpPr>
          <p:spPr>
            <a:xfrm>
              <a:off x="228600" y="6010275"/>
              <a:ext cx="4557713" cy="0"/>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
        <p:nvSpPr>
          <p:cNvPr id="21" name="Прямоугольник 20"/>
          <p:cNvSpPr/>
          <p:nvPr/>
        </p:nvSpPr>
        <p:spPr>
          <a:xfrm>
            <a:off x="5734051" y="285752"/>
            <a:ext cx="4200524" cy="477054"/>
          </a:xfrm>
          <a:prstGeom prst="rect">
            <a:avLst/>
          </a:prstGeom>
        </p:spPr>
        <p:txBody>
          <a:bodyPr wrap="square">
            <a:spAutoFit/>
          </a:bodyPr>
          <a:lstStyle/>
          <a:p>
            <a:r>
              <a:rPr lang="ru-RU" sz="1000" b="1" dirty="0" smtClean="0">
                <a:latin typeface="e-Ukraine Head Bold" pitchFamily="50" charset="-52"/>
              </a:rPr>
              <a:t>Головне </a:t>
            </a:r>
            <a:r>
              <a:rPr lang="ru-RU" sz="1000" b="1" dirty="0" err="1" smtClean="0">
                <a:latin typeface="e-Ukraine Head Bold" pitchFamily="50" charset="-52"/>
              </a:rPr>
              <a:t>управління</a:t>
            </a:r>
            <a:r>
              <a:rPr lang="ru-RU" sz="1000" b="1" dirty="0" smtClean="0">
                <a:latin typeface="e-Ukraine Head Bold" pitchFamily="50" charset="-52"/>
              </a:rPr>
              <a:t> ДПС у </a:t>
            </a:r>
            <a:r>
              <a:rPr lang="ru-RU" sz="1000" b="1" dirty="0" err="1" smtClean="0">
                <a:latin typeface="e-Ukraine Head Bold" pitchFamily="50" charset="-52"/>
              </a:rPr>
              <a:t>Дніпропетровській</a:t>
            </a:r>
            <a:r>
              <a:rPr lang="ru-RU" sz="1000" b="1" dirty="0" smtClean="0">
                <a:latin typeface="e-Ukraine Head Bold" pitchFamily="50" charset="-52"/>
              </a:rPr>
              <a:t> </a:t>
            </a:r>
            <a:r>
              <a:rPr lang="ru-RU" sz="1000" b="1" dirty="0" err="1" smtClean="0">
                <a:latin typeface="e-Ukraine Head Bold" pitchFamily="50" charset="-52"/>
              </a:rPr>
              <a:t>області</a:t>
            </a:r>
            <a:endParaRPr lang="ru-RU" sz="1000" b="1" dirty="0" smtClean="0">
              <a:latin typeface="e-Ukraine Head Bold" pitchFamily="50" charset="-52"/>
            </a:endParaRPr>
          </a:p>
          <a:p>
            <a:endParaRPr lang="ru-RU" sz="500" dirty="0" smtClean="0">
              <a:latin typeface="e-Ukraine Head Bold" pitchFamily="50" charset="-52"/>
            </a:endParaRPr>
          </a:p>
          <a:p>
            <a:r>
              <a:rPr lang="ru-RU" sz="1000" b="1" dirty="0" err="1" smtClean="0">
                <a:latin typeface="e-Ukraine Head Bold" pitchFamily="50" charset="-52"/>
              </a:rPr>
              <a:t>Державна</a:t>
            </a:r>
            <a:r>
              <a:rPr lang="ru-RU" sz="1000" b="1" dirty="0" smtClean="0">
                <a:latin typeface="e-Ukraine Head Bold" pitchFamily="50" charset="-52"/>
              </a:rPr>
              <a:t> </a:t>
            </a:r>
            <a:r>
              <a:rPr lang="ru-RU" sz="1000" b="1" dirty="0" err="1" smtClean="0">
                <a:latin typeface="e-Ukraine Head Bold" pitchFamily="50" charset="-52"/>
              </a:rPr>
              <a:t>податкова</a:t>
            </a:r>
            <a:r>
              <a:rPr lang="ru-RU" sz="1000" b="1" dirty="0" smtClean="0">
                <a:latin typeface="e-Ukraine Head Bold" pitchFamily="50" charset="-52"/>
              </a:rPr>
              <a:t> служба </a:t>
            </a:r>
            <a:r>
              <a:rPr lang="ru-RU" sz="1000" b="1" dirty="0" err="1" smtClean="0">
                <a:latin typeface="e-Ukraine Head Bold" pitchFamily="50" charset="-52"/>
              </a:rPr>
              <a:t>України</a:t>
            </a:r>
            <a:endParaRPr lang="ru-RU" sz="1000" b="1" dirty="0">
              <a:latin typeface="e-Ukraine Head Bold" pitchFamily="50" charset="-52"/>
            </a:endParaRPr>
          </a:p>
        </p:txBody>
      </p:sp>
      <p:pic>
        <p:nvPicPr>
          <p:cNvPr id="23" name="Рисунок 22" descr="долучайся.jpg"/>
          <p:cNvPicPr>
            <a:picLocks noChangeAspect="1"/>
          </p:cNvPicPr>
          <p:nvPr/>
        </p:nvPicPr>
        <p:blipFill>
          <a:blip r:embed="rId4" cstate="print"/>
          <a:srcRect l="5522" t="16482" r="66239" b="18246"/>
          <a:stretch>
            <a:fillRect/>
          </a:stretch>
        </p:blipFill>
        <p:spPr>
          <a:xfrm>
            <a:off x="657225" y="1171575"/>
            <a:ext cx="1543050" cy="2466975"/>
          </a:xfrm>
          <a:prstGeom prst="rect">
            <a:avLst/>
          </a:prstGeom>
        </p:spPr>
      </p:pic>
      <p:pic>
        <p:nvPicPr>
          <p:cNvPr id="24" name="Рисунок 23" descr="долучайся.jpg"/>
          <p:cNvPicPr>
            <a:picLocks noChangeAspect="1"/>
          </p:cNvPicPr>
          <p:nvPr/>
        </p:nvPicPr>
        <p:blipFill>
          <a:blip r:embed="rId4" cstate="print"/>
          <a:srcRect l="68275" t="16734" r="5229" b="16986"/>
          <a:stretch>
            <a:fillRect/>
          </a:stretch>
        </p:blipFill>
        <p:spPr>
          <a:xfrm>
            <a:off x="2867025" y="2495550"/>
            <a:ext cx="1447800" cy="2505075"/>
          </a:xfrm>
          <a:prstGeom prst="rect">
            <a:avLst/>
          </a:prstGeom>
        </p:spPr>
      </p:pic>
      <p:sp>
        <p:nvSpPr>
          <p:cNvPr id="25" name="Прямокутник 24"/>
          <p:cNvSpPr/>
          <p:nvPr/>
        </p:nvSpPr>
        <p:spPr>
          <a:xfrm>
            <a:off x="1962150" y="6296026"/>
            <a:ext cx="2333625" cy="323165"/>
          </a:xfrm>
          <a:prstGeom prst="rect">
            <a:avLst/>
          </a:prstGeom>
        </p:spPr>
        <p:txBody>
          <a:bodyPr wrap="square">
            <a:spAutoFit/>
          </a:bodyPr>
          <a:lstStyle/>
          <a:p>
            <a:r>
              <a:rPr lang="en-US" sz="1500" b="1" dirty="0" smtClean="0">
                <a:latin typeface="e-Ukraine Head Bold" pitchFamily="2" charset="-52"/>
              </a:rPr>
              <a:t>dp.ikc@tax.gov.ua</a:t>
            </a:r>
            <a:endParaRPr lang="en-US" sz="1500" b="1" dirty="0">
              <a:latin typeface="e-Ukraine Head Bold" pitchFamily="2" charset="-52"/>
            </a:endParaRPr>
          </a:p>
        </p:txBody>
      </p:sp>
      <p:sp>
        <p:nvSpPr>
          <p:cNvPr id="26" name="Rectangle 1"/>
          <p:cNvSpPr>
            <a:spLocks noChangeArrowheads="1"/>
          </p:cNvSpPr>
          <p:nvPr/>
        </p:nvSpPr>
        <p:spPr bwMode="auto">
          <a:xfrm>
            <a:off x="3924301" y="2231145"/>
            <a:ext cx="55245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uk-UA" sz="800" dirty="0" smtClean="0">
              <a:solidFill>
                <a:srgbClr val="333333"/>
              </a:solidFill>
              <a:latin typeface="e-Ukraine Light" pitchFamily="50" charset="-52"/>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uk-UA" sz="800" dirty="0" smtClean="0">
              <a:solidFill>
                <a:srgbClr val="333333"/>
              </a:solidFill>
              <a:latin typeface="e-Ukraine Light" pitchFamily="50" charset="-5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800" i="0" u="none" strike="noStrike" cap="none" normalizeH="0" baseline="0" dirty="0" smtClean="0">
              <a:ln>
                <a:noFill/>
              </a:ln>
              <a:solidFill>
                <a:schemeClr val="tx1"/>
              </a:solidFill>
              <a:effectLst/>
              <a:latin typeface="e-Ukraine Light" pitchFamily="50" charset="-52"/>
              <a:cs typeface="Arial" pitchFamily="34" charset="0"/>
            </a:endParaRPr>
          </a:p>
        </p:txBody>
      </p:sp>
      <p:pic>
        <p:nvPicPr>
          <p:cNvPr id="37" name="Рисунок 36" descr="Версія для роботи (1280 × 785 пікс.), копія.png"/>
          <p:cNvPicPr>
            <a:picLocks noChangeAspect="1"/>
          </p:cNvPicPr>
          <p:nvPr/>
        </p:nvPicPr>
        <p:blipFill>
          <a:blip r:embed="rId3" cstate="print"/>
          <a:srcRect l="2212" t="2807" r="88365" b="88256"/>
          <a:stretch>
            <a:fillRect/>
          </a:stretch>
        </p:blipFill>
        <p:spPr>
          <a:xfrm>
            <a:off x="5077495" y="333376"/>
            <a:ext cx="704180" cy="409574"/>
          </a:xfrm>
          <a:prstGeom prst="rect">
            <a:avLst/>
          </a:prstGeom>
        </p:spPr>
      </p:pic>
      <p:sp>
        <p:nvSpPr>
          <p:cNvPr id="38" name="Прямокутник 37"/>
          <p:cNvSpPr/>
          <p:nvPr/>
        </p:nvSpPr>
        <p:spPr>
          <a:xfrm>
            <a:off x="5143500" y="1652885"/>
            <a:ext cx="4543425" cy="923330"/>
          </a:xfrm>
          <a:prstGeom prst="rect">
            <a:avLst/>
          </a:prstGeom>
        </p:spPr>
        <p:txBody>
          <a:bodyPr wrap="square">
            <a:spAutoFit/>
          </a:bodyPr>
          <a:lstStyle/>
          <a:p>
            <a:pPr algn="ctr" fontAlgn="base">
              <a:spcAft>
                <a:spcPts val="600"/>
              </a:spcAft>
            </a:pPr>
            <a:r>
              <a:rPr lang="ru-RU" dirty="0" smtClean="0">
                <a:latin typeface="e-Ukraine Head Bold" pitchFamily="2" charset="-52"/>
              </a:rPr>
              <a:t>До </a:t>
            </a:r>
            <a:r>
              <a:rPr lang="ru-RU" dirty="0" err="1" smtClean="0">
                <a:latin typeface="e-Ukraine Head Bold" pitchFamily="2" charset="-52"/>
              </a:rPr>
              <a:t>уваги</a:t>
            </a:r>
            <a:r>
              <a:rPr lang="ru-RU" dirty="0" smtClean="0">
                <a:latin typeface="e-Ukraine Head Bold" pitchFamily="2" charset="-52"/>
              </a:rPr>
              <a:t> </a:t>
            </a:r>
            <a:r>
              <a:rPr lang="ru-RU" dirty="0" err="1" smtClean="0">
                <a:latin typeface="e-Ukraine Head Bold" pitchFamily="2" charset="-52"/>
              </a:rPr>
              <a:t>неприбуткових</a:t>
            </a:r>
            <a:r>
              <a:rPr lang="ru-RU" dirty="0" smtClean="0">
                <a:latin typeface="e-Ukraine Head Bold" pitchFamily="2" charset="-52"/>
              </a:rPr>
              <a:t> </a:t>
            </a:r>
            <a:r>
              <a:rPr lang="ru-RU" dirty="0" err="1" smtClean="0">
                <a:latin typeface="e-Ukraine Head Bold" pitchFamily="2" charset="-52"/>
              </a:rPr>
              <a:t>організацій</a:t>
            </a:r>
            <a:r>
              <a:rPr lang="ru-RU" dirty="0" smtClean="0">
                <a:latin typeface="e-Ukraine Head Bold" pitchFamily="2" charset="-52"/>
              </a:rPr>
              <a:t>, </a:t>
            </a:r>
            <a:r>
              <a:rPr lang="ru-RU" dirty="0" err="1" smtClean="0">
                <a:latin typeface="e-Ukraine Head Bold" pitchFamily="2" charset="-52"/>
              </a:rPr>
              <a:t>які</a:t>
            </a:r>
            <a:r>
              <a:rPr lang="ru-RU" dirty="0" smtClean="0">
                <a:latin typeface="e-Ukraine Head Bold" pitchFamily="2" charset="-52"/>
              </a:rPr>
              <a:t> </a:t>
            </a:r>
            <a:r>
              <a:rPr lang="ru-RU" dirty="0" err="1" smtClean="0">
                <a:latin typeface="e-Ukraine Head Bold" pitchFamily="2" charset="-52"/>
              </a:rPr>
              <a:t>надають</a:t>
            </a:r>
            <a:r>
              <a:rPr lang="ru-RU" dirty="0" smtClean="0">
                <a:latin typeface="e-Ukraine Head Bold" pitchFamily="2" charset="-52"/>
              </a:rPr>
              <a:t> </a:t>
            </a:r>
            <a:r>
              <a:rPr lang="ru-RU" dirty="0" err="1" smtClean="0">
                <a:latin typeface="e-Ukraine Head Bold" pitchFamily="2" charset="-52"/>
              </a:rPr>
              <a:t>благодійну</a:t>
            </a:r>
            <a:r>
              <a:rPr lang="ru-RU" dirty="0" smtClean="0">
                <a:latin typeface="e-Ukraine Head Bold" pitchFamily="2" charset="-52"/>
              </a:rPr>
              <a:t> </a:t>
            </a:r>
            <a:r>
              <a:rPr lang="ru-RU" dirty="0" err="1" smtClean="0">
                <a:latin typeface="e-Ukraine Head Bold" pitchFamily="2" charset="-52"/>
              </a:rPr>
              <a:t>допомогу</a:t>
            </a:r>
            <a:r>
              <a:rPr lang="ru-RU" dirty="0" smtClean="0"/>
              <a:t>!</a:t>
            </a:r>
            <a:endParaRPr lang="ru-RU" dirty="0"/>
          </a:p>
        </p:txBody>
      </p:sp>
      <p:sp>
        <p:nvSpPr>
          <p:cNvPr id="39" name="Прямокутник 38"/>
          <p:cNvSpPr/>
          <p:nvPr/>
        </p:nvSpPr>
        <p:spPr>
          <a:xfrm>
            <a:off x="8479180" y="5254109"/>
            <a:ext cx="1080744" cy="261610"/>
          </a:xfrm>
          <a:prstGeom prst="rect">
            <a:avLst/>
          </a:prstGeom>
        </p:spPr>
        <p:txBody>
          <a:bodyPr wrap="none">
            <a:spAutoFit/>
          </a:bodyPr>
          <a:lstStyle/>
          <a:p>
            <a:pPr lvl="0" algn="r" defTabSz="914400" fontAlgn="base">
              <a:spcBef>
                <a:spcPct val="0"/>
              </a:spcBef>
              <a:spcAft>
                <a:spcPct val="0"/>
              </a:spcAft>
            </a:pPr>
            <a:r>
              <a:rPr lang="uk-UA" sz="1100" dirty="0" smtClean="0">
                <a:solidFill>
                  <a:srgbClr val="333333"/>
                </a:solidFill>
                <a:latin typeface="e-Ukraine Light" pitchFamily="50" charset="-52"/>
                <a:cs typeface="Times New Roman" pitchFamily="18" charset="0"/>
              </a:rPr>
              <a:t>жовтень 2023</a:t>
            </a:r>
          </a:p>
        </p:txBody>
      </p:sp>
      <p:sp>
        <p:nvSpPr>
          <p:cNvPr id="43" name="Прямокутник 42"/>
          <p:cNvSpPr/>
          <p:nvPr/>
        </p:nvSpPr>
        <p:spPr>
          <a:xfrm>
            <a:off x="7715250" y="4210050"/>
            <a:ext cx="1743075" cy="600075"/>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uk-UA" dirty="0">
              <a:noFill/>
            </a:endParaRPr>
          </a:p>
        </p:txBody>
      </p:sp>
      <p:pic>
        <p:nvPicPr>
          <p:cNvPr id="44" name="Рисунок 43" descr="Версія для роботи (1280 × 785 пікс.), копія.png"/>
          <p:cNvPicPr>
            <a:picLocks noChangeAspect="1"/>
          </p:cNvPicPr>
          <p:nvPr/>
        </p:nvPicPr>
        <p:blipFill>
          <a:blip r:embed="rId3" cstate="print"/>
          <a:srcRect l="7500" t="90137" r="73365" b="1710"/>
          <a:stretch>
            <a:fillRect/>
          </a:stretch>
        </p:blipFill>
        <p:spPr>
          <a:xfrm>
            <a:off x="8277225" y="3621749"/>
            <a:ext cx="1485900" cy="388275"/>
          </a:xfrm>
          <a:prstGeom prst="rect">
            <a:avLst/>
          </a:prstGeom>
        </p:spPr>
      </p:pic>
      <p:pic>
        <p:nvPicPr>
          <p:cNvPr id="47" name="Рисунок 46" descr="Версія для роботи (1280 × 785 пікс.), копія (2).png"/>
          <p:cNvPicPr>
            <a:picLocks noChangeAspect="1"/>
          </p:cNvPicPr>
          <p:nvPr/>
        </p:nvPicPr>
        <p:blipFill>
          <a:blip r:embed="rId5" cstate="print"/>
          <a:srcRect l="14615" t="72420" r="67404" b="5159"/>
          <a:stretch>
            <a:fillRect/>
          </a:stretch>
        </p:blipFill>
        <p:spPr>
          <a:xfrm>
            <a:off x="1114425" y="6151470"/>
            <a:ext cx="723900" cy="553570"/>
          </a:xfrm>
          <a:prstGeom prst="rect">
            <a:avLst/>
          </a:prstGeom>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 xmlns:a16="http://schemas.microsoft.com/office/drawing/2014/main" id="{77BE1E3B-BB62-4FEA-84E6-53708639754F}"/>
              </a:ext>
            </a:extLst>
          </p:cNvPr>
          <p:cNvGrpSpPr/>
          <p:nvPr/>
        </p:nvGrpSpPr>
        <p:grpSpPr>
          <a:xfrm>
            <a:off x="68578" y="117828"/>
            <a:ext cx="4749165" cy="6740172"/>
            <a:chOff x="83820" y="68581"/>
            <a:chExt cx="4694139" cy="6740172"/>
          </a:xfrm>
        </p:grpSpPr>
        <p:sp>
          <p:nvSpPr>
            <p:cNvPr id="4" name="Прямоугольник 3">
              <a:extLst>
                <a:ext uri="{FF2B5EF4-FFF2-40B4-BE49-F238E27FC236}">
                  <a16:creationId xmlns="" xmlns:a16="http://schemas.microsoft.com/office/drawing/2014/main" id="{63EC6337-995B-4F4C-BFBF-1A1915547AE5}"/>
                </a:ext>
              </a:extLst>
            </p:cNvPr>
            <p:cNvSpPr/>
            <p:nvPr/>
          </p:nvSpPr>
          <p:spPr>
            <a:xfrm>
              <a:off x="83820" y="68581"/>
              <a:ext cx="4694139"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Овал 5">
              <a:extLst>
                <a:ext uri="{FF2B5EF4-FFF2-40B4-BE49-F238E27FC236}">
                  <a16:creationId xmlns="" xmlns:a16="http://schemas.microsoft.com/office/drawing/2014/main" id="{BD827EDD-702C-4BE7-8040-21D8CC6FF8C0}"/>
                </a:ext>
              </a:extLst>
            </p:cNvPr>
            <p:cNvSpPr/>
            <p:nvPr/>
          </p:nvSpPr>
          <p:spPr>
            <a:xfrm>
              <a:off x="2290728" y="6503953"/>
              <a:ext cx="304800" cy="304800"/>
            </a:xfrm>
            <a:prstGeom prst="ellipse">
              <a:avLst/>
            </a:prstGeom>
            <a:solidFill>
              <a:schemeClr val="bg1"/>
            </a:solidFill>
            <a:ln>
              <a:solidFill>
                <a:srgbClr val="25A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dirty="0" smtClean="0">
                  <a:solidFill>
                    <a:srgbClr val="25A872"/>
                  </a:solidFill>
                  <a:latin typeface="e-Ukraine" panose="00000500000000000000" pitchFamily="50" charset="-52"/>
                </a:rPr>
                <a:t>1</a:t>
              </a:r>
              <a:endParaRPr lang="uk-UA" sz="1400" dirty="0">
                <a:solidFill>
                  <a:srgbClr val="25A872"/>
                </a:solidFill>
                <a:latin typeface="e-Ukraine" panose="00000500000000000000" pitchFamily="50" charset="-52"/>
              </a:endParaRPr>
            </a:p>
          </p:txBody>
        </p:sp>
      </p:grpSp>
      <p:grpSp>
        <p:nvGrpSpPr>
          <p:cNvPr id="7" name="Группа 6">
            <a:extLst>
              <a:ext uri="{FF2B5EF4-FFF2-40B4-BE49-F238E27FC236}">
                <a16:creationId xmlns="" xmlns:a16="http://schemas.microsoft.com/office/drawing/2014/main" id="{192DF1A1-DE05-4849-B565-0A68A4DD5458}"/>
              </a:ext>
            </a:extLst>
          </p:cNvPr>
          <p:cNvGrpSpPr/>
          <p:nvPr/>
        </p:nvGrpSpPr>
        <p:grpSpPr>
          <a:xfrm>
            <a:off x="4953000" y="123825"/>
            <a:ext cx="4882990" cy="6734175"/>
            <a:chOff x="83820" y="68581"/>
            <a:chExt cx="4793934" cy="6743649"/>
          </a:xfrm>
        </p:grpSpPr>
        <p:sp>
          <p:nvSpPr>
            <p:cNvPr id="8" name="Прямоугольник 7">
              <a:extLst>
                <a:ext uri="{FF2B5EF4-FFF2-40B4-BE49-F238E27FC236}">
                  <a16:creationId xmlns="" xmlns:a16="http://schemas.microsoft.com/office/drawing/2014/main" id="{98C4D4A9-1179-41C5-BA9A-90E6A97494E2}"/>
                </a:ext>
              </a:extLst>
            </p:cNvPr>
            <p:cNvSpPr/>
            <p:nvPr/>
          </p:nvSpPr>
          <p:spPr>
            <a:xfrm>
              <a:off x="83820" y="68581"/>
              <a:ext cx="4793934"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mtClean="0"/>
                <a:t>тРАВ</a:t>
              </a:r>
              <a:endParaRPr lang="uk-UA"/>
            </a:p>
          </p:txBody>
        </p:sp>
        <p:sp>
          <p:nvSpPr>
            <p:cNvPr id="9" name="Овал 8">
              <a:extLst>
                <a:ext uri="{FF2B5EF4-FFF2-40B4-BE49-F238E27FC236}">
                  <a16:creationId xmlns="" xmlns:a16="http://schemas.microsoft.com/office/drawing/2014/main" id="{72F46394-038E-4BE7-991A-5920F8DE961D}"/>
                </a:ext>
              </a:extLst>
            </p:cNvPr>
            <p:cNvSpPr/>
            <p:nvPr/>
          </p:nvSpPr>
          <p:spPr>
            <a:xfrm>
              <a:off x="2347090" y="6507430"/>
              <a:ext cx="304800" cy="304800"/>
            </a:xfrm>
            <a:prstGeom prst="ellipse">
              <a:avLst/>
            </a:prstGeom>
            <a:solidFill>
              <a:schemeClr val="bg1"/>
            </a:solidFill>
            <a:ln>
              <a:solidFill>
                <a:srgbClr val="25A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dirty="0" smtClean="0">
                  <a:solidFill>
                    <a:srgbClr val="25A872"/>
                  </a:solidFill>
                  <a:latin typeface="e-Ukraine" panose="00000500000000000000" pitchFamily="50" charset="-52"/>
                </a:rPr>
                <a:t>2</a:t>
              </a:r>
              <a:endParaRPr lang="uk-UA" sz="1100" dirty="0">
                <a:solidFill>
                  <a:srgbClr val="25A872"/>
                </a:solidFill>
                <a:latin typeface="e-Ukraine" panose="00000500000000000000" pitchFamily="50" charset="-52"/>
              </a:endParaRPr>
            </a:p>
          </p:txBody>
        </p:sp>
      </p:grpSp>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 xmlns:a16="http://schemas.microsoft.com/office/drawing/2014/main" id="{A93320C9-B67C-4431-A6A6-D9A5DA9531D3}"/>
              </a:ext>
            </a:extLst>
          </p:cNvPr>
          <p:cNvSpPr/>
          <p:nvPr/>
        </p:nvSpPr>
        <p:spPr>
          <a:xfrm>
            <a:off x="5127011" y="209549"/>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238124" y="174978"/>
            <a:ext cx="4410075" cy="6632585"/>
          </a:xfrm>
          <a:prstGeom prst="rect">
            <a:avLst/>
          </a:prstGeom>
        </p:spPr>
        <p:txBody>
          <a:bodyPr wrap="square">
            <a:spAutoFit/>
          </a:bodyPr>
          <a:lstStyle/>
          <a:p>
            <a:pPr algn="just" fontAlgn="base"/>
            <a:r>
              <a:rPr lang="uk-UA" sz="1150" dirty="0" smtClean="0">
                <a:latin typeface="e-Ukraine Light" pitchFamily="2" charset="-52"/>
              </a:rPr>
              <a:t>	Головне управління ДПС у Дніпропетровській області щодо, </a:t>
            </a:r>
            <a:r>
              <a:rPr lang="uk-UA" sz="1150" b="1" i="1" dirty="0" smtClean="0">
                <a:latin typeface="e-Ukraine Light" pitchFamily="2" charset="-52"/>
              </a:rPr>
              <a:t>чи може громадська організація у статусі неприбуткової надавати благодійну допомогу учасникам бойових дій (військовослужбовцям) або постраждалим на території бойових дій, якщо статутом зазначеної організації таку діяльність не передбачено? чи можливо, щоб така благодійна допомога була нецільова, постійна (кожного місяця), без обмежень у сумі,</a:t>
            </a:r>
            <a:r>
              <a:rPr lang="uk-UA" sz="1150" dirty="0" smtClean="0">
                <a:latin typeface="e-Ukraine Light" pitchFamily="2" charset="-52"/>
              </a:rPr>
              <a:t> інформує.</a:t>
            </a:r>
          </a:p>
          <a:p>
            <a:pPr algn="just" fontAlgn="base"/>
            <a:r>
              <a:rPr lang="uk-UA" sz="1150" dirty="0" smtClean="0">
                <a:latin typeface="e-Ukraine Light" pitchFamily="2" charset="-52"/>
              </a:rPr>
              <a:t>	Обов’язковими умовами перебування громадської організації у статусі неприбуткової є, зокрема, заборона розподілу доходів (прибутків) або їх частини серед засновників (учасників), членів такої неприбуткової організації, працівників (крім оплати їхньої праці, нарахування єдиного соціального внеску), членів органів управління та інших пов’язаних з ними осіб, як це передбачено абзацом третім </a:t>
            </a:r>
            <a:r>
              <a:rPr lang="uk-UA" sz="1150" dirty="0" err="1" smtClean="0">
                <a:latin typeface="e-Ukraine Light" pitchFamily="2" charset="-52"/>
              </a:rPr>
              <a:t>п.п</a:t>
            </a:r>
            <a:r>
              <a:rPr lang="uk-UA" sz="1150" dirty="0" smtClean="0">
                <a:latin typeface="e-Ukraine Light" pitchFamily="2" charset="-52"/>
              </a:rPr>
              <a:t>. 133.4.1 п. 133.4 ст. 133 Податкового кодексу України (далі – ПКУ), та використання своїх доходів (прибутків) виключно для фінансування видатків на утримання такої неприбуткової організації, реалізації мети (цілей, завдань) та напрямів діяльності, визначених її установчими документами.</a:t>
            </a:r>
          </a:p>
          <a:p>
            <a:pPr algn="just" fontAlgn="base"/>
            <a:r>
              <a:rPr lang="uk-UA" sz="1150" dirty="0" smtClean="0">
                <a:latin typeface="e-Ukraine Light" pitchFamily="2" charset="-52"/>
              </a:rPr>
              <a:t>	Водночас, на період дії правового режиму воєнного, надзвичайного стану не вважається порушенням вимог п. 133.4 ст. 133 ПКУ здійснення неприбутковою організацією передачі майна, надання послуг, благодійної допомоги, використання доходів (прибутків) для фінансування видатків, не пов’язаних з реалізацією мети та напрямів діяльності, </a:t>
            </a:r>
          </a:p>
          <a:p>
            <a:pPr algn="just"/>
            <a:endParaRPr lang="ru-RU" sz="1100" dirty="0" smtClean="0">
              <a:latin typeface="e-Ukraine Light" pitchFamily="50"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7" name="Прямоугольник 16"/>
          <p:cNvSpPr/>
          <p:nvPr/>
        </p:nvSpPr>
        <p:spPr>
          <a:xfrm>
            <a:off x="5057775" y="161926"/>
            <a:ext cx="4629150" cy="5401479"/>
          </a:xfrm>
          <a:prstGeom prst="rect">
            <a:avLst/>
          </a:prstGeom>
        </p:spPr>
        <p:txBody>
          <a:bodyPr wrap="square">
            <a:spAutoFit/>
          </a:bodyPr>
          <a:lstStyle/>
          <a:p>
            <a:pPr algn="just" fontAlgn="base"/>
            <a:r>
              <a:rPr lang="uk-UA" sz="1150" dirty="0" smtClean="0">
                <a:latin typeface="e-Ukraine Light" pitchFamily="2" charset="-52"/>
              </a:rPr>
              <a:t>передбачених </a:t>
            </a:r>
            <a:r>
              <a:rPr lang="uk-UA" sz="1150" dirty="0" smtClean="0">
                <a:latin typeface="e-Ukraine Light" pitchFamily="2" charset="-52"/>
              </a:rPr>
              <a:t>її установчими документами, на цілі, що визначені п. 63 підрозділу 4 розділу ХХ ПКУ. </a:t>
            </a:r>
            <a:endParaRPr lang="en-US" sz="1150" dirty="0" smtClean="0">
              <a:latin typeface="e-Ukraine Light" pitchFamily="2" charset="-52"/>
            </a:endParaRPr>
          </a:p>
          <a:p>
            <a:pPr algn="just" fontAlgn="base"/>
            <a:r>
              <a:rPr lang="en-US" sz="1150" dirty="0" smtClean="0">
                <a:latin typeface="e-Ukraine Light" pitchFamily="2" charset="-52"/>
              </a:rPr>
              <a:t>	</a:t>
            </a:r>
            <a:r>
              <a:rPr lang="ru-RU" sz="1150" dirty="0" smtClean="0">
                <a:latin typeface="e-Ukraine Light" pitchFamily="2" charset="-52"/>
              </a:rPr>
              <a:t>При </a:t>
            </a:r>
            <a:r>
              <a:rPr lang="ru-RU" sz="1150" dirty="0" err="1" smtClean="0">
                <a:latin typeface="e-Ukraine Light" pitchFamily="2" charset="-52"/>
              </a:rPr>
              <a:t>цьому</a:t>
            </a:r>
            <a:r>
              <a:rPr lang="ru-RU" sz="1150" dirty="0" smtClean="0">
                <a:latin typeface="e-Ukraine Light" pitchFamily="2" charset="-52"/>
              </a:rPr>
              <a:t> </a:t>
            </a:r>
            <a:r>
              <a:rPr lang="ru-RU" sz="1150" dirty="0" err="1" smtClean="0">
                <a:latin typeface="e-Ukraine Light" pitchFamily="2" charset="-52"/>
              </a:rPr>
              <a:t>серед</a:t>
            </a:r>
            <a:r>
              <a:rPr lang="ru-RU" sz="1150" dirty="0" smtClean="0">
                <a:latin typeface="e-Ukraine Light" pitchFamily="2" charset="-52"/>
              </a:rPr>
              <a:t> </a:t>
            </a:r>
            <a:r>
              <a:rPr lang="ru-RU" sz="1150" dirty="0" err="1" smtClean="0">
                <a:latin typeface="e-Ukraine Light" pitchFamily="2" charset="-52"/>
              </a:rPr>
              <a:t>переліку</a:t>
            </a:r>
            <a:r>
              <a:rPr lang="ru-RU" sz="1150" dirty="0" smtClean="0">
                <a:latin typeface="e-Ukraine Light" pitchFamily="2" charset="-52"/>
              </a:rPr>
              <a:t> </a:t>
            </a:r>
            <a:r>
              <a:rPr lang="ru-RU" sz="1150" dirty="0" err="1" smtClean="0">
                <a:latin typeface="e-Ukraine Light" pitchFamily="2" charset="-52"/>
              </a:rPr>
              <a:t>можливих</a:t>
            </a:r>
            <a:r>
              <a:rPr lang="ru-RU" sz="1150" dirty="0" smtClean="0">
                <a:latin typeface="e-Ukraine Light" pitchFamily="2" charset="-52"/>
              </a:rPr>
              <a:t> </a:t>
            </a:r>
            <a:r>
              <a:rPr lang="ru-RU" sz="1150" dirty="0" err="1" smtClean="0">
                <a:latin typeface="e-Ukraine Light" pitchFamily="2" charset="-52"/>
              </a:rPr>
              <a:t>отримувачів</a:t>
            </a:r>
            <a:r>
              <a:rPr lang="ru-RU" sz="1150" dirty="0" smtClean="0">
                <a:latin typeface="e-Ukraine Light" pitchFamily="2" charset="-52"/>
              </a:rPr>
              <a:t> </a:t>
            </a:r>
            <a:r>
              <a:rPr lang="ru-RU" sz="1150" dirty="0" err="1" smtClean="0">
                <a:latin typeface="e-Ukraine Light" pitchFamily="2" charset="-52"/>
              </a:rPr>
              <a:t>благодійної</a:t>
            </a:r>
            <a:r>
              <a:rPr lang="ru-RU" sz="1150" dirty="0" smtClean="0">
                <a:latin typeface="e-Ukraine Light" pitchFamily="2" charset="-52"/>
              </a:rPr>
              <a:t> </a:t>
            </a:r>
            <a:r>
              <a:rPr lang="ru-RU" sz="1150" dirty="0" err="1" smtClean="0">
                <a:latin typeface="e-Ukraine Light" pitchFamily="2" charset="-52"/>
              </a:rPr>
              <a:t>допомоги</a:t>
            </a:r>
            <a:r>
              <a:rPr lang="ru-RU" sz="1150" dirty="0" smtClean="0">
                <a:latin typeface="e-Ukraine Light" pitchFamily="2" charset="-52"/>
              </a:rPr>
              <a:t> </a:t>
            </a:r>
            <a:r>
              <a:rPr lang="ru-RU" sz="1150" dirty="0" err="1" smtClean="0">
                <a:latin typeface="e-Ukraine Light" pitchFamily="2" charset="-52"/>
              </a:rPr>
              <a:t>згідно</a:t>
            </a:r>
            <a:r>
              <a:rPr lang="ru-RU" sz="1150" dirty="0" smtClean="0">
                <a:latin typeface="e-Ukraine Light" pitchFamily="2" charset="-52"/>
              </a:rPr>
              <a:t> </a:t>
            </a:r>
            <a:r>
              <a:rPr lang="ru-RU" sz="1150" dirty="0" err="1" smtClean="0">
                <a:latin typeface="e-Ukraine Light" pitchFamily="2" charset="-52"/>
              </a:rPr>
              <a:t>з</a:t>
            </a:r>
            <a:r>
              <a:rPr lang="ru-RU" sz="1150" dirty="0" smtClean="0">
                <a:latin typeface="e-Ukraine Light" pitchFamily="2" charset="-52"/>
              </a:rPr>
              <a:t> п. 63 </a:t>
            </a:r>
            <a:r>
              <a:rPr lang="ru-RU" sz="1150" dirty="0" err="1" smtClean="0">
                <a:latin typeface="e-Ukraine Light" pitchFamily="2" charset="-52"/>
              </a:rPr>
              <a:t>підрозділу</a:t>
            </a:r>
            <a:r>
              <a:rPr lang="ru-RU" sz="1150" dirty="0" smtClean="0">
                <a:latin typeface="e-Ukraine Light" pitchFamily="2" charset="-52"/>
              </a:rPr>
              <a:t> 4 </a:t>
            </a:r>
            <a:r>
              <a:rPr lang="ru-RU" sz="1150" dirty="0" err="1" smtClean="0">
                <a:latin typeface="e-Ukraine Light" pitchFamily="2" charset="-52"/>
              </a:rPr>
              <a:t>розділу</a:t>
            </a:r>
            <a:r>
              <a:rPr lang="ru-RU" sz="1150" dirty="0" smtClean="0">
                <a:latin typeface="e-Ukraine Light" pitchFamily="2" charset="-52"/>
              </a:rPr>
              <a:t> ХХ ПКУ таких </a:t>
            </a:r>
            <a:r>
              <a:rPr lang="ru-RU" sz="1150" dirty="0" err="1" smtClean="0">
                <a:latin typeface="e-Ukraine Light" pitchFamily="2" charset="-52"/>
              </a:rPr>
              <a:t>фізичних</a:t>
            </a:r>
            <a:r>
              <a:rPr lang="ru-RU" sz="1150" dirty="0" smtClean="0">
                <a:latin typeface="e-Ukraine Light" pitchFamily="2" charset="-52"/>
              </a:rPr>
              <a:t> </a:t>
            </a:r>
            <a:r>
              <a:rPr lang="ru-RU" sz="1150" dirty="0" err="1" smtClean="0">
                <a:latin typeface="e-Ukraine Light" pitchFamily="2" charset="-52"/>
              </a:rPr>
              <a:t>осіб</a:t>
            </a:r>
            <a:r>
              <a:rPr lang="ru-RU" sz="1150" dirty="0" smtClean="0">
                <a:latin typeface="e-Ukraine Light" pitchFamily="2" charset="-52"/>
              </a:rPr>
              <a:t> як </a:t>
            </a:r>
            <a:r>
              <a:rPr lang="ru-RU" sz="1150" dirty="0" err="1" smtClean="0">
                <a:latin typeface="e-Ukraine Light" pitchFamily="2" charset="-52"/>
              </a:rPr>
              <a:t>військовослужбовці</a:t>
            </a:r>
            <a:r>
              <a:rPr lang="ru-RU" sz="1150" dirty="0" smtClean="0">
                <a:latin typeface="e-Ukraine Light" pitchFamily="2" charset="-52"/>
              </a:rPr>
              <a:t> </a:t>
            </a:r>
            <a:r>
              <a:rPr lang="ru-RU" sz="1150" dirty="0" err="1" smtClean="0">
                <a:latin typeface="e-Ukraine Light" pitchFamily="2" charset="-52"/>
              </a:rPr>
              <a:t>окремо</a:t>
            </a:r>
            <a:r>
              <a:rPr lang="ru-RU" sz="1150" dirty="0" smtClean="0">
                <a:latin typeface="e-Ukraine Light" pitchFamily="2" charset="-52"/>
              </a:rPr>
              <a:t> не </a:t>
            </a:r>
            <a:r>
              <a:rPr lang="ru-RU" sz="1150" dirty="0" err="1" smtClean="0">
                <a:latin typeface="e-Ukraine Light" pitchFamily="2" charset="-52"/>
              </a:rPr>
              <a:t>визначено</a:t>
            </a:r>
            <a:r>
              <a:rPr lang="ru-RU" sz="1150" dirty="0" smtClean="0">
                <a:latin typeface="e-Ukraine Light" pitchFamily="2" charset="-52"/>
              </a:rPr>
              <a:t>.</a:t>
            </a:r>
          </a:p>
          <a:p>
            <a:pPr algn="just" fontAlgn="base"/>
            <a:r>
              <a:rPr lang="ru-RU" sz="1150" dirty="0" smtClean="0">
                <a:latin typeface="e-Ukraine Light" pitchFamily="2" charset="-52"/>
              </a:rPr>
              <a:t>	</a:t>
            </a:r>
            <a:r>
              <a:rPr lang="ru-RU" sz="1150" dirty="0" err="1" smtClean="0">
                <a:latin typeface="e-Ukraine Light" pitchFamily="2" charset="-52"/>
              </a:rPr>
              <a:t>Натомість</a:t>
            </a:r>
            <a:r>
              <a:rPr lang="ru-RU" sz="1150" dirty="0" smtClean="0">
                <a:latin typeface="e-Ukraine Light" pitchFamily="2" charset="-52"/>
              </a:rPr>
              <a:t>, на </a:t>
            </a:r>
            <a:r>
              <a:rPr lang="ru-RU" sz="1150" dirty="0" err="1" smtClean="0">
                <a:latin typeface="e-Ukraine Light" pitchFamily="2" charset="-52"/>
              </a:rPr>
              <a:t>період</a:t>
            </a:r>
            <a:r>
              <a:rPr lang="ru-RU" sz="1150" dirty="0" smtClean="0">
                <a:latin typeface="e-Ukraine Light" pitchFamily="2" charset="-52"/>
              </a:rPr>
              <a:t> </a:t>
            </a:r>
            <a:r>
              <a:rPr lang="ru-RU" sz="1150" dirty="0" err="1" smtClean="0">
                <a:latin typeface="e-Ukraine Light" pitchFamily="2" charset="-52"/>
              </a:rPr>
              <a:t>дії</a:t>
            </a:r>
            <a:r>
              <a:rPr lang="ru-RU" sz="1150" dirty="0" smtClean="0">
                <a:latin typeface="e-Ukraine Light" pitchFamily="2" charset="-52"/>
              </a:rPr>
              <a:t> правового режиму </a:t>
            </a:r>
            <a:r>
              <a:rPr lang="ru-RU" sz="1150" dirty="0" err="1" smtClean="0">
                <a:latin typeface="e-Ukraine Light" pitchFamily="2" charset="-52"/>
              </a:rPr>
              <a:t>воєнного</a:t>
            </a:r>
            <a:r>
              <a:rPr lang="ru-RU" sz="1150" dirty="0" smtClean="0">
                <a:latin typeface="e-Ukraine Light" pitchFamily="2" charset="-52"/>
              </a:rPr>
              <a:t>, </a:t>
            </a:r>
            <a:r>
              <a:rPr lang="ru-RU" sz="1150" dirty="0" err="1" smtClean="0">
                <a:latin typeface="e-Ukraine Light" pitchFamily="2" charset="-52"/>
              </a:rPr>
              <a:t>надзвичайного</a:t>
            </a:r>
            <a:r>
              <a:rPr lang="ru-RU" sz="1150" dirty="0" smtClean="0">
                <a:latin typeface="e-Ukraine Light" pitchFamily="2" charset="-52"/>
              </a:rPr>
              <a:t> стану не </a:t>
            </a:r>
            <a:r>
              <a:rPr lang="ru-RU" sz="1150" dirty="0" err="1" smtClean="0">
                <a:latin typeface="e-Ukraine Light" pitchFamily="2" charset="-52"/>
              </a:rPr>
              <a:t>є</a:t>
            </a:r>
            <a:r>
              <a:rPr lang="ru-RU" sz="1150" dirty="0" smtClean="0">
                <a:latin typeface="e-Ukraine Light" pitchFamily="2" charset="-52"/>
              </a:rPr>
              <a:t> </a:t>
            </a:r>
            <a:r>
              <a:rPr lang="ru-RU" sz="1150" dirty="0" err="1" smtClean="0">
                <a:latin typeface="e-Ukraine Light" pitchFamily="2" charset="-52"/>
              </a:rPr>
              <a:t>підставою</a:t>
            </a:r>
            <a:r>
              <a:rPr lang="ru-RU" sz="1150" dirty="0" smtClean="0">
                <a:latin typeface="e-Ukraine Light" pitchFamily="2" charset="-52"/>
              </a:rPr>
              <a:t> для </a:t>
            </a:r>
            <a:r>
              <a:rPr lang="ru-RU" sz="1150" dirty="0" err="1" smtClean="0">
                <a:latin typeface="e-Ukraine Light" pitchFamily="2" charset="-52"/>
              </a:rPr>
              <a:t>виключення</a:t>
            </a:r>
            <a:r>
              <a:rPr lang="ru-RU" sz="1150" dirty="0" smtClean="0">
                <a:latin typeface="e-Ukraine Light" pitchFamily="2" charset="-52"/>
              </a:rPr>
              <a:t> </a:t>
            </a:r>
            <a:r>
              <a:rPr lang="ru-RU" sz="1150" dirty="0" err="1" smtClean="0">
                <a:latin typeface="e-Ukraine Light" pitchFamily="2" charset="-52"/>
              </a:rPr>
              <a:t>громадської</a:t>
            </a:r>
            <a:r>
              <a:rPr lang="ru-RU" sz="1150" dirty="0" smtClean="0">
                <a:latin typeface="e-Ukraine Light" pitchFamily="2" charset="-52"/>
              </a:rPr>
              <a:t> </a:t>
            </a:r>
            <a:r>
              <a:rPr lang="ru-RU" sz="1150" dirty="0" err="1" smtClean="0">
                <a:latin typeface="e-Ukraine Light" pitchFamily="2" charset="-52"/>
              </a:rPr>
              <a:t>організації</a:t>
            </a:r>
            <a:r>
              <a:rPr lang="ru-RU" sz="1150" dirty="0" smtClean="0">
                <a:latin typeface="e-Ukraine Light" pitchFamily="2" charset="-52"/>
              </a:rPr>
              <a:t> </a:t>
            </a:r>
            <a:r>
              <a:rPr lang="ru-RU" sz="1150" dirty="0" err="1" smtClean="0">
                <a:latin typeface="e-Ukraine Light" pitchFamily="2" charset="-52"/>
              </a:rPr>
              <a:t>з</a:t>
            </a:r>
            <a:r>
              <a:rPr lang="ru-RU" sz="1150" dirty="0" smtClean="0">
                <a:latin typeface="e-Ukraine Light" pitchFamily="2" charset="-52"/>
              </a:rPr>
              <a:t> </a:t>
            </a:r>
            <a:r>
              <a:rPr lang="ru-RU" sz="1150" dirty="0" err="1" smtClean="0">
                <a:latin typeface="e-Ukraine Light" pitchFamily="2" charset="-52"/>
              </a:rPr>
              <a:t>Реєстру</a:t>
            </a:r>
            <a:r>
              <a:rPr lang="ru-RU" sz="1150" dirty="0" smtClean="0">
                <a:latin typeface="e-Ukraine Light" pitchFamily="2" charset="-52"/>
              </a:rPr>
              <a:t> </a:t>
            </a:r>
            <a:r>
              <a:rPr lang="ru-RU" sz="1150" dirty="0" err="1" smtClean="0">
                <a:latin typeface="e-Ukraine Light" pitchFamily="2" charset="-52"/>
              </a:rPr>
              <a:t>неприбуткових</a:t>
            </a:r>
            <a:r>
              <a:rPr lang="ru-RU" sz="1150" dirty="0" smtClean="0">
                <a:latin typeface="e-Ukraine Light" pitchFamily="2" charset="-52"/>
              </a:rPr>
              <a:t> </a:t>
            </a:r>
            <a:r>
              <a:rPr lang="ru-RU" sz="1150" dirty="0" err="1" smtClean="0">
                <a:latin typeface="e-Ukraine Light" pitchFamily="2" charset="-52"/>
              </a:rPr>
              <a:t>установ</a:t>
            </a:r>
            <a:r>
              <a:rPr lang="ru-RU" sz="1150" dirty="0" smtClean="0">
                <a:latin typeface="e-Ukraine Light" pitchFamily="2" charset="-52"/>
              </a:rPr>
              <a:t> та </a:t>
            </a:r>
            <a:r>
              <a:rPr lang="ru-RU" sz="1150" dirty="0" err="1" smtClean="0">
                <a:latin typeface="e-Ukraine Light" pitchFamily="2" charset="-52"/>
              </a:rPr>
              <a:t>організацій</a:t>
            </a:r>
            <a:r>
              <a:rPr lang="ru-RU" sz="1150" dirty="0" smtClean="0">
                <a:latin typeface="e-Ukraine Light" pitchFamily="2" charset="-52"/>
              </a:rPr>
              <a:t> </a:t>
            </a:r>
            <a:r>
              <a:rPr lang="ru-RU" sz="1150" dirty="0" err="1" smtClean="0">
                <a:latin typeface="e-Ukraine Light" pitchFamily="2" charset="-52"/>
              </a:rPr>
              <a:t>надання</a:t>
            </a:r>
            <a:r>
              <a:rPr lang="ru-RU" sz="1150" dirty="0" smtClean="0">
                <a:latin typeface="e-Ukraine Light" pitchFamily="2" charset="-52"/>
              </a:rPr>
              <a:t> такою </a:t>
            </a:r>
            <a:r>
              <a:rPr lang="ru-RU" sz="1150" dirty="0" err="1" smtClean="0">
                <a:latin typeface="e-Ukraine Light" pitchFamily="2" charset="-52"/>
              </a:rPr>
              <a:t>організацією</a:t>
            </a:r>
            <a:r>
              <a:rPr lang="ru-RU" sz="1150" dirty="0" smtClean="0">
                <a:latin typeface="e-Ukraine Light" pitchFamily="2" charset="-52"/>
              </a:rPr>
              <a:t> </a:t>
            </a:r>
            <a:r>
              <a:rPr lang="ru-RU" sz="1150" dirty="0" err="1" smtClean="0">
                <a:latin typeface="e-Ukraine Light" pitchFamily="2" charset="-52"/>
              </a:rPr>
              <a:t>благодійної</a:t>
            </a:r>
            <a:r>
              <a:rPr lang="ru-RU" sz="1150" dirty="0" smtClean="0">
                <a:latin typeface="e-Ukraine Light" pitchFamily="2" charset="-52"/>
              </a:rPr>
              <a:t> </a:t>
            </a:r>
            <a:r>
              <a:rPr lang="ru-RU" sz="1150" dirty="0" err="1" smtClean="0">
                <a:latin typeface="e-Ukraine Light" pitchFamily="2" charset="-52"/>
              </a:rPr>
              <a:t>допомоги</a:t>
            </a:r>
            <a:r>
              <a:rPr lang="ru-RU" sz="1150" dirty="0" smtClean="0">
                <a:latin typeface="e-Ukraine Light" pitchFamily="2" charset="-52"/>
              </a:rPr>
              <a:t> </a:t>
            </a:r>
            <a:r>
              <a:rPr lang="ru-RU" sz="1150" dirty="0" err="1" smtClean="0">
                <a:latin typeface="e-Ukraine Light" pitchFamily="2" charset="-52"/>
              </a:rPr>
              <a:t>фізичним</a:t>
            </a:r>
            <a:r>
              <a:rPr lang="ru-RU" sz="1150" dirty="0" smtClean="0">
                <a:latin typeface="e-Ukraine Light" pitchFamily="2" charset="-52"/>
              </a:rPr>
              <a:t> особам, </a:t>
            </a:r>
            <a:r>
              <a:rPr lang="ru-RU" sz="1150" dirty="0" err="1" smtClean="0">
                <a:latin typeface="e-Ukraine Light" pitchFamily="2" charset="-52"/>
              </a:rPr>
              <a:t>які</a:t>
            </a:r>
            <a:r>
              <a:rPr lang="ru-RU" sz="1150" dirty="0" smtClean="0">
                <a:latin typeface="e-Ukraine Light" pitchFamily="2" charset="-52"/>
              </a:rPr>
              <a:t> не </a:t>
            </a:r>
            <a:r>
              <a:rPr lang="ru-RU" sz="1150" dirty="0" err="1" smtClean="0">
                <a:latin typeface="e-Ukraine Light" pitchFamily="2" charset="-52"/>
              </a:rPr>
              <a:t>є</a:t>
            </a:r>
            <a:r>
              <a:rPr lang="ru-RU" sz="1150" dirty="0" smtClean="0">
                <a:latin typeface="e-Ukraine Light" pitchFamily="2" charset="-52"/>
              </a:rPr>
              <a:t> </a:t>
            </a:r>
            <a:r>
              <a:rPr lang="ru-RU" sz="1150" dirty="0" err="1" smtClean="0">
                <a:latin typeface="e-Ukraine Light" pitchFamily="2" charset="-52"/>
              </a:rPr>
              <a:t>засновниками</a:t>
            </a:r>
            <a:r>
              <a:rPr lang="ru-RU" sz="1150" dirty="0" smtClean="0">
                <a:latin typeface="e-Ukraine Light" pitchFamily="2" charset="-52"/>
              </a:rPr>
              <a:t>, </a:t>
            </a:r>
            <a:r>
              <a:rPr lang="ru-RU" sz="1150" dirty="0" err="1" smtClean="0">
                <a:latin typeface="e-Ukraine Light" pitchFamily="2" charset="-52"/>
              </a:rPr>
              <a:t>учасниками</a:t>
            </a:r>
            <a:r>
              <a:rPr lang="ru-RU" sz="1150" dirty="0" smtClean="0">
                <a:latin typeface="e-Ukraine Light" pitchFamily="2" charset="-52"/>
              </a:rPr>
              <a:t> </a:t>
            </a:r>
            <a:r>
              <a:rPr lang="ru-RU" sz="1150" dirty="0" err="1" smtClean="0">
                <a:latin typeface="e-Ukraine Light" pitchFamily="2" charset="-52"/>
              </a:rPr>
              <a:t>такої</a:t>
            </a:r>
            <a:r>
              <a:rPr lang="ru-RU" sz="1150" dirty="0" smtClean="0">
                <a:latin typeface="e-Ukraine Light" pitchFamily="2" charset="-52"/>
              </a:rPr>
              <a:t> </a:t>
            </a:r>
            <a:r>
              <a:rPr lang="ru-RU" sz="1150" dirty="0" err="1" smtClean="0">
                <a:latin typeface="e-Ukraine Light" pitchFamily="2" charset="-52"/>
              </a:rPr>
              <a:t>організації</a:t>
            </a:r>
            <a:r>
              <a:rPr lang="ru-RU" sz="1150" dirty="0" smtClean="0">
                <a:latin typeface="e-Ukraine Light" pitchFamily="2" charset="-52"/>
              </a:rPr>
              <a:t> </a:t>
            </a:r>
            <a:r>
              <a:rPr lang="ru-RU" sz="1150" dirty="0" err="1" smtClean="0">
                <a:latin typeface="e-Ukraine Light" pitchFamily="2" charset="-52"/>
              </a:rPr>
              <a:t>або</a:t>
            </a:r>
            <a:r>
              <a:rPr lang="ru-RU" sz="1150" dirty="0" smtClean="0">
                <a:latin typeface="e-Ukraine Light" pitchFamily="2" charset="-52"/>
              </a:rPr>
              <a:t> </a:t>
            </a:r>
            <a:r>
              <a:rPr lang="ru-RU" sz="1150" dirty="0" err="1" smtClean="0">
                <a:latin typeface="e-Ukraine Light" pitchFamily="2" charset="-52"/>
              </a:rPr>
              <a:t>пов’язаними</a:t>
            </a:r>
            <a:r>
              <a:rPr lang="ru-RU" sz="1150" dirty="0" smtClean="0">
                <a:latin typeface="e-Ukraine Light" pitchFamily="2" charset="-52"/>
              </a:rPr>
              <a:t> </a:t>
            </a:r>
            <a:r>
              <a:rPr lang="ru-RU" sz="1150" dirty="0" err="1" smtClean="0">
                <a:latin typeface="e-Ukraine Light" pitchFamily="2" charset="-52"/>
              </a:rPr>
              <a:t>з</a:t>
            </a:r>
            <a:r>
              <a:rPr lang="ru-RU" sz="1150" dirty="0" smtClean="0">
                <a:latin typeface="e-Ukraine Light" pitchFamily="2" charset="-52"/>
              </a:rPr>
              <a:t> ними особами та </a:t>
            </a:r>
            <a:r>
              <a:rPr lang="ru-RU" sz="1150" dirty="0" err="1" smtClean="0">
                <a:latin typeface="e-Ukraine Light" pitchFamily="2" charset="-52"/>
              </a:rPr>
              <a:t>які</a:t>
            </a:r>
            <a:r>
              <a:rPr lang="ru-RU" sz="1150" dirty="0" smtClean="0">
                <a:latin typeface="e-Ukraine Light" pitchFamily="2" charset="-52"/>
              </a:rPr>
              <a:t> </a:t>
            </a:r>
            <a:r>
              <a:rPr lang="ru-RU" sz="1150" dirty="0" err="1" smtClean="0">
                <a:latin typeface="e-Ukraine Light" pitchFamily="2" charset="-52"/>
              </a:rPr>
              <a:t>мешкають</a:t>
            </a:r>
            <a:r>
              <a:rPr lang="ru-RU" sz="1150" dirty="0" smtClean="0">
                <a:latin typeface="e-Ukraine Light" pitchFamily="2" charset="-52"/>
              </a:rPr>
              <a:t> (мешкали) на </a:t>
            </a:r>
            <a:r>
              <a:rPr lang="ru-RU" sz="1150" dirty="0" err="1" smtClean="0">
                <a:latin typeface="e-Ukraine Light" pitchFamily="2" charset="-52"/>
              </a:rPr>
              <a:t>території</a:t>
            </a:r>
            <a:r>
              <a:rPr lang="ru-RU" sz="1150" dirty="0" smtClean="0">
                <a:latin typeface="e-Ukraine Light" pitchFamily="2" charset="-52"/>
              </a:rPr>
              <a:t> </a:t>
            </a:r>
            <a:r>
              <a:rPr lang="ru-RU" sz="1150" dirty="0" err="1" smtClean="0">
                <a:latin typeface="e-Ukraine Light" pitchFamily="2" charset="-52"/>
              </a:rPr>
              <a:t>населених</a:t>
            </a:r>
            <a:r>
              <a:rPr lang="ru-RU" sz="1150" dirty="0" smtClean="0">
                <a:latin typeface="e-Ukraine Light" pitchFamily="2" charset="-52"/>
              </a:rPr>
              <a:t> </a:t>
            </a:r>
            <a:r>
              <a:rPr lang="ru-RU" sz="1150" dirty="0" err="1" smtClean="0">
                <a:latin typeface="e-Ukraine Light" pitchFamily="2" charset="-52"/>
              </a:rPr>
              <a:t>пунктів</a:t>
            </a:r>
            <a:r>
              <a:rPr lang="ru-RU" sz="1150" dirty="0" smtClean="0">
                <a:latin typeface="e-Ukraine Light" pitchFamily="2" charset="-52"/>
              </a:rPr>
              <a:t>, де </a:t>
            </a:r>
            <a:r>
              <a:rPr lang="ru-RU" sz="1150" dirty="0" err="1" smtClean="0">
                <a:latin typeface="e-Ukraine Light" pitchFamily="2" charset="-52"/>
              </a:rPr>
              <a:t>проводяться</a:t>
            </a:r>
            <a:r>
              <a:rPr lang="ru-RU" sz="1150" dirty="0" smtClean="0">
                <a:latin typeface="e-Ukraine Light" pitchFamily="2" charset="-52"/>
              </a:rPr>
              <a:t> (</a:t>
            </a:r>
            <a:r>
              <a:rPr lang="ru-RU" sz="1150" dirty="0" err="1" smtClean="0">
                <a:latin typeface="e-Ukraine Light" pitchFamily="2" charset="-52"/>
              </a:rPr>
              <a:t>проводилися</a:t>
            </a:r>
            <a:r>
              <a:rPr lang="ru-RU" sz="1150" dirty="0" smtClean="0">
                <a:latin typeface="e-Ukraine Light" pitchFamily="2" charset="-52"/>
              </a:rPr>
              <a:t>) </a:t>
            </a:r>
            <a:r>
              <a:rPr lang="ru-RU" sz="1150" dirty="0" err="1" smtClean="0">
                <a:latin typeface="e-Ukraine Light" pitchFamily="2" charset="-52"/>
              </a:rPr>
              <a:t>бойові</a:t>
            </a:r>
            <a:r>
              <a:rPr lang="ru-RU" sz="1150" dirty="0" smtClean="0">
                <a:latin typeface="e-Ukraine Light" pitchFamily="2" charset="-52"/>
              </a:rPr>
              <a:t> </a:t>
            </a:r>
            <a:r>
              <a:rPr lang="ru-RU" sz="1150" dirty="0" err="1" smtClean="0">
                <a:latin typeface="e-Ukraine Light" pitchFamily="2" charset="-52"/>
              </a:rPr>
              <a:t>дії</a:t>
            </a:r>
            <a:r>
              <a:rPr lang="ru-RU" sz="1150" dirty="0" smtClean="0">
                <a:latin typeface="e-Ukraine Light" pitchFamily="2" charset="-52"/>
              </a:rPr>
              <a:t>, та/</a:t>
            </a:r>
            <a:r>
              <a:rPr lang="ru-RU" sz="1150" dirty="0" err="1" smtClean="0">
                <a:latin typeface="e-Ukraine Light" pitchFamily="2" charset="-52"/>
              </a:rPr>
              <a:t>або</a:t>
            </a:r>
            <a:r>
              <a:rPr lang="ru-RU" sz="1150" dirty="0" smtClean="0">
                <a:latin typeface="e-Ukraine Light" pitchFamily="2" charset="-52"/>
              </a:rPr>
              <a:t> </a:t>
            </a:r>
            <a:r>
              <a:rPr lang="ru-RU" sz="1150" dirty="0" err="1" smtClean="0">
                <a:latin typeface="e-Ukraine Light" pitchFamily="2" charset="-52"/>
              </a:rPr>
              <a:t>вимушено</a:t>
            </a:r>
            <a:r>
              <a:rPr lang="ru-RU" sz="1150" dirty="0" smtClean="0">
                <a:latin typeface="e-Ukraine Light" pitchFamily="2" charset="-52"/>
              </a:rPr>
              <a:t> </a:t>
            </a:r>
            <a:r>
              <a:rPr lang="ru-RU" sz="1150" dirty="0" err="1" smtClean="0">
                <a:latin typeface="e-Ukraine Light" pitchFamily="2" charset="-52"/>
              </a:rPr>
              <a:t>залишили</a:t>
            </a:r>
            <a:r>
              <a:rPr lang="ru-RU" sz="1150" dirty="0" smtClean="0">
                <a:latin typeface="e-Ukraine Light" pitchFamily="2" charset="-52"/>
              </a:rPr>
              <a:t> </a:t>
            </a:r>
            <a:r>
              <a:rPr lang="ru-RU" sz="1150" dirty="0" err="1" smtClean="0">
                <a:latin typeface="e-Ukraine Light" pitchFamily="2" charset="-52"/>
              </a:rPr>
              <a:t>місце</a:t>
            </a:r>
            <a:r>
              <a:rPr lang="ru-RU" sz="1150" dirty="0" smtClean="0">
                <a:latin typeface="e-Ukraine Light" pitchFamily="2" charset="-52"/>
              </a:rPr>
              <a:t> </a:t>
            </a:r>
            <a:r>
              <a:rPr lang="ru-RU" sz="1150" dirty="0" err="1" smtClean="0">
                <a:latin typeface="e-Ukraine Light" pitchFamily="2" charset="-52"/>
              </a:rPr>
              <a:t>проживання</a:t>
            </a:r>
            <a:r>
              <a:rPr lang="ru-RU" sz="1150" dirty="0" smtClean="0">
                <a:latin typeface="e-Ukraine Light" pitchFamily="2" charset="-52"/>
              </a:rPr>
              <a:t> у </a:t>
            </a:r>
            <a:r>
              <a:rPr lang="ru-RU" sz="1150" dirty="0" err="1" smtClean="0">
                <a:latin typeface="e-Ukraine Light" pitchFamily="2" charset="-52"/>
              </a:rPr>
              <a:t>зв’язку</a:t>
            </a:r>
            <a:r>
              <a:rPr lang="ru-RU" sz="1150" dirty="0" smtClean="0">
                <a:latin typeface="e-Ukraine Light" pitchFamily="2" charset="-52"/>
              </a:rPr>
              <a:t> </a:t>
            </a:r>
            <a:r>
              <a:rPr lang="ru-RU" sz="1150" dirty="0" err="1" smtClean="0">
                <a:latin typeface="e-Ukraine Light" pitchFamily="2" charset="-52"/>
              </a:rPr>
              <a:t>з</a:t>
            </a:r>
            <a:r>
              <a:rPr lang="ru-RU" sz="1150" dirty="0" smtClean="0">
                <a:latin typeface="e-Ukraine Light" pitchFamily="2" charset="-52"/>
              </a:rPr>
              <a:t> </a:t>
            </a:r>
            <a:r>
              <a:rPr lang="ru-RU" sz="1150" dirty="0" err="1" smtClean="0">
                <a:latin typeface="e-Ukraine Light" pitchFamily="2" charset="-52"/>
              </a:rPr>
              <a:t>проведенням</a:t>
            </a:r>
            <a:r>
              <a:rPr lang="ru-RU" sz="1150" dirty="0" smtClean="0">
                <a:latin typeface="e-Ukraine Light" pitchFamily="2" charset="-52"/>
              </a:rPr>
              <a:t> </a:t>
            </a:r>
            <a:r>
              <a:rPr lang="ru-RU" sz="1150" dirty="0" err="1" smtClean="0">
                <a:latin typeface="e-Ukraine Light" pitchFamily="2" charset="-52"/>
              </a:rPr>
              <a:t>бойових</a:t>
            </a:r>
            <a:r>
              <a:rPr lang="ru-RU" sz="1150" dirty="0" smtClean="0">
                <a:latin typeface="e-Ukraine Light" pitchFamily="2" charset="-52"/>
              </a:rPr>
              <a:t> </a:t>
            </a:r>
            <a:r>
              <a:rPr lang="ru-RU" sz="1150" dirty="0" err="1" smtClean="0">
                <a:latin typeface="e-Ukraine Light" pitchFamily="2" charset="-52"/>
              </a:rPr>
              <a:t>дій</a:t>
            </a:r>
            <a:r>
              <a:rPr lang="ru-RU" sz="1150" dirty="0" smtClean="0">
                <a:latin typeface="e-Ukraine Light" pitchFamily="2" charset="-52"/>
              </a:rPr>
              <a:t> </a:t>
            </a:r>
            <a:r>
              <a:rPr lang="ru-RU" sz="1150" dirty="0" err="1" smtClean="0">
                <a:latin typeface="e-Ukraine Light" pitchFamily="2" charset="-52"/>
              </a:rPr>
              <a:t>у</a:t>
            </a:r>
            <a:r>
              <a:rPr lang="ru-RU" sz="1150" dirty="0" smtClean="0">
                <a:latin typeface="e-Ukraine Light" pitchFamily="2" charset="-52"/>
              </a:rPr>
              <a:t> таких </a:t>
            </a:r>
            <a:r>
              <a:rPr lang="ru-RU" sz="1150" dirty="0" err="1" smtClean="0">
                <a:latin typeface="e-Ukraine Light" pitchFamily="2" charset="-52"/>
              </a:rPr>
              <a:t>населених</a:t>
            </a:r>
            <a:r>
              <a:rPr lang="ru-RU" sz="1150" dirty="0" smtClean="0">
                <a:latin typeface="e-Ukraine Light" pitchFamily="2" charset="-52"/>
              </a:rPr>
              <a:t> пунктах та, в тому </a:t>
            </a:r>
            <a:r>
              <a:rPr lang="ru-RU" sz="1150" dirty="0" err="1" smtClean="0">
                <a:latin typeface="e-Ukraine Light" pitchFamily="2" charset="-52"/>
              </a:rPr>
              <a:t>числі</a:t>
            </a:r>
            <a:r>
              <a:rPr lang="ru-RU" sz="1150" dirty="0" smtClean="0">
                <a:latin typeface="e-Ukraine Light" pitchFamily="2" charset="-52"/>
              </a:rPr>
              <a:t>, </a:t>
            </a:r>
            <a:r>
              <a:rPr lang="ru-RU" sz="1150" dirty="0" err="1" smtClean="0">
                <a:latin typeface="e-Ukraine Light" pitchFamily="2" charset="-52"/>
              </a:rPr>
              <a:t>взяті</a:t>
            </a:r>
            <a:r>
              <a:rPr lang="ru-RU" sz="1150" dirty="0" smtClean="0">
                <a:latin typeface="e-Ukraine Light" pitchFamily="2" charset="-52"/>
              </a:rPr>
              <a:t> у </a:t>
            </a:r>
            <a:r>
              <a:rPr lang="ru-RU" sz="1150" dirty="0" err="1" smtClean="0">
                <a:latin typeface="e-Ukraine Light" pitchFamily="2" charset="-52"/>
              </a:rPr>
              <a:t>встановленому</a:t>
            </a:r>
            <a:r>
              <a:rPr lang="ru-RU" sz="1150" dirty="0" smtClean="0">
                <a:latin typeface="e-Ukraine Light" pitchFamily="2" charset="-52"/>
              </a:rPr>
              <a:t> </a:t>
            </a:r>
            <a:r>
              <a:rPr lang="ru-RU" sz="1150" dirty="0" err="1" smtClean="0">
                <a:latin typeface="e-Ukraine Light" pitchFamily="2" charset="-52"/>
              </a:rPr>
              <a:t>законодавством</a:t>
            </a:r>
            <a:r>
              <a:rPr lang="ru-RU" sz="1150" dirty="0" smtClean="0">
                <a:latin typeface="e-Ukraine Light" pitchFamily="2" charset="-52"/>
              </a:rPr>
              <a:t> порядку на </a:t>
            </a:r>
            <a:r>
              <a:rPr lang="ru-RU" sz="1150" dirty="0" err="1" smtClean="0">
                <a:latin typeface="e-Ukraine Light" pitchFamily="2" charset="-52"/>
              </a:rPr>
              <a:t>облік</a:t>
            </a:r>
            <a:r>
              <a:rPr lang="ru-RU" sz="1150" dirty="0" smtClean="0">
                <a:latin typeface="e-Ukraine Light" pitchFamily="2" charset="-52"/>
              </a:rPr>
              <a:t> у </a:t>
            </a:r>
            <a:r>
              <a:rPr lang="ru-RU" sz="1150" dirty="0" err="1" smtClean="0">
                <a:latin typeface="e-Ukraine Light" pitchFamily="2" charset="-52"/>
              </a:rPr>
              <a:t>структурних</a:t>
            </a:r>
            <a:r>
              <a:rPr lang="ru-RU" sz="1150" dirty="0" smtClean="0">
                <a:latin typeface="e-Ukraine Light" pitchFamily="2" charset="-52"/>
              </a:rPr>
              <a:t> </a:t>
            </a:r>
            <a:r>
              <a:rPr lang="ru-RU" sz="1150" dirty="0" err="1" smtClean="0">
                <a:latin typeface="e-Ukraine Light" pitchFamily="2" charset="-52"/>
              </a:rPr>
              <a:t>підрозділах</a:t>
            </a:r>
            <a:r>
              <a:rPr lang="ru-RU" sz="1150" dirty="0" smtClean="0">
                <a:latin typeface="e-Ukraine Light" pitchFamily="2" charset="-52"/>
              </a:rPr>
              <a:t> </a:t>
            </a:r>
            <a:r>
              <a:rPr lang="ru-RU" sz="1150" dirty="0" err="1" smtClean="0">
                <a:latin typeface="e-Ukraine Light" pitchFamily="2" charset="-52"/>
              </a:rPr>
              <a:t>з</a:t>
            </a:r>
            <a:r>
              <a:rPr lang="ru-RU" sz="1150" dirty="0" smtClean="0">
                <a:latin typeface="e-Ukraine Light" pitchFamily="2" charset="-52"/>
              </a:rPr>
              <a:t> </a:t>
            </a:r>
            <a:r>
              <a:rPr lang="ru-RU" sz="1150" dirty="0" err="1" smtClean="0">
                <a:latin typeface="e-Ukraine Light" pitchFamily="2" charset="-52"/>
              </a:rPr>
              <a:t>питань</a:t>
            </a:r>
            <a:r>
              <a:rPr lang="ru-RU" sz="1150" dirty="0" smtClean="0">
                <a:latin typeface="e-Ukraine Light" pitchFamily="2" charset="-52"/>
              </a:rPr>
              <a:t> </a:t>
            </a:r>
            <a:r>
              <a:rPr lang="ru-RU" sz="1150" dirty="0" err="1" smtClean="0">
                <a:latin typeface="e-Ukraine Light" pitchFamily="2" charset="-52"/>
              </a:rPr>
              <a:t>соціального</a:t>
            </a:r>
            <a:r>
              <a:rPr lang="ru-RU" sz="1150" dirty="0" smtClean="0">
                <a:latin typeface="e-Ukraine Light" pitchFamily="2" charset="-52"/>
              </a:rPr>
              <a:t> </a:t>
            </a:r>
            <a:r>
              <a:rPr lang="ru-RU" sz="1150" dirty="0" err="1" smtClean="0">
                <a:latin typeface="e-Ukraine Light" pitchFamily="2" charset="-52"/>
              </a:rPr>
              <a:t>захисту</a:t>
            </a:r>
            <a:r>
              <a:rPr lang="ru-RU" sz="1150" dirty="0" smtClean="0">
                <a:latin typeface="e-Ukraine Light" pitchFamily="2" charset="-52"/>
              </a:rPr>
              <a:t> </a:t>
            </a:r>
            <a:r>
              <a:rPr lang="ru-RU" sz="1150" dirty="0" err="1" smtClean="0">
                <a:latin typeface="e-Ukraine Light" pitchFamily="2" charset="-52"/>
              </a:rPr>
              <a:t>населення</a:t>
            </a:r>
            <a:r>
              <a:rPr lang="ru-RU" sz="1150" dirty="0" smtClean="0">
                <a:latin typeface="e-Ukraine Light" pitchFamily="2" charset="-52"/>
              </a:rPr>
              <a:t> </a:t>
            </a:r>
            <a:r>
              <a:rPr lang="ru-RU" sz="1150" dirty="0" err="1" smtClean="0">
                <a:latin typeface="e-Ukraine Light" pitchFamily="2" charset="-52"/>
              </a:rPr>
              <a:t>районних</a:t>
            </a:r>
            <a:r>
              <a:rPr lang="ru-RU" sz="1150" dirty="0" smtClean="0">
                <a:latin typeface="e-Ukraine Light" pitchFamily="2" charset="-52"/>
              </a:rPr>
              <a:t>, </a:t>
            </a:r>
            <a:r>
              <a:rPr lang="ru-RU" sz="1150" dirty="0" err="1" smtClean="0">
                <a:latin typeface="e-Ukraine Light" pitchFamily="2" charset="-52"/>
              </a:rPr>
              <a:t>районних</a:t>
            </a:r>
            <a:r>
              <a:rPr lang="ru-RU" sz="1150" dirty="0" smtClean="0">
                <a:latin typeface="e-Ukraine Light" pitchFamily="2" charset="-52"/>
              </a:rPr>
              <a:t> </a:t>
            </a:r>
            <a:r>
              <a:rPr lang="ru-RU" sz="1150" dirty="0" err="1" smtClean="0">
                <a:latin typeface="e-Ukraine Light" pitchFamily="2" charset="-52"/>
              </a:rPr>
              <a:t>у</a:t>
            </a:r>
            <a:r>
              <a:rPr lang="ru-RU" sz="1150" dirty="0" smtClean="0">
                <a:latin typeface="e-Ukraine Light" pitchFamily="2" charset="-52"/>
              </a:rPr>
              <a:t> м. </a:t>
            </a:r>
            <a:r>
              <a:rPr lang="ru-RU" sz="1150" dirty="0" err="1" smtClean="0">
                <a:latin typeface="e-Ukraine Light" pitchFamily="2" charset="-52"/>
              </a:rPr>
              <a:t>Києві</a:t>
            </a:r>
            <a:r>
              <a:rPr lang="ru-RU" sz="1150" dirty="0" smtClean="0">
                <a:latin typeface="e-Ukraine Light" pitchFamily="2" charset="-52"/>
              </a:rPr>
              <a:t> </a:t>
            </a:r>
            <a:r>
              <a:rPr lang="ru-RU" sz="1150" dirty="0" err="1" smtClean="0">
                <a:latin typeface="e-Ukraine Light" pitchFamily="2" charset="-52"/>
              </a:rPr>
              <a:t>державних</a:t>
            </a:r>
            <a:r>
              <a:rPr lang="ru-RU" sz="1150" dirty="0" smtClean="0">
                <a:latin typeface="e-Ukraine Light" pitchFamily="2" charset="-52"/>
              </a:rPr>
              <a:t> </a:t>
            </a:r>
            <a:r>
              <a:rPr lang="ru-RU" sz="1150" dirty="0" err="1" smtClean="0">
                <a:latin typeface="e-Ukraine Light" pitchFamily="2" charset="-52"/>
              </a:rPr>
              <a:t>адміністрацій</a:t>
            </a:r>
            <a:r>
              <a:rPr lang="ru-RU" sz="1150" dirty="0" smtClean="0">
                <a:latin typeface="e-Ukraine Light" pitchFamily="2" charset="-52"/>
              </a:rPr>
              <a:t>, </a:t>
            </a:r>
            <a:r>
              <a:rPr lang="ru-RU" sz="1150" dirty="0" err="1" smtClean="0">
                <a:latin typeface="e-Ukraine Light" pitchFamily="2" charset="-52"/>
              </a:rPr>
              <a:t>виконавчих</a:t>
            </a:r>
            <a:r>
              <a:rPr lang="ru-RU" sz="1150" dirty="0" smtClean="0">
                <a:latin typeface="e-Ukraine Light" pitchFamily="2" charset="-52"/>
              </a:rPr>
              <a:t> </a:t>
            </a:r>
            <a:r>
              <a:rPr lang="ru-RU" sz="1150" dirty="0" err="1" smtClean="0">
                <a:latin typeface="e-Ukraine Light" pitchFamily="2" charset="-52"/>
              </a:rPr>
              <a:t>органів</a:t>
            </a:r>
            <a:r>
              <a:rPr lang="ru-RU" sz="1150" dirty="0" smtClean="0">
                <a:latin typeface="e-Ukraine Light" pitchFamily="2" charset="-52"/>
              </a:rPr>
              <a:t> </a:t>
            </a:r>
            <a:r>
              <a:rPr lang="ru-RU" sz="1150" dirty="0" err="1" smtClean="0">
                <a:latin typeface="e-Ukraine Light" pitchFamily="2" charset="-52"/>
              </a:rPr>
              <a:t>міських</a:t>
            </a:r>
            <a:r>
              <a:rPr lang="ru-RU" sz="1150" dirty="0" smtClean="0">
                <a:latin typeface="e-Ukraine Light" pitchFamily="2" charset="-52"/>
              </a:rPr>
              <a:t>, </a:t>
            </a:r>
            <a:r>
              <a:rPr lang="ru-RU" sz="1150" dirty="0" err="1" smtClean="0">
                <a:latin typeface="e-Ukraine Light" pitchFamily="2" charset="-52"/>
              </a:rPr>
              <a:t>районних</a:t>
            </a:r>
            <a:r>
              <a:rPr lang="ru-RU" sz="1150" dirty="0" smtClean="0">
                <a:latin typeface="e-Ukraine Light" pitchFamily="2" charset="-52"/>
              </a:rPr>
              <a:t> у </a:t>
            </a:r>
            <a:r>
              <a:rPr lang="ru-RU" sz="1150" dirty="0" err="1" smtClean="0">
                <a:latin typeface="e-Ukraine Light" pitchFamily="2" charset="-52"/>
              </a:rPr>
              <a:t>містах</a:t>
            </a:r>
            <a:r>
              <a:rPr lang="ru-RU" sz="1150" dirty="0" smtClean="0">
                <a:latin typeface="e-Ukraine Light" pitchFamily="2" charset="-52"/>
              </a:rPr>
              <a:t> (</a:t>
            </a:r>
            <a:r>
              <a:rPr lang="ru-RU" sz="1150" dirty="0" err="1" smtClean="0">
                <a:latin typeface="e-Ukraine Light" pitchFamily="2" charset="-52"/>
              </a:rPr>
              <a:t>у</a:t>
            </a:r>
            <a:r>
              <a:rPr lang="ru-RU" sz="1150" dirty="0" smtClean="0">
                <a:latin typeface="e-Ukraine Light" pitchFamily="2" charset="-52"/>
              </a:rPr>
              <a:t> </a:t>
            </a:r>
            <a:r>
              <a:rPr lang="ru-RU" sz="1150" dirty="0" err="1" smtClean="0">
                <a:latin typeface="e-Ukraine Light" pitchFamily="2" charset="-52"/>
              </a:rPr>
              <a:t>разі</a:t>
            </a:r>
            <a:r>
              <a:rPr lang="ru-RU" sz="1150" dirty="0" smtClean="0">
                <a:latin typeface="e-Ukraine Light" pitchFamily="2" charset="-52"/>
              </a:rPr>
              <a:t> </a:t>
            </a:r>
            <a:r>
              <a:rPr lang="ru-RU" sz="1150" dirty="0" err="1" smtClean="0">
                <a:latin typeface="e-Ukraine Light" pitchFamily="2" charset="-52"/>
              </a:rPr>
              <a:t>утворення</a:t>
            </a:r>
            <a:r>
              <a:rPr lang="ru-RU" sz="1150" dirty="0" smtClean="0">
                <a:latin typeface="e-Ukraine Light" pitchFamily="2" charset="-52"/>
              </a:rPr>
              <a:t>) рад.</a:t>
            </a:r>
          </a:p>
          <a:p>
            <a:pPr algn="just" fontAlgn="base"/>
            <a:r>
              <a:rPr lang="ru-RU" sz="1150" dirty="0" smtClean="0">
                <a:latin typeface="e-Ukraine Light" pitchFamily="2" charset="-52"/>
              </a:rPr>
              <a:t>	</a:t>
            </a:r>
            <a:r>
              <a:rPr lang="ru-RU" sz="1150" dirty="0" err="1" smtClean="0">
                <a:latin typeface="e-Ukraine Light" pitchFamily="2" charset="-52"/>
              </a:rPr>
              <a:t>Щодо</a:t>
            </a:r>
            <a:r>
              <a:rPr lang="ru-RU" sz="1150" dirty="0" smtClean="0">
                <a:latin typeface="e-Ukraine Light" pitchFamily="2" charset="-52"/>
              </a:rPr>
              <a:t> </a:t>
            </a:r>
            <a:r>
              <a:rPr lang="ru-RU" sz="1150" dirty="0" err="1" smtClean="0">
                <a:latin typeface="e-Ukraine Light" pitchFamily="2" charset="-52"/>
              </a:rPr>
              <a:t>періодичності</a:t>
            </a:r>
            <a:r>
              <a:rPr lang="ru-RU" sz="1150" dirty="0" smtClean="0">
                <a:latin typeface="e-Ukraine Light" pitchFamily="2" charset="-52"/>
              </a:rPr>
              <a:t> та </a:t>
            </a:r>
            <a:r>
              <a:rPr lang="ru-RU" sz="1150" dirty="0" err="1" smtClean="0">
                <a:latin typeface="e-Ukraine Light" pitchFamily="2" charset="-52"/>
              </a:rPr>
              <a:t>обмежень</a:t>
            </a:r>
            <a:r>
              <a:rPr lang="ru-RU" sz="1150" dirty="0" smtClean="0">
                <a:latin typeface="e-Ukraine Light" pitchFamily="2" charset="-52"/>
              </a:rPr>
              <a:t> у </a:t>
            </a:r>
            <a:r>
              <a:rPr lang="ru-RU" sz="1150" dirty="0" err="1" smtClean="0">
                <a:latin typeface="e-Ukraine Light" pitchFamily="2" charset="-52"/>
              </a:rPr>
              <a:t>сумі</a:t>
            </a:r>
            <a:r>
              <a:rPr lang="ru-RU" sz="1150" dirty="0" smtClean="0">
                <a:latin typeface="e-Ukraine Light" pitchFamily="2" charset="-52"/>
              </a:rPr>
              <a:t> </a:t>
            </a:r>
            <a:r>
              <a:rPr lang="ru-RU" sz="1150" dirty="0" err="1" smtClean="0">
                <a:latin typeface="e-Ukraine Light" pitchFamily="2" charset="-52"/>
              </a:rPr>
              <a:t>благодійної</a:t>
            </a:r>
            <a:r>
              <a:rPr lang="ru-RU" sz="1150" dirty="0" smtClean="0">
                <a:latin typeface="e-Ukraine Light" pitchFamily="2" charset="-52"/>
              </a:rPr>
              <a:t> </a:t>
            </a:r>
            <a:r>
              <a:rPr lang="ru-RU" sz="1150" dirty="0" err="1" smtClean="0">
                <a:latin typeface="e-Ukraine Light" pitchFamily="2" charset="-52"/>
              </a:rPr>
              <a:t>допомоги</a:t>
            </a:r>
            <a:r>
              <a:rPr lang="ru-RU" sz="1150" dirty="0" smtClean="0">
                <a:latin typeface="e-Ukraine Light" pitchFamily="2" charset="-52"/>
              </a:rPr>
              <a:t>, </a:t>
            </a:r>
            <a:r>
              <a:rPr lang="ru-RU" sz="1150" dirty="0" err="1" smtClean="0">
                <a:latin typeface="e-Ukraine Light" pitchFamily="2" charset="-52"/>
              </a:rPr>
              <a:t>що</a:t>
            </a:r>
            <a:r>
              <a:rPr lang="ru-RU" sz="1150" dirty="0" smtClean="0">
                <a:latin typeface="e-Ukraine Light" pitchFamily="2" charset="-52"/>
              </a:rPr>
              <a:t> </a:t>
            </a:r>
            <a:r>
              <a:rPr lang="ru-RU" sz="1150" dirty="0" err="1" smtClean="0">
                <a:latin typeface="e-Ukraine Light" pitchFamily="2" charset="-52"/>
              </a:rPr>
              <a:t>надається</a:t>
            </a:r>
            <a:r>
              <a:rPr lang="ru-RU" sz="1150" dirty="0" smtClean="0">
                <a:latin typeface="e-Ukraine Light" pitchFamily="2" charset="-52"/>
              </a:rPr>
              <a:t> на </a:t>
            </a:r>
            <a:r>
              <a:rPr lang="ru-RU" sz="1150" dirty="0" err="1" smtClean="0">
                <a:latin typeface="e-Ukraine Light" pitchFamily="2" charset="-52"/>
              </a:rPr>
              <a:t>підставі</a:t>
            </a:r>
            <a:r>
              <a:rPr lang="ru-RU" sz="1150" dirty="0" smtClean="0">
                <a:latin typeface="e-Ukraine Light" pitchFamily="2" charset="-52"/>
              </a:rPr>
              <a:t> п. 63 </a:t>
            </a:r>
            <a:r>
              <a:rPr lang="ru-RU" sz="1150" dirty="0" err="1" smtClean="0">
                <a:latin typeface="e-Ukraine Light" pitchFamily="2" charset="-52"/>
              </a:rPr>
              <a:t>підрозділу</a:t>
            </a:r>
            <a:r>
              <a:rPr lang="ru-RU" sz="1150" dirty="0" smtClean="0">
                <a:latin typeface="e-Ukraine Light" pitchFamily="2" charset="-52"/>
              </a:rPr>
              <a:t> 4 </a:t>
            </a:r>
            <a:r>
              <a:rPr lang="ru-RU" sz="1150" dirty="0" err="1" smtClean="0">
                <a:latin typeface="e-Ukraine Light" pitchFamily="2" charset="-52"/>
              </a:rPr>
              <a:t>розділу</a:t>
            </a:r>
            <a:r>
              <a:rPr lang="ru-RU" sz="1150" dirty="0" smtClean="0">
                <a:latin typeface="e-Ukraine Light" pitchFamily="2" charset="-52"/>
              </a:rPr>
              <a:t> ХХ ПКУ, то ПКУ таких </a:t>
            </a:r>
            <a:r>
              <a:rPr lang="ru-RU" sz="1150" dirty="0" err="1" smtClean="0">
                <a:latin typeface="e-Ukraine Light" pitchFamily="2" charset="-52"/>
              </a:rPr>
              <a:t>спеціальних</a:t>
            </a:r>
            <a:r>
              <a:rPr lang="ru-RU" sz="1150" dirty="0" smtClean="0">
                <a:latin typeface="e-Ukraine Light" pitchFamily="2" charset="-52"/>
              </a:rPr>
              <a:t> </a:t>
            </a:r>
            <a:r>
              <a:rPr lang="ru-RU" sz="1150" dirty="0" err="1" smtClean="0">
                <a:latin typeface="e-Ukraine Light" pitchFamily="2" charset="-52"/>
              </a:rPr>
              <a:t>обмежень</a:t>
            </a:r>
            <a:r>
              <a:rPr lang="ru-RU" sz="1150" dirty="0" smtClean="0">
                <a:latin typeface="e-Ukraine Light" pitchFamily="2" charset="-52"/>
              </a:rPr>
              <a:t> не </a:t>
            </a:r>
            <a:r>
              <a:rPr lang="ru-RU" sz="1150" dirty="0" err="1" smtClean="0">
                <a:latin typeface="e-Ukraine Light" pitchFamily="2" charset="-52"/>
              </a:rPr>
              <a:t>встановлено</a:t>
            </a:r>
            <a:r>
              <a:rPr lang="ru-RU" sz="1150" dirty="0" smtClean="0">
                <a:latin typeface="e-Ukraine Light" pitchFamily="2" charset="-52"/>
              </a:rPr>
              <a:t>, а </a:t>
            </a:r>
            <a:r>
              <a:rPr lang="ru-RU" sz="1150" dirty="0" err="1" smtClean="0">
                <a:latin typeface="e-Ukraine Light" pitchFamily="2" charset="-52"/>
              </a:rPr>
              <a:t>цільове</a:t>
            </a:r>
            <a:r>
              <a:rPr lang="ru-RU" sz="1150" dirty="0" smtClean="0">
                <a:latin typeface="e-Ukraine Light" pitchFamily="2" charset="-52"/>
              </a:rPr>
              <a:t> </a:t>
            </a:r>
            <a:r>
              <a:rPr lang="ru-RU" sz="1150" dirty="0" err="1" smtClean="0">
                <a:latin typeface="e-Ukraine Light" pitchFamily="2" charset="-52"/>
              </a:rPr>
              <a:t>спрямування</a:t>
            </a:r>
            <a:r>
              <a:rPr lang="ru-RU" sz="1150" dirty="0" smtClean="0">
                <a:latin typeface="e-Ukraine Light" pitchFamily="2" charset="-52"/>
              </a:rPr>
              <a:t> </a:t>
            </a:r>
            <a:r>
              <a:rPr lang="ru-RU" sz="1150" dirty="0" err="1" smtClean="0">
                <a:latin typeface="e-Ukraine Light" pitchFamily="2" charset="-52"/>
              </a:rPr>
              <a:t>такої</a:t>
            </a:r>
            <a:r>
              <a:rPr lang="ru-RU" sz="1150" dirty="0" smtClean="0">
                <a:latin typeface="e-Ukraine Light" pitchFamily="2" charset="-52"/>
              </a:rPr>
              <a:t> </a:t>
            </a:r>
            <a:r>
              <a:rPr lang="ru-RU" sz="1150" dirty="0" err="1" smtClean="0">
                <a:latin typeface="e-Ukraine Light" pitchFamily="2" charset="-52"/>
              </a:rPr>
              <a:t>допомоги</a:t>
            </a:r>
            <a:r>
              <a:rPr lang="ru-RU" sz="1150" dirty="0" smtClean="0">
                <a:latin typeface="e-Ukraine Light" pitchFamily="2" charset="-52"/>
              </a:rPr>
              <a:t> </a:t>
            </a:r>
            <a:r>
              <a:rPr lang="ru-RU" sz="1150" dirty="0" err="1" smtClean="0">
                <a:latin typeface="e-Ukraine Light" pitchFamily="2" charset="-52"/>
              </a:rPr>
              <a:t>обумовлено</a:t>
            </a:r>
            <a:r>
              <a:rPr lang="ru-RU" sz="1150" dirty="0" smtClean="0">
                <a:latin typeface="e-Ukraine Light" pitchFamily="2" charset="-52"/>
              </a:rPr>
              <a:t> </a:t>
            </a:r>
            <a:r>
              <a:rPr lang="ru-RU" sz="1150" dirty="0" err="1" smtClean="0">
                <a:latin typeface="e-Ukraine Light" pitchFamily="2" charset="-52"/>
              </a:rPr>
              <a:t>категорією</a:t>
            </a:r>
            <a:r>
              <a:rPr lang="ru-RU" sz="1150" dirty="0" smtClean="0">
                <a:latin typeface="e-Ukraine Light" pitchFamily="2" charset="-52"/>
              </a:rPr>
              <a:t> </a:t>
            </a:r>
            <a:r>
              <a:rPr lang="ru-RU" sz="1150" dirty="0" err="1" smtClean="0">
                <a:latin typeface="e-Ukraine Light" pitchFamily="2" charset="-52"/>
              </a:rPr>
              <a:t>осіб</a:t>
            </a:r>
            <a:r>
              <a:rPr lang="ru-RU" sz="1150" dirty="0" smtClean="0">
                <a:latin typeface="e-Ukraine Light" pitchFamily="2" charset="-52"/>
              </a:rPr>
              <a:t>, </a:t>
            </a:r>
            <a:r>
              <a:rPr lang="ru-RU" sz="1150" dirty="0" err="1" smtClean="0">
                <a:latin typeface="e-Ukraine Light" pitchFamily="2" charset="-52"/>
              </a:rPr>
              <a:t>яким</a:t>
            </a:r>
            <a:r>
              <a:rPr lang="ru-RU" sz="1150" dirty="0" smtClean="0">
                <a:latin typeface="e-Ukraine Light" pitchFamily="2" charset="-52"/>
              </a:rPr>
              <a:t> </a:t>
            </a:r>
            <a:r>
              <a:rPr lang="ru-RU" sz="1150" dirty="0" err="1" smtClean="0">
                <a:latin typeface="e-Ukraine Light" pitchFamily="2" charset="-52"/>
              </a:rPr>
              <a:t>зазначена</a:t>
            </a:r>
            <a:r>
              <a:rPr lang="ru-RU" sz="1150" dirty="0" smtClean="0">
                <a:latin typeface="e-Ukraine Light" pitchFamily="2" charset="-52"/>
              </a:rPr>
              <a:t> </a:t>
            </a:r>
            <a:r>
              <a:rPr lang="ru-RU" sz="1150" dirty="0" err="1" smtClean="0">
                <a:latin typeface="e-Ukraine Light" pitchFamily="2" charset="-52"/>
              </a:rPr>
              <a:t>благодійна</a:t>
            </a:r>
            <a:r>
              <a:rPr lang="ru-RU" sz="1150" dirty="0" smtClean="0">
                <a:latin typeface="e-Ukraine Light" pitchFamily="2" charset="-52"/>
              </a:rPr>
              <a:t> </a:t>
            </a:r>
            <a:r>
              <a:rPr lang="ru-RU" sz="1150" dirty="0" err="1" smtClean="0">
                <a:latin typeface="e-Ukraine Light" pitchFamily="2" charset="-52"/>
              </a:rPr>
              <a:t>допомога</a:t>
            </a:r>
            <a:r>
              <a:rPr lang="ru-RU" sz="1150" dirty="0" smtClean="0">
                <a:latin typeface="e-Ukraine Light" pitchFamily="2" charset="-52"/>
              </a:rPr>
              <a:t> </a:t>
            </a:r>
            <a:r>
              <a:rPr lang="ru-RU" sz="1150" dirty="0" err="1" smtClean="0">
                <a:latin typeface="e-Ukraine Light" pitchFamily="2" charset="-52"/>
              </a:rPr>
              <a:t>надається</a:t>
            </a:r>
            <a:r>
              <a:rPr lang="ru-RU" sz="1150" dirty="0" smtClean="0">
                <a:latin typeface="e-Ukraine Light" pitchFamily="2" charset="-52"/>
              </a:rPr>
              <a:t>.</a:t>
            </a:r>
            <a:endParaRPr lang="ru-RU" sz="1150" dirty="0">
              <a:latin typeface="e-Ukraine Light" pitchFamily="2"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1258</TotalTime>
  <Words>75</Words>
  <Application>Microsoft Office PowerPoint</Application>
  <PresentationFormat>Лист A4 (210x297 мм)</PresentationFormat>
  <Paragraphs>23</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M</cp:lastModifiedBy>
  <cp:revision>170</cp:revision>
  <dcterms:created xsi:type="dcterms:W3CDTF">2021-05-27T05:23:05Z</dcterms:created>
  <dcterms:modified xsi:type="dcterms:W3CDTF">2023-10-31T10:27:11Z</dcterms:modified>
</cp:coreProperties>
</file>