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973"/>
    <a:srgbClr val="0F71BA"/>
    <a:srgbClr val="EE7E32"/>
    <a:srgbClr val="DEBC68"/>
    <a:srgbClr val="25A872"/>
    <a:srgbClr val="1E86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7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23C9C-F193-4FB8-8A8E-019E049A4A17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221FE4EC-EDF0-41D9-B019-808851574EBB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algn="just" rtl="0"/>
          <a:r>
            <a:rPr lang="uk-UA" sz="1000" b="1" dirty="0" smtClean="0">
              <a:latin typeface="Times New Roman" pitchFamily="18" charset="0"/>
              <a:cs typeface="Times New Roman" pitchFamily="18" charset="0"/>
            </a:rPr>
            <a:t>Вступ на державну службу у період дії воєнного стану відбувається за спрощеною процедурою шляхом призначення на посаду державної служби за результатами співбесіди керівника державної служби із кандидатом</a:t>
          </a:r>
          <a:endParaRPr lang="uk-UA" sz="1000" b="1" dirty="0">
            <a:latin typeface="Times New Roman" pitchFamily="18" charset="0"/>
            <a:cs typeface="Times New Roman" pitchFamily="18" charset="0"/>
          </a:endParaRPr>
        </a:p>
      </dgm:t>
    </dgm:pt>
    <dgm:pt modelId="{600AF498-4F58-4215-A454-15FBA981605C}" type="parTrans" cxnId="{B0888A37-FBA0-464E-AB16-AD6F4FC14C07}">
      <dgm:prSet/>
      <dgm:spPr/>
      <dgm:t>
        <a:bodyPr/>
        <a:lstStyle/>
        <a:p>
          <a:endParaRPr lang="uk-UA"/>
        </a:p>
      </dgm:t>
    </dgm:pt>
    <dgm:pt modelId="{CB1754FE-06C2-4C87-91E9-4294A541E64A}" type="sibTrans" cxnId="{B0888A37-FBA0-464E-AB16-AD6F4FC14C07}">
      <dgm:prSet/>
      <dgm:spPr/>
      <dgm:t>
        <a:bodyPr/>
        <a:lstStyle/>
        <a:p>
          <a:endParaRPr lang="uk-UA"/>
        </a:p>
      </dgm:t>
    </dgm:pt>
    <dgm:pt modelId="{7F1A869E-3442-47B6-8412-93F205E2BD5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0"/>
          <a:r>
            <a:rPr lang="uk-UA" sz="1000" b="1" dirty="0" smtClean="0">
              <a:latin typeface="Times New Roman" pitchFamily="18" charset="0"/>
              <a:cs typeface="Times New Roman" pitchFamily="18" charset="0"/>
            </a:rPr>
            <a:t>Звертаємо увагу, що працевлаштування можливе як до підрозділів ГУ ДПС розташованих у м. Дніпро так і по Дніпропетровській області, зокрема у                  м.  </a:t>
          </a:r>
          <a:r>
            <a:rPr lang="uk-UA" sz="1000" b="1" dirty="0" err="1" smtClean="0">
              <a:latin typeface="Times New Roman" pitchFamily="18" charset="0"/>
              <a:cs typeface="Times New Roman" pitchFamily="18" charset="0"/>
            </a:rPr>
            <a:t>Кам’янське</a:t>
          </a:r>
          <a:r>
            <a:rPr lang="uk-UA" sz="1000" b="1" dirty="0" smtClean="0">
              <a:latin typeface="Times New Roman" pitchFamily="18" charset="0"/>
              <a:cs typeface="Times New Roman" pitchFamily="18" charset="0"/>
            </a:rPr>
            <a:t>, м. Кривий Ріг, м. Нікополь та м. Павлоград</a:t>
          </a:r>
          <a:endParaRPr lang="uk-UA" sz="1000" b="1" dirty="0">
            <a:latin typeface="Times New Roman" pitchFamily="18" charset="0"/>
            <a:cs typeface="Times New Roman" pitchFamily="18" charset="0"/>
          </a:endParaRPr>
        </a:p>
      </dgm:t>
    </dgm:pt>
    <dgm:pt modelId="{5D57EE66-A658-4CB9-A845-68C7200A037E}" type="parTrans" cxnId="{26542230-893D-48C9-9BAD-68466A1AE822}">
      <dgm:prSet/>
      <dgm:spPr/>
      <dgm:t>
        <a:bodyPr/>
        <a:lstStyle/>
        <a:p>
          <a:endParaRPr lang="uk-UA"/>
        </a:p>
      </dgm:t>
    </dgm:pt>
    <dgm:pt modelId="{3B69EEF5-171F-492A-B431-F21D4509A2E8}" type="sibTrans" cxnId="{26542230-893D-48C9-9BAD-68466A1AE822}">
      <dgm:prSet/>
      <dgm:spPr/>
      <dgm:t>
        <a:bodyPr/>
        <a:lstStyle/>
        <a:p>
          <a:endParaRPr lang="uk-UA"/>
        </a:p>
      </dgm:t>
    </dgm:pt>
    <dgm:pt modelId="{FC202ADE-09BC-47DF-AACD-0B8408F82B59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uk-UA" sz="1000" b="1" smtClean="0">
              <a:latin typeface="Times New Roman" pitchFamily="18" charset="0"/>
              <a:cs typeface="Times New Roman" pitchFamily="18" charset="0"/>
            </a:rPr>
            <a:t>Додаткову інформацію з питань призначення до ГУ ДПС можна отримати за  номером телефону (056) 374-31-51, (056) 374-31-57 або надіславши листа на адресу електронної пошти: </a:t>
          </a:r>
          <a:r>
            <a:rPr lang="en-US" sz="1000" b="1" u="none" smtClean="0">
              <a:latin typeface="Times New Roman" pitchFamily="18" charset="0"/>
              <a:cs typeface="Times New Roman" pitchFamily="18" charset="0"/>
            </a:rPr>
            <a:t>dp</a:t>
          </a:r>
          <a:r>
            <a:rPr lang="uk-UA" sz="1000" b="1" u="none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000" b="1" u="none" smtClean="0">
              <a:latin typeface="Times New Roman" pitchFamily="18" charset="0"/>
              <a:cs typeface="Times New Roman" pitchFamily="18" charset="0"/>
            </a:rPr>
            <a:t>personal</a:t>
          </a:r>
          <a:r>
            <a:rPr lang="uk-UA" sz="1000" b="1" u="none" smtClean="0">
              <a:latin typeface="Times New Roman" pitchFamily="18" charset="0"/>
              <a:cs typeface="Times New Roman" pitchFamily="18" charset="0"/>
            </a:rPr>
            <a:t>@</a:t>
          </a:r>
          <a:r>
            <a:rPr lang="en-US" sz="1000" b="1" u="none" smtClean="0">
              <a:latin typeface="Times New Roman" pitchFamily="18" charset="0"/>
              <a:cs typeface="Times New Roman" pitchFamily="18" charset="0"/>
            </a:rPr>
            <a:t>tax</a:t>
          </a:r>
          <a:r>
            <a:rPr lang="uk-UA" sz="1000" b="1" u="none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000" b="1" u="none" smtClean="0">
              <a:latin typeface="Times New Roman" pitchFamily="18" charset="0"/>
              <a:cs typeface="Times New Roman" pitchFamily="18" charset="0"/>
            </a:rPr>
            <a:t>gov</a:t>
          </a:r>
          <a:r>
            <a:rPr lang="uk-UA" sz="1000" b="1" u="none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000" b="1" u="none" smtClean="0">
              <a:latin typeface="Times New Roman" pitchFamily="18" charset="0"/>
              <a:cs typeface="Times New Roman" pitchFamily="18" charset="0"/>
            </a:rPr>
            <a:t>ua</a:t>
          </a:r>
          <a:r>
            <a:rPr lang="uk-UA" sz="1000" b="1" u="none" smtClean="0">
              <a:latin typeface="Times New Roman" pitchFamily="18" charset="0"/>
              <a:cs typeface="Times New Roman" pitchFamily="18" charset="0"/>
            </a:rPr>
            <a:t>.</a:t>
          </a:r>
          <a:endParaRPr lang="uk-UA" sz="1000" b="1" u="none" dirty="0">
            <a:latin typeface="Times New Roman" pitchFamily="18" charset="0"/>
            <a:cs typeface="Times New Roman" pitchFamily="18" charset="0"/>
          </a:endParaRPr>
        </a:p>
      </dgm:t>
    </dgm:pt>
    <dgm:pt modelId="{7CB0F06B-D7AA-4902-85F0-2698D027196F}" type="parTrans" cxnId="{A777F039-E33D-4829-BF67-2DA9FBD5E940}">
      <dgm:prSet/>
      <dgm:spPr/>
      <dgm:t>
        <a:bodyPr/>
        <a:lstStyle/>
        <a:p>
          <a:endParaRPr lang="uk-UA"/>
        </a:p>
      </dgm:t>
    </dgm:pt>
    <dgm:pt modelId="{A77C40B1-BCAE-4349-BF98-E13767549505}" type="sibTrans" cxnId="{A777F039-E33D-4829-BF67-2DA9FBD5E940}">
      <dgm:prSet/>
      <dgm:spPr/>
      <dgm:t>
        <a:bodyPr/>
        <a:lstStyle/>
        <a:p>
          <a:endParaRPr lang="uk-UA"/>
        </a:p>
      </dgm:t>
    </dgm:pt>
    <dgm:pt modelId="{3EEA6D9D-7396-46A7-84D7-2FBD42FA0CB2}" type="pres">
      <dgm:prSet presAssocID="{3E823C9C-F193-4FB8-8A8E-019E049A4A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A7605B8-CB9D-4A15-ACA3-AD099721CD86}" type="pres">
      <dgm:prSet presAssocID="{221FE4EC-EDF0-41D9-B019-808851574EBB}" presName="parentText" presStyleLbl="node1" presStyleIdx="0" presStyleCnt="3" custScaleY="101573" custLinFactNeighborY="-742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BBE5B3-588A-4AE8-A64C-50CF87F293EE}" type="pres">
      <dgm:prSet presAssocID="{CB1754FE-06C2-4C87-91E9-4294A541E64A}" presName="spacer" presStyleCnt="0"/>
      <dgm:spPr/>
      <dgm:t>
        <a:bodyPr/>
        <a:lstStyle/>
        <a:p>
          <a:endParaRPr lang="uk-UA"/>
        </a:p>
      </dgm:t>
    </dgm:pt>
    <dgm:pt modelId="{9D4622E3-6EBF-4F10-9F83-3FA2D51D4392}" type="pres">
      <dgm:prSet presAssocID="{7F1A869E-3442-47B6-8412-93F205E2BD53}" presName="parentText" presStyleLbl="node1" presStyleIdx="1" presStyleCnt="3" custScaleY="7628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F08D34-F31A-49A8-817F-66C8C83A15E4}" type="pres">
      <dgm:prSet presAssocID="{3B69EEF5-171F-492A-B431-F21D4509A2E8}" presName="spacer" presStyleCnt="0"/>
      <dgm:spPr/>
      <dgm:t>
        <a:bodyPr/>
        <a:lstStyle/>
        <a:p>
          <a:endParaRPr lang="uk-UA"/>
        </a:p>
      </dgm:t>
    </dgm:pt>
    <dgm:pt modelId="{AFD2E376-A839-431C-A8B3-A834690D1275}" type="pres">
      <dgm:prSet presAssocID="{FC202ADE-09BC-47DF-AACD-0B8408F82B59}" presName="parentText" presStyleLbl="node1" presStyleIdx="2" presStyleCnt="3" custScaleY="75448" custLinFactY="11184" custLinFactNeighborX="-8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542230-893D-48C9-9BAD-68466A1AE822}" srcId="{3E823C9C-F193-4FB8-8A8E-019E049A4A17}" destId="{7F1A869E-3442-47B6-8412-93F205E2BD53}" srcOrd="1" destOrd="0" parTransId="{5D57EE66-A658-4CB9-A845-68C7200A037E}" sibTransId="{3B69EEF5-171F-492A-B431-F21D4509A2E8}"/>
    <dgm:cxn modelId="{53B527B2-F6C6-4209-B72B-929EF93BEDF1}" type="presOf" srcId="{221FE4EC-EDF0-41D9-B019-808851574EBB}" destId="{3A7605B8-CB9D-4A15-ACA3-AD099721CD86}" srcOrd="0" destOrd="0" presId="urn:microsoft.com/office/officeart/2005/8/layout/vList2"/>
    <dgm:cxn modelId="{271C451F-E0F8-41C3-8396-3A439430F257}" type="presOf" srcId="{FC202ADE-09BC-47DF-AACD-0B8408F82B59}" destId="{AFD2E376-A839-431C-A8B3-A834690D1275}" srcOrd="0" destOrd="0" presId="urn:microsoft.com/office/officeart/2005/8/layout/vList2"/>
    <dgm:cxn modelId="{039BED02-AF80-4C42-915F-C56E123EDF56}" type="presOf" srcId="{3E823C9C-F193-4FB8-8A8E-019E049A4A17}" destId="{3EEA6D9D-7396-46A7-84D7-2FBD42FA0CB2}" srcOrd="0" destOrd="0" presId="urn:microsoft.com/office/officeart/2005/8/layout/vList2"/>
    <dgm:cxn modelId="{B0888A37-FBA0-464E-AB16-AD6F4FC14C07}" srcId="{3E823C9C-F193-4FB8-8A8E-019E049A4A17}" destId="{221FE4EC-EDF0-41D9-B019-808851574EBB}" srcOrd="0" destOrd="0" parTransId="{600AF498-4F58-4215-A454-15FBA981605C}" sibTransId="{CB1754FE-06C2-4C87-91E9-4294A541E64A}"/>
    <dgm:cxn modelId="{A3400D07-982F-45F0-A860-7037FD28E54A}" type="presOf" srcId="{7F1A869E-3442-47B6-8412-93F205E2BD53}" destId="{9D4622E3-6EBF-4F10-9F83-3FA2D51D4392}" srcOrd="0" destOrd="0" presId="urn:microsoft.com/office/officeart/2005/8/layout/vList2"/>
    <dgm:cxn modelId="{A777F039-E33D-4829-BF67-2DA9FBD5E940}" srcId="{3E823C9C-F193-4FB8-8A8E-019E049A4A17}" destId="{FC202ADE-09BC-47DF-AACD-0B8408F82B59}" srcOrd="2" destOrd="0" parTransId="{7CB0F06B-D7AA-4902-85F0-2698D027196F}" sibTransId="{A77C40B1-BCAE-4349-BF98-E13767549505}"/>
    <dgm:cxn modelId="{5C19FE11-E104-41E7-B66B-EADDEAAC6FFA}" type="presParOf" srcId="{3EEA6D9D-7396-46A7-84D7-2FBD42FA0CB2}" destId="{3A7605B8-CB9D-4A15-ACA3-AD099721CD86}" srcOrd="0" destOrd="0" presId="urn:microsoft.com/office/officeart/2005/8/layout/vList2"/>
    <dgm:cxn modelId="{462DB822-9DA9-4D7D-8610-10BC2F3181D2}" type="presParOf" srcId="{3EEA6D9D-7396-46A7-84D7-2FBD42FA0CB2}" destId="{C1BBE5B3-588A-4AE8-A64C-50CF87F293EE}" srcOrd="1" destOrd="0" presId="urn:microsoft.com/office/officeart/2005/8/layout/vList2"/>
    <dgm:cxn modelId="{5083F2EE-6A9C-445E-BD62-E6EBC6BC5244}" type="presParOf" srcId="{3EEA6D9D-7396-46A7-84D7-2FBD42FA0CB2}" destId="{9D4622E3-6EBF-4F10-9F83-3FA2D51D4392}" srcOrd="2" destOrd="0" presId="urn:microsoft.com/office/officeart/2005/8/layout/vList2"/>
    <dgm:cxn modelId="{E23262C6-E5F5-469B-B273-102B195AB0B7}" type="presParOf" srcId="{3EEA6D9D-7396-46A7-84D7-2FBD42FA0CB2}" destId="{88F08D34-F31A-49A8-817F-66C8C83A15E4}" srcOrd="3" destOrd="0" presId="urn:microsoft.com/office/officeart/2005/8/layout/vList2"/>
    <dgm:cxn modelId="{6B972371-2FDC-4634-B063-67D93D150093}" type="presParOf" srcId="{3EEA6D9D-7396-46A7-84D7-2FBD42FA0CB2}" destId="{AFD2E376-A839-431C-A8B3-A834690D1275}" srcOrd="4" destOrd="0" presId="urn:microsoft.com/office/officeart/2005/8/layout/vList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7605B8-CB9D-4A15-ACA3-AD099721CD86}">
      <dsp:nvSpPr>
        <dsp:cNvPr id="0" name=""/>
        <dsp:cNvSpPr/>
      </dsp:nvSpPr>
      <dsp:spPr>
        <a:xfrm>
          <a:off x="0" y="0"/>
          <a:ext cx="4827181" cy="608462"/>
        </a:xfrm>
        <a:prstGeom prst="roundRect">
          <a:avLst/>
        </a:prstGeom>
        <a:solidFill>
          <a:schemeClr val="accent1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Times New Roman" pitchFamily="18" charset="0"/>
              <a:cs typeface="Times New Roman" pitchFamily="18" charset="0"/>
            </a:rPr>
            <a:t>Вступ на державну службу у період дії воєнного стану відбувається за спрощеною процедурою шляхом призначення на посаду державної служби за результатами співбесіди керівника державної служби із кандидатом</a:t>
          </a:r>
          <a:endParaRPr lang="uk-UA" sz="1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4827181" cy="608462"/>
      </dsp:txXfrm>
    </dsp:sp>
    <dsp:sp modelId="{9D4622E3-6EBF-4F10-9F83-3FA2D51D4392}">
      <dsp:nvSpPr>
        <dsp:cNvPr id="0" name=""/>
        <dsp:cNvSpPr/>
      </dsp:nvSpPr>
      <dsp:spPr>
        <a:xfrm>
          <a:off x="0" y="707469"/>
          <a:ext cx="4827181" cy="456947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Times New Roman" pitchFamily="18" charset="0"/>
              <a:cs typeface="Times New Roman" pitchFamily="18" charset="0"/>
            </a:rPr>
            <a:t>Звертаємо увагу, що працевлаштування можливе як до підрозділів ГУ ДПС розташованих у м. Дніпро так і по Дніпропетровській області, зокрема у                  м.  </a:t>
          </a:r>
          <a:r>
            <a:rPr lang="uk-UA" sz="1000" b="1" kern="1200" dirty="0" err="1" smtClean="0">
              <a:latin typeface="Times New Roman" pitchFamily="18" charset="0"/>
              <a:cs typeface="Times New Roman" pitchFamily="18" charset="0"/>
            </a:rPr>
            <a:t>Кам’янське</a:t>
          </a:r>
          <a:r>
            <a:rPr lang="uk-UA" sz="1000" b="1" kern="1200" dirty="0" smtClean="0">
              <a:latin typeface="Times New Roman" pitchFamily="18" charset="0"/>
              <a:cs typeface="Times New Roman" pitchFamily="18" charset="0"/>
            </a:rPr>
            <a:t>, м. Кривий Ріг, м. Нікополь та м. Павлоград</a:t>
          </a:r>
          <a:endParaRPr lang="uk-UA" sz="1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07469"/>
        <a:ext cx="4827181" cy="456947"/>
      </dsp:txXfrm>
    </dsp:sp>
    <dsp:sp modelId="{AFD2E376-A839-431C-A8B3-A834690D1275}">
      <dsp:nvSpPr>
        <dsp:cNvPr id="0" name=""/>
        <dsp:cNvSpPr/>
      </dsp:nvSpPr>
      <dsp:spPr>
        <a:xfrm>
          <a:off x="0" y="1263423"/>
          <a:ext cx="4827181" cy="451963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smtClean="0">
              <a:latin typeface="Times New Roman" pitchFamily="18" charset="0"/>
              <a:cs typeface="Times New Roman" pitchFamily="18" charset="0"/>
            </a:rPr>
            <a:t>Додаткову інформацію з питань призначення до ГУ ДПС можна отримати за  номером телефону (056) 374-31-51, (056) 374-31-57 або надіславши листа на адресу електронної пошти: </a:t>
          </a:r>
          <a:r>
            <a:rPr lang="en-US" sz="1000" b="1" u="none" kern="1200" smtClean="0">
              <a:latin typeface="Times New Roman" pitchFamily="18" charset="0"/>
              <a:cs typeface="Times New Roman" pitchFamily="18" charset="0"/>
            </a:rPr>
            <a:t>dp</a:t>
          </a:r>
          <a:r>
            <a:rPr lang="uk-UA" sz="1000" b="1" u="none" kern="120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000" b="1" u="none" kern="1200" smtClean="0">
              <a:latin typeface="Times New Roman" pitchFamily="18" charset="0"/>
              <a:cs typeface="Times New Roman" pitchFamily="18" charset="0"/>
            </a:rPr>
            <a:t>personal</a:t>
          </a:r>
          <a:r>
            <a:rPr lang="uk-UA" sz="1000" b="1" u="none" kern="1200" smtClean="0">
              <a:latin typeface="Times New Roman" pitchFamily="18" charset="0"/>
              <a:cs typeface="Times New Roman" pitchFamily="18" charset="0"/>
            </a:rPr>
            <a:t>@</a:t>
          </a:r>
          <a:r>
            <a:rPr lang="en-US" sz="1000" b="1" u="none" kern="1200" smtClean="0">
              <a:latin typeface="Times New Roman" pitchFamily="18" charset="0"/>
              <a:cs typeface="Times New Roman" pitchFamily="18" charset="0"/>
            </a:rPr>
            <a:t>tax</a:t>
          </a:r>
          <a:r>
            <a:rPr lang="uk-UA" sz="1000" b="1" u="none" kern="120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000" b="1" u="none" kern="1200" smtClean="0">
              <a:latin typeface="Times New Roman" pitchFamily="18" charset="0"/>
              <a:cs typeface="Times New Roman" pitchFamily="18" charset="0"/>
            </a:rPr>
            <a:t>gov</a:t>
          </a:r>
          <a:r>
            <a:rPr lang="uk-UA" sz="1000" b="1" u="none" kern="120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000" b="1" u="none" kern="1200" smtClean="0">
              <a:latin typeface="Times New Roman" pitchFamily="18" charset="0"/>
              <a:cs typeface="Times New Roman" pitchFamily="18" charset="0"/>
            </a:rPr>
            <a:t>ua</a:t>
          </a:r>
          <a:r>
            <a:rPr lang="uk-UA" sz="1000" b="1" u="none" kern="120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10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63423"/>
        <a:ext cx="4827181" cy="451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77740" cy="513508"/>
          </a:xfrm>
          <a:prstGeom prst="rect">
            <a:avLst/>
          </a:prstGeom>
        </p:spPr>
        <p:txBody>
          <a:bodyPr vert="horz" lIns="98974" tIns="49486" rIns="98974" bIns="49486" rtlCol="0"/>
          <a:lstStyle>
            <a:lvl1pPr algn="l">
              <a:defRPr sz="1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8" y="6"/>
            <a:ext cx="3077740" cy="513508"/>
          </a:xfrm>
          <a:prstGeom prst="rect">
            <a:avLst/>
          </a:prstGeom>
        </p:spPr>
        <p:txBody>
          <a:bodyPr vert="horz" lIns="98974" tIns="49486" rIns="98974" bIns="49486" rtlCol="0"/>
          <a:lstStyle>
            <a:lvl1pPr algn="r">
              <a:defRPr sz="1500"/>
            </a:lvl1pPr>
          </a:lstStyle>
          <a:p>
            <a:fld id="{ADC93A7D-42A9-4E8A-90C4-E8E8EF461D7B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74" tIns="49486" rIns="98974" bIns="494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13"/>
            <a:ext cx="5681980" cy="4029879"/>
          </a:xfrm>
          <a:prstGeom prst="rect">
            <a:avLst/>
          </a:prstGeom>
        </p:spPr>
        <p:txBody>
          <a:bodyPr vert="horz" lIns="98974" tIns="49486" rIns="98974" bIns="494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721107"/>
            <a:ext cx="3077740" cy="513507"/>
          </a:xfrm>
          <a:prstGeom prst="rect">
            <a:avLst/>
          </a:prstGeom>
        </p:spPr>
        <p:txBody>
          <a:bodyPr vert="horz" lIns="98974" tIns="49486" rIns="98974" bIns="49486" rtlCol="0" anchor="b"/>
          <a:lstStyle>
            <a:lvl1pPr algn="l">
              <a:defRPr sz="1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8" y="9721107"/>
            <a:ext cx="3077740" cy="513507"/>
          </a:xfrm>
          <a:prstGeom prst="rect">
            <a:avLst/>
          </a:prstGeom>
        </p:spPr>
        <p:txBody>
          <a:bodyPr vert="horz" lIns="98974" tIns="49486" rIns="98974" bIns="49486" rtlCol="0" anchor="b"/>
          <a:lstStyle>
            <a:lvl1pPr algn="r">
              <a:defRPr sz="1500"/>
            </a:lvl1pPr>
          </a:lstStyle>
          <a:p>
            <a:fld id="{7CC18E92-182F-426F-88A6-3383CE23BE2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95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8E92-182F-426F-88A6-3383CE23BE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91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1DE72-EDE3-4D35-B3C0-8756D0EFD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AFBF85-B3A8-4003-965C-B5E1E965C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DCB10-A4DB-4CA6-B890-F4E4140C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A6DE8B-ECA2-4D53-8365-F1A1FF09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A43F89-0B8B-4C70-B0CD-41F6C8F8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3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46897F-A7BC-4D6E-A3A7-F8CE0E39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0550E6-D601-46CD-85C6-5348EAD3F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52252A-CC44-45EC-A0E5-D385FCFE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78E485-F41A-4340-AD22-274345AD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E81C3C-E463-4459-8047-F816B349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65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BBDBDE-5713-49CC-AF16-B85EC2B1B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14C86C-D9D9-467B-A931-B750F6626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E44EA8-4950-478D-A4D6-426884EF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947B15-D364-4456-B0F3-EB877D22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104F02-42C6-49FA-A80D-A3AE136D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49AA4B-CFCD-4B1B-9446-15D0E2DB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5E156D-A148-44EA-B618-686A3DE2B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9E841A-B99C-49B8-8372-6631CFD7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D654-A539-4BCF-B09A-B47138E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D9E6C7-AE8F-457F-ACFA-BDF788DF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8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01FFC-4E84-4253-8C61-B0910D12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EE3CE0-622B-4ABA-9270-4E1E05302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166416-C5AB-43A5-8757-E68AA26E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0E0124-694F-4C14-B8A9-7C87C5CC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F623A4-5018-4543-90B6-3D16DD1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28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2F198-A6A1-4D91-AF7A-484D0B18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3A92C-5636-456A-805D-D15E3DBD6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A44314-2ADE-463B-B569-E53EDBA54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9FAF5A-7C32-4681-A21D-E2766AE7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5C5B1-5E29-4408-B82C-DDD7EB3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65A452-2B08-4DD9-8985-45BA3997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70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ADFD6-8FF2-4DB5-A0C9-8E3FB88C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1AAB98-2149-4073-AEE1-A63CF33A8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7760C5-0CEF-4201-B802-1FA16C461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E48AAE-D4F6-4765-BC71-61DE032D0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514A49E-0FEA-4945-82B3-D7EB9CD88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40EC0D-740C-4D34-8876-2F85E144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2DB02F3-82FA-43E8-BDB7-A8A1DB1B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A5D47C-7618-450C-9BCA-2DC50115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1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12C81-1F8D-4324-9087-CAFFE663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21A481-AF07-4EC1-862D-ACF16788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E3A148-DD35-4F12-A82D-3E66DF69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B04E04-1FAA-4725-8498-DEAB217D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84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73F9DF-3630-46CC-A98D-71B56C9F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E20193F-A191-4C8D-B3EC-7E848FE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20A891-4209-4F80-9CF8-77BCD64B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7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3142EC-80B4-49D6-A060-0B61E7A4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D76573-F156-4EF1-8C18-AC7B1661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C60A3C-EF31-4331-83A0-7DC722F37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E8189C-4D30-451A-BCCE-6E855AC1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AD75A4-E08C-4673-A4BD-128A196F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F80E2B-E16A-4E6F-A4F8-A59C326D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95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EA5AF-F031-4A48-9429-F043841C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C31A166-5AC2-4B35-9295-4817D2FDF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046CEC-FDCF-410C-B242-F2163604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392876-E170-40D0-B6DC-22A9CB5D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7E58E2-36C2-47E3-A43D-C62D9885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29534D-2ECD-4FBF-9DB4-FBBCD531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56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2CDDDC0-D1EC-4076-94A8-CA5AB18C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B33C9F-8EED-4B71-8F8E-E792D210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426A8-4032-43FC-8F8E-9332FB67C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D39E77-DB0D-4AB2-ABA6-6DEBC4BC5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A08490-5509-421C-9320-C578A90D8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76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2736572" y="1397005"/>
            <a:ext cx="7443216" cy="868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Ми наймаємо! </a:t>
            </a:r>
            <a:br>
              <a:rPr kumimoji="0" lang="uk-UA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Приєднуйтесь до нашої команди!</a:t>
            </a:r>
            <a:endParaRPr kumimoji="0" lang="uk-UA" sz="28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5971" y="2587357"/>
            <a:ext cx="5352656" cy="1966132"/>
          </a:xfrm>
          <a:prstGeom prst="rect">
            <a:avLst/>
          </a:prstGeom>
          <a:gradFill>
            <a:gsLst>
              <a:gs pos="0">
                <a:srgbClr val="28A973">
                  <a:alpha val="19000"/>
                </a:srgb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КОГО МИ ШУКАЄМО?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тих, хто хоче </a:t>
            </a:r>
            <a:r>
              <a:rPr lang="uk-UA" sz="1100" b="1" dirty="0" err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самореалізуватися</a:t>
            </a:r>
            <a: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, показати свої здібності, здобути певний авторитет та досвід роботи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готовий приймати участь у реалізації важливих державних завдань і функцій, а також має бажання принести користь суспільству і людям</a:t>
            </a:r>
          </a:p>
          <a:p>
            <a:pPr lvl="0" algn="just">
              <a:buFont typeface="Arial" pitchFamily="34" charset="0"/>
              <a:buChar char="•"/>
            </a:pPr>
            <a: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тим, хто вперше вступає до Державної податкової служби, досвідчені наставники нададуть допомогу в оволодінні професійними знаннями та поділяться своїм досвідом, допоможуть оптимально адаптуватись до умов роботи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тих</a:t>
            </a:r>
            <a:r>
              <a:rPr lang="ru-RU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хто бажає долучитися до підтримки економічного фронту держави під </a:t>
            </a:r>
            <a:b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10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час війни</a:t>
            </a:r>
            <a:endParaRPr lang="uk-UA" sz="1100" b="1" dirty="0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3037" y="2580572"/>
            <a:ext cx="5328592" cy="1975926"/>
          </a:xfrm>
          <a:prstGeom prst="rect">
            <a:avLst/>
          </a:prstGeom>
          <a:gradFill>
            <a:gsLst>
              <a:gs pos="0">
                <a:srgbClr val="8488C4">
                  <a:alpha val="64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 МИ ПРОПОНУЄМО?</a:t>
            </a:r>
            <a:endParaRPr lang="en-US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престиж статусу державного службовця  - податківця </a:t>
            </a: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цікава та різноманітна робота в команді однодумців </a:t>
            </a: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отримання практичного досвіду і нових знань у сфері оподаткування</a:t>
            </a: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можливість розкрити свій професійний потенціал та закласти основи для подальшої успішної кар’єри, здобуття управлінських навичок</a:t>
            </a: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стабільна та гарантована </a:t>
            </a:r>
            <a:r>
              <a:rPr lang="uk-UA" sz="1050" b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заробітна плата, </a:t>
            </a: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соціальні гарантії (право на всі види відпусток, у т.ч. на період навчання, складання іспитів, написання дипломної роботи та інше, державне пенсійне забезпечення</a:t>
            </a:r>
            <a:r>
              <a:rPr lang="en-US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050" b="1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lnSpc>
                <a:spcPct val="120000"/>
              </a:lnSpc>
            </a:pPr>
            <a:endParaRPr lang="en-US" sz="800" b="1" dirty="0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3536" y="58852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 вакантними посадами та вимогами до них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можна ознайомитися на сайті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dp.tax.gov.ua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игнута вліво стрілка 9"/>
          <p:cNvSpPr/>
          <p:nvPr/>
        </p:nvSpPr>
        <p:spPr>
          <a:xfrm rot="20723222">
            <a:off x="7569065" y="5688683"/>
            <a:ext cx="743054" cy="8604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448999" y="4799713"/>
          <a:ext cx="4827181" cy="1715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!ВАЛАХ\КОНКУРС\Запрошення на роботу\595a676dd4b2b5d7d2b2e632efc71014.jpg"/>
          <p:cNvPicPr>
            <a:picLocks noChangeAspect="1" noChangeArrowheads="1"/>
          </p:cNvPicPr>
          <p:nvPr/>
        </p:nvPicPr>
        <p:blipFill>
          <a:blip r:embed="rId8" cstate="print">
            <a:lum contrast="10000"/>
          </a:blip>
          <a:srcRect/>
          <a:stretch>
            <a:fillRect/>
          </a:stretch>
        </p:blipFill>
        <p:spPr bwMode="auto">
          <a:xfrm>
            <a:off x="628650" y="4886325"/>
            <a:ext cx="1704975" cy="17049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322294" y="293373"/>
            <a:ext cx="6569128" cy="1082202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ctr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Державна податкова служба України</a:t>
            </a:r>
          </a:p>
          <a:p>
            <a:pPr algn="ctr">
              <a:lnSpc>
                <a:spcPct val="10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Головне управління ДПС у Дніпропетровській області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80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 algn="l">
          <a:lnSpc>
            <a:spcPct val="100000"/>
          </a:lnSpc>
          <a:defRPr sz="1800" b="1" dirty="0">
            <a:latin typeface="Consolas" pitchFamily="49" charset="0"/>
            <a:cs typeface="Consolas" panose="020B0609020204030204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285</Words>
  <Application>Microsoft Office PowerPoint</Application>
  <PresentationFormat>Довільний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Конєв Олег Володимирович</dc:creator>
  <cp:lastModifiedBy>Яковлєва Вікторія Миколаєвна</cp:lastModifiedBy>
  <cp:revision>258</cp:revision>
  <dcterms:created xsi:type="dcterms:W3CDTF">2021-11-25T09:06:34Z</dcterms:created>
  <dcterms:modified xsi:type="dcterms:W3CDTF">2023-04-11T08:44:30Z</dcterms:modified>
</cp:coreProperties>
</file>