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A973"/>
    <a:srgbClr val="0F71BA"/>
    <a:srgbClr val="EE7E32"/>
    <a:srgbClr val="DEBC68"/>
    <a:srgbClr val="25A872"/>
    <a:srgbClr val="1E865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58" y="13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dp.personal@tax.gov.ua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dp.personal@tax.gov.u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823C9C-F193-4FB8-8A8E-019E049A4A17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221FE4EC-EDF0-41D9-B019-808851574EBB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just" rtl="0"/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Вступ на державну службу у період дії воєнного стану відбувається за спрощеною процедурою шляхом призначення на посаду державної служби за результатами співбесіди керівника державної служби із кандидатом</a:t>
          </a:r>
          <a:endParaRPr lang="uk-UA" sz="11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00AF498-4F58-4215-A454-15FBA981605C}" type="parTrans" cxnId="{B0888A37-FBA0-464E-AB16-AD6F4FC14C07}">
      <dgm:prSet/>
      <dgm:spPr/>
      <dgm:t>
        <a:bodyPr/>
        <a:lstStyle/>
        <a:p>
          <a:endParaRPr lang="uk-UA"/>
        </a:p>
      </dgm:t>
    </dgm:pt>
    <dgm:pt modelId="{CB1754FE-06C2-4C87-91E9-4294A541E64A}" type="sibTrans" cxnId="{B0888A37-FBA0-464E-AB16-AD6F4FC14C07}">
      <dgm:prSet/>
      <dgm:spPr/>
      <dgm:t>
        <a:bodyPr/>
        <a:lstStyle/>
        <a:p>
          <a:endParaRPr lang="uk-UA"/>
        </a:p>
      </dgm:t>
    </dgm:pt>
    <dgm:pt modelId="{7F1A869E-3442-47B6-8412-93F205E2BD53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just" rtl="0"/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Звертаємо увагу, що працевлаштування можливе як до підрозділів </a:t>
          </a:r>
          <a:b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ГУ ДПС розташованих у м. Дніпро так і по Дніпропетровській області, зокрема у м.  </a:t>
          </a:r>
          <a:r>
            <a:rPr lang="uk-UA" sz="1100" b="1" dirty="0" err="1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Кам’янське</a:t>
          </a:r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, м. Кривий Ріг, м. Нікополь та м. Павлоград</a:t>
          </a:r>
          <a:endParaRPr lang="uk-UA" sz="11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D57EE66-A658-4CB9-A845-68C7200A037E}" type="parTrans" cxnId="{26542230-893D-48C9-9BAD-68466A1AE822}">
      <dgm:prSet/>
      <dgm:spPr/>
      <dgm:t>
        <a:bodyPr/>
        <a:lstStyle/>
        <a:p>
          <a:endParaRPr lang="uk-UA"/>
        </a:p>
      </dgm:t>
    </dgm:pt>
    <dgm:pt modelId="{3B69EEF5-171F-492A-B431-F21D4509A2E8}" type="sibTrans" cxnId="{26542230-893D-48C9-9BAD-68466A1AE822}">
      <dgm:prSet/>
      <dgm:spPr/>
      <dgm:t>
        <a:bodyPr/>
        <a:lstStyle/>
        <a:p>
          <a:endParaRPr lang="uk-UA"/>
        </a:p>
      </dgm:t>
    </dgm:pt>
    <dgm:pt modelId="{FC202ADE-09BC-47DF-AACD-0B8408F82B59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just" rtl="0"/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Додаткову інформацію з питань призначення до ГУ ДПС можна отримати за  номером телефону (056) 374-31-51, (056) 374-31-57 або надіславши листа на адресу електронної пошти: </a:t>
          </a:r>
          <a:r>
            <a:rPr lang="en-US" sz="1100" b="1" dirty="0" err="1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dp</a:t>
          </a:r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.</a:t>
          </a:r>
          <a:r>
            <a:rPr lang="en-US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personal</a:t>
          </a:r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@</a:t>
          </a:r>
          <a:r>
            <a:rPr lang="en-US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tax</a:t>
          </a:r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.</a:t>
          </a:r>
          <a:r>
            <a:rPr lang="en-US" sz="1100" b="1" dirty="0" err="1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gov</a:t>
          </a:r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.</a:t>
          </a:r>
          <a:r>
            <a:rPr lang="en-US" sz="1100" b="1" dirty="0" err="1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ua</a:t>
          </a:r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uk-UA" sz="11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CB0F06B-D7AA-4902-85F0-2698D027196F}" type="parTrans" cxnId="{A777F039-E33D-4829-BF67-2DA9FBD5E940}">
      <dgm:prSet/>
      <dgm:spPr/>
      <dgm:t>
        <a:bodyPr/>
        <a:lstStyle/>
        <a:p>
          <a:endParaRPr lang="uk-UA"/>
        </a:p>
      </dgm:t>
    </dgm:pt>
    <dgm:pt modelId="{A77C40B1-BCAE-4349-BF98-E13767549505}" type="sibTrans" cxnId="{A777F039-E33D-4829-BF67-2DA9FBD5E940}">
      <dgm:prSet/>
      <dgm:spPr/>
      <dgm:t>
        <a:bodyPr/>
        <a:lstStyle/>
        <a:p>
          <a:endParaRPr lang="uk-UA"/>
        </a:p>
      </dgm:t>
    </dgm:pt>
    <dgm:pt modelId="{3EEA6D9D-7396-46A7-84D7-2FBD42FA0CB2}" type="pres">
      <dgm:prSet presAssocID="{3E823C9C-F193-4FB8-8A8E-019E049A4A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A7605B8-CB9D-4A15-ACA3-AD099721CD86}" type="pres">
      <dgm:prSet presAssocID="{221FE4EC-EDF0-41D9-B019-808851574EBB}" presName="parentText" presStyleLbl="node1" presStyleIdx="0" presStyleCnt="3" custScaleY="80885" custLinFactY="-185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BBE5B3-588A-4AE8-A64C-50CF87F293EE}" type="pres">
      <dgm:prSet presAssocID="{CB1754FE-06C2-4C87-91E9-4294A541E64A}" presName="spacer" presStyleCnt="0"/>
      <dgm:spPr/>
      <dgm:t>
        <a:bodyPr/>
        <a:lstStyle/>
        <a:p>
          <a:endParaRPr lang="uk-UA"/>
        </a:p>
      </dgm:t>
    </dgm:pt>
    <dgm:pt modelId="{9D4622E3-6EBF-4F10-9F83-3FA2D51D4392}" type="pres">
      <dgm:prSet presAssocID="{7F1A869E-3442-47B6-8412-93F205E2BD53}" presName="parentText" presStyleLbl="node1" presStyleIdx="1" presStyleCnt="3" custScaleY="76280" custLinFactNeighborY="1202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F08D34-F31A-49A8-817F-66C8C83A15E4}" type="pres">
      <dgm:prSet presAssocID="{3B69EEF5-171F-492A-B431-F21D4509A2E8}" presName="spacer" presStyleCnt="0"/>
      <dgm:spPr/>
      <dgm:t>
        <a:bodyPr/>
        <a:lstStyle/>
        <a:p>
          <a:endParaRPr lang="uk-UA"/>
        </a:p>
      </dgm:t>
    </dgm:pt>
    <dgm:pt modelId="{AFD2E376-A839-431C-A8B3-A834690D1275}" type="pres">
      <dgm:prSet presAssocID="{FC202ADE-09BC-47DF-AACD-0B8408F82B59}" presName="parentText" presStyleLbl="node1" presStyleIdx="2" presStyleCnt="3" custScaleY="75448" custLinFactY="11184" custLinFactNeighborX="-8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6542230-893D-48C9-9BAD-68466A1AE822}" srcId="{3E823C9C-F193-4FB8-8A8E-019E049A4A17}" destId="{7F1A869E-3442-47B6-8412-93F205E2BD53}" srcOrd="1" destOrd="0" parTransId="{5D57EE66-A658-4CB9-A845-68C7200A037E}" sibTransId="{3B69EEF5-171F-492A-B431-F21D4509A2E8}"/>
    <dgm:cxn modelId="{B0888A37-FBA0-464E-AB16-AD6F4FC14C07}" srcId="{3E823C9C-F193-4FB8-8A8E-019E049A4A17}" destId="{221FE4EC-EDF0-41D9-B019-808851574EBB}" srcOrd="0" destOrd="0" parTransId="{600AF498-4F58-4215-A454-15FBA981605C}" sibTransId="{CB1754FE-06C2-4C87-91E9-4294A541E64A}"/>
    <dgm:cxn modelId="{A777F039-E33D-4829-BF67-2DA9FBD5E940}" srcId="{3E823C9C-F193-4FB8-8A8E-019E049A4A17}" destId="{FC202ADE-09BC-47DF-AACD-0B8408F82B59}" srcOrd="2" destOrd="0" parTransId="{7CB0F06B-D7AA-4902-85F0-2698D027196F}" sibTransId="{A77C40B1-BCAE-4349-BF98-E13767549505}"/>
    <dgm:cxn modelId="{B0A8C567-FEFF-4E30-A39D-36F7C8E2ED57}" type="presOf" srcId="{7F1A869E-3442-47B6-8412-93F205E2BD53}" destId="{9D4622E3-6EBF-4F10-9F83-3FA2D51D4392}" srcOrd="0" destOrd="0" presId="urn:microsoft.com/office/officeart/2005/8/layout/vList2"/>
    <dgm:cxn modelId="{3044103E-F70A-458D-B79B-F1EC895E9675}" type="presOf" srcId="{3E823C9C-F193-4FB8-8A8E-019E049A4A17}" destId="{3EEA6D9D-7396-46A7-84D7-2FBD42FA0CB2}" srcOrd="0" destOrd="0" presId="urn:microsoft.com/office/officeart/2005/8/layout/vList2"/>
    <dgm:cxn modelId="{A9F3215D-4492-4912-88F6-C8FA1B7A4108}" type="presOf" srcId="{221FE4EC-EDF0-41D9-B019-808851574EBB}" destId="{3A7605B8-CB9D-4A15-ACA3-AD099721CD86}" srcOrd="0" destOrd="0" presId="urn:microsoft.com/office/officeart/2005/8/layout/vList2"/>
    <dgm:cxn modelId="{BCE803CF-B6E2-4BE9-B7A1-5D60D4391B94}" type="presOf" srcId="{FC202ADE-09BC-47DF-AACD-0B8408F82B59}" destId="{AFD2E376-A839-431C-A8B3-A834690D1275}" srcOrd="0" destOrd="0" presId="urn:microsoft.com/office/officeart/2005/8/layout/vList2"/>
    <dgm:cxn modelId="{205C0FAC-DDCF-4CC5-B1CE-DE118794D0DA}" type="presParOf" srcId="{3EEA6D9D-7396-46A7-84D7-2FBD42FA0CB2}" destId="{3A7605B8-CB9D-4A15-ACA3-AD099721CD86}" srcOrd="0" destOrd="0" presId="urn:microsoft.com/office/officeart/2005/8/layout/vList2"/>
    <dgm:cxn modelId="{A2914465-8641-4D90-B989-F2A7B6147469}" type="presParOf" srcId="{3EEA6D9D-7396-46A7-84D7-2FBD42FA0CB2}" destId="{C1BBE5B3-588A-4AE8-A64C-50CF87F293EE}" srcOrd="1" destOrd="0" presId="urn:microsoft.com/office/officeart/2005/8/layout/vList2"/>
    <dgm:cxn modelId="{90C82227-F8E0-476A-A10C-B119B7E81543}" type="presParOf" srcId="{3EEA6D9D-7396-46A7-84D7-2FBD42FA0CB2}" destId="{9D4622E3-6EBF-4F10-9F83-3FA2D51D4392}" srcOrd="2" destOrd="0" presId="urn:microsoft.com/office/officeart/2005/8/layout/vList2"/>
    <dgm:cxn modelId="{1A80746D-003C-41B8-A16B-901432D19450}" type="presParOf" srcId="{3EEA6D9D-7396-46A7-84D7-2FBD42FA0CB2}" destId="{88F08D34-F31A-49A8-817F-66C8C83A15E4}" srcOrd="3" destOrd="0" presId="urn:microsoft.com/office/officeart/2005/8/layout/vList2"/>
    <dgm:cxn modelId="{A9942AAB-FEDA-4283-B13D-15ACF810C5FA}" type="presParOf" srcId="{3EEA6D9D-7396-46A7-84D7-2FBD42FA0CB2}" destId="{AFD2E376-A839-431C-A8B3-A834690D1275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823C9C-F193-4FB8-8A8E-019E049A4A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21FE4EC-EDF0-41D9-B019-808851574EB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 rtl="0"/>
          <a:r>
            <a:rPr lang="uk-UA" sz="11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КОГО МИ ШУКАЄМО?</a:t>
          </a:r>
          <a:endParaRPr lang="uk-UA" sz="11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00AF498-4F58-4215-A454-15FBA981605C}" type="parTrans" cxnId="{B0888A37-FBA0-464E-AB16-AD6F4FC14C07}">
      <dgm:prSet/>
      <dgm:spPr/>
      <dgm:t>
        <a:bodyPr/>
        <a:lstStyle/>
        <a:p>
          <a:endParaRPr lang="uk-UA"/>
        </a:p>
      </dgm:t>
    </dgm:pt>
    <dgm:pt modelId="{CB1754FE-06C2-4C87-91E9-4294A541E64A}" type="sibTrans" cxnId="{B0888A37-FBA0-464E-AB16-AD6F4FC14C07}">
      <dgm:prSet/>
      <dgm:spPr/>
      <dgm:t>
        <a:bodyPr/>
        <a:lstStyle/>
        <a:p>
          <a:endParaRPr lang="uk-UA"/>
        </a:p>
      </dgm:t>
    </dgm:pt>
    <dgm:pt modelId="{7F1A869E-3442-47B6-8412-93F205E2BD5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uk-UA" sz="11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тих, хто хоче </a:t>
          </a:r>
          <a:r>
            <a:rPr lang="uk-UA" sz="1100" b="1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самореалізуватися</a:t>
          </a:r>
          <a:r>
            <a:rPr lang="uk-UA" sz="11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показати свої здібності, здобути певний авторитет та досвід роботи</a:t>
          </a:r>
          <a:endParaRPr lang="uk-UA" sz="11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D57EE66-A658-4CB9-A845-68C7200A037E}" type="parTrans" cxnId="{26542230-893D-48C9-9BAD-68466A1AE822}">
      <dgm:prSet/>
      <dgm:spPr/>
      <dgm:t>
        <a:bodyPr/>
        <a:lstStyle/>
        <a:p>
          <a:endParaRPr lang="uk-UA"/>
        </a:p>
      </dgm:t>
    </dgm:pt>
    <dgm:pt modelId="{3B69EEF5-171F-492A-B431-F21D4509A2E8}" type="sibTrans" cxnId="{26542230-893D-48C9-9BAD-68466A1AE822}">
      <dgm:prSet/>
      <dgm:spPr/>
      <dgm:t>
        <a:bodyPr/>
        <a:lstStyle/>
        <a:p>
          <a:endParaRPr lang="uk-UA"/>
        </a:p>
      </dgm:t>
    </dgm:pt>
    <dgm:pt modelId="{FC202ADE-09BC-47DF-AACD-0B8408F82B5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uk-UA" sz="11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готовий приймати участь у реалізації важливих державних завдань і функцій, а також має бажання принести користь суспільству і людям</a:t>
          </a:r>
          <a:endParaRPr lang="uk-UA" sz="11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CB0F06B-D7AA-4902-85F0-2698D027196F}" type="parTrans" cxnId="{A777F039-E33D-4829-BF67-2DA9FBD5E940}">
      <dgm:prSet/>
      <dgm:spPr/>
      <dgm:t>
        <a:bodyPr/>
        <a:lstStyle/>
        <a:p>
          <a:endParaRPr lang="uk-UA"/>
        </a:p>
      </dgm:t>
    </dgm:pt>
    <dgm:pt modelId="{A77C40B1-BCAE-4349-BF98-E13767549505}" type="sibTrans" cxnId="{A777F039-E33D-4829-BF67-2DA9FBD5E940}">
      <dgm:prSet/>
      <dgm:spPr/>
      <dgm:t>
        <a:bodyPr/>
        <a:lstStyle/>
        <a:p>
          <a:endParaRPr lang="uk-UA"/>
        </a:p>
      </dgm:t>
    </dgm:pt>
    <dgm:pt modelId="{BCCDDE48-6B6B-4BC7-817E-DFAB80FB905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uk-UA" sz="11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тим, хто вперше вступає до Державної податкової служби, досвідчені наставники нададуть допомогу в оволодінні професійними знаннями та поділяться своїм досвідом, допоможуть оптимально адаптуватись до умов роботи</a:t>
          </a:r>
          <a:endParaRPr lang="uk-UA" sz="11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159CAAB-EB56-41E8-8ECA-B81053748825}" type="parTrans" cxnId="{5776D64B-7E33-4457-B31C-0CC664249ABD}">
      <dgm:prSet/>
      <dgm:spPr/>
      <dgm:t>
        <a:bodyPr/>
        <a:lstStyle/>
        <a:p>
          <a:endParaRPr lang="uk-UA"/>
        </a:p>
      </dgm:t>
    </dgm:pt>
    <dgm:pt modelId="{BC4E83ED-E007-40EA-87DC-17A9490622B5}" type="sibTrans" cxnId="{5776D64B-7E33-4457-B31C-0CC664249ABD}">
      <dgm:prSet/>
      <dgm:spPr/>
      <dgm:t>
        <a:bodyPr/>
        <a:lstStyle/>
        <a:p>
          <a:endParaRPr lang="uk-UA"/>
        </a:p>
      </dgm:t>
    </dgm:pt>
    <dgm:pt modelId="{047FB96B-164B-49BB-8DFE-6806DEED68D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uk-UA" sz="11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тих, хто бажає долучитися до підтримки економічного фронту держави під час війни</a:t>
          </a:r>
          <a:endParaRPr lang="uk-UA" sz="1100" b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9801A21-4274-4138-A94F-58CA197F8466}" type="parTrans" cxnId="{75223B32-ABF9-4C40-A78F-ACA537FB7BC2}">
      <dgm:prSet/>
      <dgm:spPr/>
      <dgm:t>
        <a:bodyPr/>
        <a:lstStyle/>
        <a:p>
          <a:endParaRPr lang="uk-UA"/>
        </a:p>
      </dgm:t>
    </dgm:pt>
    <dgm:pt modelId="{1F65D43D-67B3-4E54-902E-503895067174}" type="sibTrans" cxnId="{75223B32-ABF9-4C40-A78F-ACA537FB7BC2}">
      <dgm:prSet/>
      <dgm:spPr/>
      <dgm:t>
        <a:bodyPr/>
        <a:lstStyle/>
        <a:p>
          <a:endParaRPr lang="uk-UA"/>
        </a:p>
      </dgm:t>
    </dgm:pt>
    <dgm:pt modelId="{3EEA6D9D-7396-46A7-84D7-2FBD42FA0CB2}" type="pres">
      <dgm:prSet presAssocID="{3E823C9C-F193-4FB8-8A8E-019E049A4A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A7605B8-CB9D-4A15-ACA3-AD099721CD86}" type="pres">
      <dgm:prSet presAssocID="{221FE4EC-EDF0-41D9-B019-808851574EBB}" presName="parentText" presStyleLbl="node1" presStyleIdx="0" presStyleCnt="5" custScaleY="35875" custLinFactY="-104144" custLinFactNeighborX="-617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BBE5B3-588A-4AE8-A64C-50CF87F293EE}" type="pres">
      <dgm:prSet presAssocID="{CB1754FE-06C2-4C87-91E9-4294A541E64A}" presName="spacer" presStyleCnt="0"/>
      <dgm:spPr/>
    </dgm:pt>
    <dgm:pt modelId="{9D4622E3-6EBF-4F10-9F83-3FA2D51D4392}" type="pres">
      <dgm:prSet presAssocID="{7F1A869E-3442-47B6-8412-93F205E2BD53}" presName="parentText" presStyleLbl="node1" presStyleIdx="1" presStyleCnt="5" custScaleY="50859" custLinFactNeighborX="240" custLinFactNeighborY="-4060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F08D34-F31A-49A8-817F-66C8C83A15E4}" type="pres">
      <dgm:prSet presAssocID="{3B69EEF5-171F-492A-B431-F21D4509A2E8}" presName="spacer" presStyleCnt="0"/>
      <dgm:spPr/>
    </dgm:pt>
    <dgm:pt modelId="{AFD2E376-A839-431C-A8B3-A834690D1275}" type="pres">
      <dgm:prSet presAssocID="{FC202ADE-09BC-47DF-AACD-0B8408F82B59}" presName="parentText" presStyleLbl="node1" presStyleIdx="2" presStyleCnt="5" custScaleY="47571" custLinFactNeighborX="-719" custLinFactNeighborY="-4359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A8E9CB-FA5B-4788-8C96-8B0B6DADAEA7}" type="pres">
      <dgm:prSet presAssocID="{A77C40B1-BCAE-4349-BF98-E13767549505}" presName="spacer" presStyleCnt="0"/>
      <dgm:spPr/>
    </dgm:pt>
    <dgm:pt modelId="{B18ACE14-577F-412B-AD63-9663404F7926}" type="pres">
      <dgm:prSet presAssocID="{BCCDDE48-6B6B-4BC7-817E-DFAB80FB9053}" presName="parentText" presStyleLbl="node1" presStyleIdx="3" presStyleCnt="5" custScaleY="88751" custLinFactNeighborY="-3328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7D22F7-F611-4907-A058-39FB5BCEC8FF}" type="pres">
      <dgm:prSet presAssocID="{BC4E83ED-E007-40EA-87DC-17A9490622B5}" presName="spacer" presStyleCnt="0"/>
      <dgm:spPr/>
    </dgm:pt>
    <dgm:pt modelId="{AB114E88-CD5A-4FD1-8E0F-A002502BDBFB}" type="pres">
      <dgm:prSet presAssocID="{047FB96B-164B-49BB-8DFE-6806DEED68D5}" presName="parentText" presStyleLbl="node1" presStyleIdx="4" presStyleCnt="5" custScaleY="4750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6542230-893D-48C9-9BAD-68466A1AE822}" srcId="{3E823C9C-F193-4FB8-8A8E-019E049A4A17}" destId="{7F1A869E-3442-47B6-8412-93F205E2BD53}" srcOrd="1" destOrd="0" parTransId="{5D57EE66-A658-4CB9-A845-68C7200A037E}" sibTransId="{3B69EEF5-171F-492A-B431-F21D4509A2E8}"/>
    <dgm:cxn modelId="{B0888A37-FBA0-464E-AB16-AD6F4FC14C07}" srcId="{3E823C9C-F193-4FB8-8A8E-019E049A4A17}" destId="{221FE4EC-EDF0-41D9-B019-808851574EBB}" srcOrd="0" destOrd="0" parTransId="{600AF498-4F58-4215-A454-15FBA981605C}" sibTransId="{CB1754FE-06C2-4C87-91E9-4294A541E64A}"/>
    <dgm:cxn modelId="{A777F039-E33D-4829-BF67-2DA9FBD5E940}" srcId="{3E823C9C-F193-4FB8-8A8E-019E049A4A17}" destId="{FC202ADE-09BC-47DF-AACD-0B8408F82B59}" srcOrd="2" destOrd="0" parTransId="{7CB0F06B-D7AA-4902-85F0-2698D027196F}" sibTransId="{A77C40B1-BCAE-4349-BF98-E13767549505}"/>
    <dgm:cxn modelId="{F3D79ED9-A2AD-4427-9BBA-479F65DFCD4C}" type="presOf" srcId="{047FB96B-164B-49BB-8DFE-6806DEED68D5}" destId="{AB114E88-CD5A-4FD1-8E0F-A002502BDBFB}" srcOrd="0" destOrd="0" presId="urn:microsoft.com/office/officeart/2005/8/layout/vList2"/>
    <dgm:cxn modelId="{5776D64B-7E33-4457-B31C-0CC664249ABD}" srcId="{3E823C9C-F193-4FB8-8A8E-019E049A4A17}" destId="{BCCDDE48-6B6B-4BC7-817E-DFAB80FB9053}" srcOrd="3" destOrd="0" parTransId="{0159CAAB-EB56-41E8-8ECA-B81053748825}" sibTransId="{BC4E83ED-E007-40EA-87DC-17A9490622B5}"/>
    <dgm:cxn modelId="{75223B32-ABF9-4C40-A78F-ACA537FB7BC2}" srcId="{3E823C9C-F193-4FB8-8A8E-019E049A4A17}" destId="{047FB96B-164B-49BB-8DFE-6806DEED68D5}" srcOrd="4" destOrd="0" parTransId="{89801A21-4274-4138-A94F-58CA197F8466}" sibTransId="{1F65D43D-67B3-4E54-902E-503895067174}"/>
    <dgm:cxn modelId="{3109B31A-EB5A-4EE5-B335-728F93070C22}" type="presOf" srcId="{BCCDDE48-6B6B-4BC7-817E-DFAB80FB9053}" destId="{B18ACE14-577F-412B-AD63-9663404F7926}" srcOrd="0" destOrd="0" presId="urn:microsoft.com/office/officeart/2005/8/layout/vList2"/>
    <dgm:cxn modelId="{EC2BF6DE-BF6A-45EF-A895-3DC93E0F50FD}" type="presOf" srcId="{3E823C9C-F193-4FB8-8A8E-019E049A4A17}" destId="{3EEA6D9D-7396-46A7-84D7-2FBD42FA0CB2}" srcOrd="0" destOrd="0" presId="urn:microsoft.com/office/officeart/2005/8/layout/vList2"/>
    <dgm:cxn modelId="{7082C15E-B439-4FB5-86B1-2968F2B0CE16}" type="presOf" srcId="{221FE4EC-EDF0-41D9-B019-808851574EBB}" destId="{3A7605B8-CB9D-4A15-ACA3-AD099721CD86}" srcOrd="0" destOrd="0" presId="urn:microsoft.com/office/officeart/2005/8/layout/vList2"/>
    <dgm:cxn modelId="{C11003F1-FD6A-40E5-AB27-45E135109516}" type="presOf" srcId="{FC202ADE-09BC-47DF-AACD-0B8408F82B59}" destId="{AFD2E376-A839-431C-A8B3-A834690D1275}" srcOrd="0" destOrd="0" presId="urn:microsoft.com/office/officeart/2005/8/layout/vList2"/>
    <dgm:cxn modelId="{7667023E-A31F-4FB7-950B-1EB7E61D32A9}" type="presOf" srcId="{7F1A869E-3442-47B6-8412-93F205E2BD53}" destId="{9D4622E3-6EBF-4F10-9F83-3FA2D51D4392}" srcOrd="0" destOrd="0" presId="urn:microsoft.com/office/officeart/2005/8/layout/vList2"/>
    <dgm:cxn modelId="{D66AC411-8DF0-4E75-AB14-6EAF1159CEB7}" type="presParOf" srcId="{3EEA6D9D-7396-46A7-84D7-2FBD42FA0CB2}" destId="{3A7605B8-CB9D-4A15-ACA3-AD099721CD86}" srcOrd="0" destOrd="0" presId="urn:microsoft.com/office/officeart/2005/8/layout/vList2"/>
    <dgm:cxn modelId="{76B1E6D7-8435-49CD-899D-F78CAA2895A7}" type="presParOf" srcId="{3EEA6D9D-7396-46A7-84D7-2FBD42FA0CB2}" destId="{C1BBE5B3-588A-4AE8-A64C-50CF87F293EE}" srcOrd="1" destOrd="0" presId="urn:microsoft.com/office/officeart/2005/8/layout/vList2"/>
    <dgm:cxn modelId="{E6C152E3-E747-4477-9E6E-BB272E62BCEF}" type="presParOf" srcId="{3EEA6D9D-7396-46A7-84D7-2FBD42FA0CB2}" destId="{9D4622E3-6EBF-4F10-9F83-3FA2D51D4392}" srcOrd="2" destOrd="0" presId="urn:microsoft.com/office/officeart/2005/8/layout/vList2"/>
    <dgm:cxn modelId="{44C3FB15-C43D-4283-B1F4-FED33B78F371}" type="presParOf" srcId="{3EEA6D9D-7396-46A7-84D7-2FBD42FA0CB2}" destId="{88F08D34-F31A-49A8-817F-66C8C83A15E4}" srcOrd="3" destOrd="0" presId="urn:microsoft.com/office/officeart/2005/8/layout/vList2"/>
    <dgm:cxn modelId="{3771803B-DBAF-460E-BB3B-BA88CE1B001C}" type="presParOf" srcId="{3EEA6D9D-7396-46A7-84D7-2FBD42FA0CB2}" destId="{AFD2E376-A839-431C-A8B3-A834690D1275}" srcOrd="4" destOrd="0" presId="urn:microsoft.com/office/officeart/2005/8/layout/vList2"/>
    <dgm:cxn modelId="{1982687B-74B8-41AF-B7C6-6DEB3C05887A}" type="presParOf" srcId="{3EEA6D9D-7396-46A7-84D7-2FBD42FA0CB2}" destId="{E0A8E9CB-FA5B-4788-8C96-8B0B6DADAEA7}" srcOrd="5" destOrd="0" presId="urn:microsoft.com/office/officeart/2005/8/layout/vList2"/>
    <dgm:cxn modelId="{0C810402-4A98-425A-B776-1446C9E2CE8A}" type="presParOf" srcId="{3EEA6D9D-7396-46A7-84D7-2FBD42FA0CB2}" destId="{B18ACE14-577F-412B-AD63-9663404F7926}" srcOrd="6" destOrd="0" presId="urn:microsoft.com/office/officeart/2005/8/layout/vList2"/>
    <dgm:cxn modelId="{85509932-7B85-49A2-9267-BCD807054B69}" type="presParOf" srcId="{3EEA6D9D-7396-46A7-84D7-2FBD42FA0CB2}" destId="{787D22F7-F611-4907-A058-39FB5BCEC8FF}" srcOrd="7" destOrd="0" presId="urn:microsoft.com/office/officeart/2005/8/layout/vList2"/>
    <dgm:cxn modelId="{4CDBB5AA-A628-4C39-8D74-FC21D9F419BA}" type="presParOf" srcId="{3EEA6D9D-7396-46A7-84D7-2FBD42FA0CB2}" destId="{AB114E88-CD5A-4FD1-8E0F-A002502BDBF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823C9C-F193-4FB8-8A8E-019E049A4A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21FE4EC-EDF0-41D9-B019-808851574EB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 rtl="0"/>
          <a:r>
            <a:rPr lang="uk-UA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 МИ ПРОПОНУЄМО?</a:t>
          </a:r>
          <a:endParaRPr lang="uk-UA" sz="11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00AF498-4F58-4215-A454-15FBA981605C}" type="parTrans" cxnId="{B0888A37-FBA0-464E-AB16-AD6F4FC14C07}">
      <dgm:prSet/>
      <dgm:spPr/>
      <dgm:t>
        <a:bodyPr/>
        <a:lstStyle/>
        <a:p>
          <a:endParaRPr lang="uk-UA"/>
        </a:p>
      </dgm:t>
    </dgm:pt>
    <dgm:pt modelId="{CB1754FE-06C2-4C87-91E9-4294A541E64A}" type="sibTrans" cxnId="{B0888A37-FBA0-464E-AB16-AD6F4FC14C07}">
      <dgm:prSet/>
      <dgm:spPr/>
      <dgm:t>
        <a:bodyPr/>
        <a:lstStyle/>
        <a:p>
          <a:endParaRPr lang="uk-UA"/>
        </a:p>
      </dgm:t>
    </dgm:pt>
    <dgm:pt modelId="{7F1A869E-3442-47B6-8412-93F205E2BD5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престиж статусу державного службовця  - податківця </a:t>
          </a:r>
          <a:endParaRPr lang="uk-UA" sz="11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D57EE66-A658-4CB9-A845-68C7200A037E}" type="parTrans" cxnId="{26542230-893D-48C9-9BAD-68466A1AE822}">
      <dgm:prSet/>
      <dgm:spPr/>
      <dgm:t>
        <a:bodyPr/>
        <a:lstStyle/>
        <a:p>
          <a:endParaRPr lang="uk-UA"/>
        </a:p>
      </dgm:t>
    </dgm:pt>
    <dgm:pt modelId="{3B69EEF5-171F-492A-B431-F21D4509A2E8}" type="sibTrans" cxnId="{26542230-893D-48C9-9BAD-68466A1AE822}">
      <dgm:prSet/>
      <dgm:spPr/>
      <dgm:t>
        <a:bodyPr/>
        <a:lstStyle/>
        <a:p>
          <a:endParaRPr lang="uk-UA"/>
        </a:p>
      </dgm:t>
    </dgm:pt>
    <dgm:pt modelId="{FC202ADE-09BC-47DF-AACD-0B8408F82B5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цікава та різноманітна робота в команді однодумців </a:t>
          </a:r>
          <a:endParaRPr lang="uk-UA" sz="11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CB0F06B-D7AA-4902-85F0-2698D027196F}" type="parTrans" cxnId="{A777F039-E33D-4829-BF67-2DA9FBD5E940}">
      <dgm:prSet/>
      <dgm:spPr/>
      <dgm:t>
        <a:bodyPr/>
        <a:lstStyle/>
        <a:p>
          <a:endParaRPr lang="uk-UA"/>
        </a:p>
      </dgm:t>
    </dgm:pt>
    <dgm:pt modelId="{A77C40B1-BCAE-4349-BF98-E13767549505}" type="sibTrans" cxnId="{A777F039-E33D-4829-BF67-2DA9FBD5E940}">
      <dgm:prSet/>
      <dgm:spPr/>
      <dgm:t>
        <a:bodyPr/>
        <a:lstStyle/>
        <a:p>
          <a:endParaRPr lang="uk-UA"/>
        </a:p>
      </dgm:t>
    </dgm:pt>
    <dgm:pt modelId="{BCCDDE48-6B6B-4BC7-817E-DFAB80FB905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отримання практичного досвіду і нових знань у сфері оподаткування</a:t>
          </a:r>
          <a:endParaRPr lang="uk-UA" sz="11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159CAAB-EB56-41E8-8ECA-B81053748825}" type="parTrans" cxnId="{5776D64B-7E33-4457-B31C-0CC664249ABD}">
      <dgm:prSet/>
      <dgm:spPr/>
      <dgm:t>
        <a:bodyPr/>
        <a:lstStyle/>
        <a:p>
          <a:endParaRPr lang="uk-UA"/>
        </a:p>
      </dgm:t>
    </dgm:pt>
    <dgm:pt modelId="{BC4E83ED-E007-40EA-87DC-17A9490622B5}" type="sibTrans" cxnId="{5776D64B-7E33-4457-B31C-0CC664249ABD}">
      <dgm:prSet/>
      <dgm:spPr/>
      <dgm:t>
        <a:bodyPr/>
        <a:lstStyle/>
        <a:p>
          <a:endParaRPr lang="uk-UA"/>
        </a:p>
      </dgm:t>
    </dgm:pt>
    <dgm:pt modelId="{B1F4F667-7261-4E45-8D05-3BBEE4F38C7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можливість розкрити свій професійний потенціал та закласти основи для подальшої успішної кар’єри, здобуття управлінських навичок</a:t>
          </a:r>
          <a:endParaRPr lang="uk-UA" sz="11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76F76AA-0520-4E23-A9A4-38F52E3EC4FA}" type="parTrans" cxnId="{2D20FFFB-BB57-4C51-8ABE-C2C7EEBCA31A}">
      <dgm:prSet/>
      <dgm:spPr/>
      <dgm:t>
        <a:bodyPr/>
        <a:lstStyle/>
        <a:p>
          <a:endParaRPr lang="uk-UA"/>
        </a:p>
      </dgm:t>
    </dgm:pt>
    <dgm:pt modelId="{3408A360-4F61-4FAF-940C-402F2FD12468}" type="sibTrans" cxnId="{2D20FFFB-BB57-4C51-8ABE-C2C7EEBCA31A}">
      <dgm:prSet/>
      <dgm:spPr/>
      <dgm:t>
        <a:bodyPr/>
        <a:lstStyle/>
        <a:p>
          <a:endParaRPr lang="uk-UA"/>
        </a:p>
      </dgm:t>
    </dgm:pt>
    <dgm:pt modelId="{106A0C96-1B53-42F5-8D06-2411D141D2D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стабільна та гарантована </a:t>
          </a:r>
          <a:r>
            <a:rPr lang="uk-UA" sz="1100" b="1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заробітна </a:t>
          </a:r>
          <a:r>
            <a:rPr lang="uk-UA" sz="1100" b="1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плата, </a:t>
          </a:r>
          <a:r>
            <a:rPr lang="uk-UA" sz="11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соціальні гарантії (право на всі види відпусток, у т.ч. на період навчання, складання іспитів, написання дипломної роботи та інше, державне пенсійне забезпечення) </a:t>
          </a:r>
          <a:endParaRPr lang="uk-UA" sz="11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CB27C0B-E9A2-4350-AEBC-5C62AA31EA21}" type="parTrans" cxnId="{D8A47496-ECCB-49B4-BA0F-D06E95B38C15}">
      <dgm:prSet/>
      <dgm:spPr/>
      <dgm:t>
        <a:bodyPr/>
        <a:lstStyle/>
        <a:p>
          <a:endParaRPr lang="uk-UA"/>
        </a:p>
      </dgm:t>
    </dgm:pt>
    <dgm:pt modelId="{E736602B-2174-412C-820B-C00F6734F54E}" type="sibTrans" cxnId="{D8A47496-ECCB-49B4-BA0F-D06E95B38C15}">
      <dgm:prSet/>
      <dgm:spPr/>
      <dgm:t>
        <a:bodyPr/>
        <a:lstStyle/>
        <a:p>
          <a:endParaRPr lang="uk-UA"/>
        </a:p>
      </dgm:t>
    </dgm:pt>
    <dgm:pt modelId="{3EEA6D9D-7396-46A7-84D7-2FBD42FA0CB2}" type="pres">
      <dgm:prSet presAssocID="{3E823C9C-F193-4FB8-8A8E-019E049A4A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A7605B8-CB9D-4A15-ACA3-AD099721CD86}" type="pres">
      <dgm:prSet presAssocID="{221FE4EC-EDF0-41D9-B019-808851574EBB}" presName="parentText" presStyleLbl="node1" presStyleIdx="0" presStyleCnt="6" custScaleY="32731" custLinFactY="-104144" custLinFactNeighborX="-617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BBE5B3-588A-4AE8-A64C-50CF87F293EE}" type="pres">
      <dgm:prSet presAssocID="{CB1754FE-06C2-4C87-91E9-4294A541E64A}" presName="spacer" presStyleCnt="0"/>
      <dgm:spPr/>
    </dgm:pt>
    <dgm:pt modelId="{9D4622E3-6EBF-4F10-9F83-3FA2D51D4392}" type="pres">
      <dgm:prSet presAssocID="{7F1A869E-3442-47B6-8412-93F205E2BD53}" presName="parentText" presStyleLbl="node1" presStyleIdx="1" presStyleCnt="6" custScaleY="51192" custLinFactNeighborX="-480" custLinFactNeighborY="-2546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F08D34-F31A-49A8-817F-66C8C83A15E4}" type="pres">
      <dgm:prSet presAssocID="{3B69EEF5-171F-492A-B431-F21D4509A2E8}" presName="spacer" presStyleCnt="0"/>
      <dgm:spPr/>
    </dgm:pt>
    <dgm:pt modelId="{AFD2E376-A839-431C-A8B3-A834690D1275}" type="pres">
      <dgm:prSet presAssocID="{FC202ADE-09BC-47DF-AACD-0B8408F82B59}" presName="parentText" presStyleLbl="node1" presStyleIdx="2" presStyleCnt="6" custScaleY="56389" custLinFactNeighborX="240" custLinFactNeighborY="-2416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A8E9CB-FA5B-4788-8C96-8B0B6DADAEA7}" type="pres">
      <dgm:prSet presAssocID="{A77C40B1-BCAE-4349-BF98-E13767549505}" presName="spacer" presStyleCnt="0"/>
      <dgm:spPr/>
    </dgm:pt>
    <dgm:pt modelId="{B18ACE14-577F-412B-AD63-9663404F7926}" type="pres">
      <dgm:prSet presAssocID="{BCCDDE48-6B6B-4BC7-817E-DFAB80FB9053}" presName="parentText" presStyleLbl="node1" presStyleIdx="3" presStyleCnt="6" custScaleY="69887" custLinFactNeighborY="1202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83E0BD-0EED-484A-9BA6-F8FED34B62CF}" type="pres">
      <dgm:prSet presAssocID="{BC4E83ED-E007-40EA-87DC-17A9490622B5}" presName="spacer" presStyleCnt="0"/>
      <dgm:spPr/>
    </dgm:pt>
    <dgm:pt modelId="{20EA1AE6-A0EF-44C3-BF12-153439DB9D79}" type="pres">
      <dgm:prSet presAssocID="{B1F4F667-7261-4E45-8D05-3BBEE4F38C7C}" presName="parentText" presStyleLbl="node1" presStyleIdx="4" presStyleCnt="6" custScaleY="7150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021C8D-5607-4026-8A1B-82ED4F051F36}" type="pres">
      <dgm:prSet presAssocID="{3408A360-4F61-4FAF-940C-402F2FD12468}" presName="spacer" presStyleCnt="0"/>
      <dgm:spPr/>
    </dgm:pt>
    <dgm:pt modelId="{1E3CA688-ABC4-4636-A71D-B7582DEA4E13}" type="pres">
      <dgm:prSet presAssocID="{106A0C96-1B53-42F5-8D06-2411D141D2D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6542230-893D-48C9-9BAD-68466A1AE822}" srcId="{3E823C9C-F193-4FB8-8A8E-019E049A4A17}" destId="{7F1A869E-3442-47B6-8412-93F205E2BD53}" srcOrd="1" destOrd="0" parTransId="{5D57EE66-A658-4CB9-A845-68C7200A037E}" sibTransId="{3B69EEF5-171F-492A-B431-F21D4509A2E8}"/>
    <dgm:cxn modelId="{68783FE3-5690-48FE-ADE9-9FEDB9C9B46A}" type="presOf" srcId="{BCCDDE48-6B6B-4BC7-817E-DFAB80FB9053}" destId="{B18ACE14-577F-412B-AD63-9663404F7926}" srcOrd="0" destOrd="0" presId="urn:microsoft.com/office/officeart/2005/8/layout/vList2"/>
    <dgm:cxn modelId="{B0888A37-FBA0-464E-AB16-AD6F4FC14C07}" srcId="{3E823C9C-F193-4FB8-8A8E-019E049A4A17}" destId="{221FE4EC-EDF0-41D9-B019-808851574EBB}" srcOrd="0" destOrd="0" parTransId="{600AF498-4F58-4215-A454-15FBA981605C}" sibTransId="{CB1754FE-06C2-4C87-91E9-4294A541E64A}"/>
    <dgm:cxn modelId="{64CD2E56-0025-4343-9E12-6CDFB86763DA}" type="presOf" srcId="{3E823C9C-F193-4FB8-8A8E-019E049A4A17}" destId="{3EEA6D9D-7396-46A7-84D7-2FBD42FA0CB2}" srcOrd="0" destOrd="0" presId="urn:microsoft.com/office/officeart/2005/8/layout/vList2"/>
    <dgm:cxn modelId="{A777F039-E33D-4829-BF67-2DA9FBD5E940}" srcId="{3E823C9C-F193-4FB8-8A8E-019E049A4A17}" destId="{FC202ADE-09BC-47DF-AACD-0B8408F82B59}" srcOrd="2" destOrd="0" parTransId="{7CB0F06B-D7AA-4902-85F0-2698D027196F}" sibTransId="{A77C40B1-BCAE-4349-BF98-E13767549505}"/>
    <dgm:cxn modelId="{D8A47496-ECCB-49B4-BA0F-D06E95B38C15}" srcId="{3E823C9C-F193-4FB8-8A8E-019E049A4A17}" destId="{106A0C96-1B53-42F5-8D06-2411D141D2D8}" srcOrd="5" destOrd="0" parTransId="{FCB27C0B-E9A2-4350-AEBC-5C62AA31EA21}" sibTransId="{E736602B-2174-412C-820B-C00F6734F54E}"/>
    <dgm:cxn modelId="{062843CF-1F1A-4464-9113-8766FE50D5D5}" type="presOf" srcId="{B1F4F667-7261-4E45-8D05-3BBEE4F38C7C}" destId="{20EA1AE6-A0EF-44C3-BF12-153439DB9D79}" srcOrd="0" destOrd="0" presId="urn:microsoft.com/office/officeart/2005/8/layout/vList2"/>
    <dgm:cxn modelId="{5776D64B-7E33-4457-B31C-0CC664249ABD}" srcId="{3E823C9C-F193-4FB8-8A8E-019E049A4A17}" destId="{BCCDDE48-6B6B-4BC7-817E-DFAB80FB9053}" srcOrd="3" destOrd="0" parTransId="{0159CAAB-EB56-41E8-8ECA-B81053748825}" sibTransId="{BC4E83ED-E007-40EA-87DC-17A9490622B5}"/>
    <dgm:cxn modelId="{2D20FFFB-BB57-4C51-8ABE-C2C7EEBCA31A}" srcId="{3E823C9C-F193-4FB8-8A8E-019E049A4A17}" destId="{B1F4F667-7261-4E45-8D05-3BBEE4F38C7C}" srcOrd="4" destOrd="0" parTransId="{576F76AA-0520-4E23-A9A4-38F52E3EC4FA}" sibTransId="{3408A360-4F61-4FAF-940C-402F2FD12468}"/>
    <dgm:cxn modelId="{E1447B13-7444-4FE3-9CDF-1D461126353C}" type="presOf" srcId="{106A0C96-1B53-42F5-8D06-2411D141D2D8}" destId="{1E3CA688-ABC4-4636-A71D-B7582DEA4E13}" srcOrd="0" destOrd="0" presId="urn:microsoft.com/office/officeart/2005/8/layout/vList2"/>
    <dgm:cxn modelId="{C4974CB0-4F0B-4EA8-977F-D082D0E32760}" type="presOf" srcId="{FC202ADE-09BC-47DF-AACD-0B8408F82B59}" destId="{AFD2E376-A839-431C-A8B3-A834690D1275}" srcOrd="0" destOrd="0" presId="urn:microsoft.com/office/officeart/2005/8/layout/vList2"/>
    <dgm:cxn modelId="{1F0B1A83-A874-47E6-B69B-CD962180E8F2}" type="presOf" srcId="{221FE4EC-EDF0-41D9-B019-808851574EBB}" destId="{3A7605B8-CB9D-4A15-ACA3-AD099721CD86}" srcOrd="0" destOrd="0" presId="urn:microsoft.com/office/officeart/2005/8/layout/vList2"/>
    <dgm:cxn modelId="{B40064AC-02D3-4AD8-B2DB-D1B55B1F65F8}" type="presOf" srcId="{7F1A869E-3442-47B6-8412-93F205E2BD53}" destId="{9D4622E3-6EBF-4F10-9F83-3FA2D51D4392}" srcOrd="0" destOrd="0" presId="urn:microsoft.com/office/officeart/2005/8/layout/vList2"/>
    <dgm:cxn modelId="{43D46C5F-05A7-4031-BCBE-E985794CB614}" type="presParOf" srcId="{3EEA6D9D-7396-46A7-84D7-2FBD42FA0CB2}" destId="{3A7605B8-CB9D-4A15-ACA3-AD099721CD86}" srcOrd="0" destOrd="0" presId="urn:microsoft.com/office/officeart/2005/8/layout/vList2"/>
    <dgm:cxn modelId="{8FC69ACD-4152-4B03-BF0A-01F2870BB77C}" type="presParOf" srcId="{3EEA6D9D-7396-46A7-84D7-2FBD42FA0CB2}" destId="{C1BBE5B3-588A-4AE8-A64C-50CF87F293EE}" srcOrd="1" destOrd="0" presId="urn:microsoft.com/office/officeart/2005/8/layout/vList2"/>
    <dgm:cxn modelId="{908790BB-53C7-486A-95C2-1E0B750CF3E8}" type="presParOf" srcId="{3EEA6D9D-7396-46A7-84D7-2FBD42FA0CB2}" destId="{9D4622E3-6EBF-4F10-9F83-3FA2D51D4392}" srcOrd="2" destOrd="0" presId="urn:microsoft.com/office/officeart/2005/8/layout/vList2"/>
    <dgm:cxn modelId="{AB829EF0-0332-4C97-A0F8-1A15288C1A20}" type="presParOf" srcId="{3EEA6D9D-7396-46A7-84D7-2FBD42FA0CB2}" destId="{88F08D34-F31A-49A8-817F-66C8C83A15E4}" srcOrd="3" destOrd="0" presId="urn:microsoft.com/office/officeart/2005/8/layout/vList2"/>
    <dgm:cxn modelId="{3724ECF0-84F9-4227-B337-570766601DBE}" type="presParOf" srcId="{3EEA6D9D-7396-46A7-84D7-2FBD42FA0CB2}" destId="{AFD2E376-A839-431C-A8B3-A834690D1275}" srcOrd="4" destOrd="0" presId="urn:microsoft.com/office/officeart/2005/8/layout/vList2"/>
    <dgm:cxn modelId="{ADAF1461-0E80-45AA-B84D-00282954DD7C}" type="presParOf" srcId="{3EEA6D9D-7396-46A7-84D7-2FBD42FA0CB2}" destId="{E0A8E9CB-FA5B-4788-8C96-8B0B6DADAEA7}" srcOrd="5" destOrd="0" presId="urn:microsoft.com/office/officeart/2005/8/layout/vList2"/>
    <dgm:cxn modelId="{B65475C4-BA2A-4B34-ACB3-4F2A7C8DE453}" type="presParOf" srcId="{3EEA6D9D-7396-46A7-84D7-2FBD42FA0CB2}" destId="{B18ACE14-577F-412B-AD63-9663404F7926}" srcOrd="6" destOrd="0" presId="urn:microsoft.com/office/officeart/2005/8/layout/vList2"/>
    <dgm:cxn modelId="{ABA19648-9ED5-4615-88F9-4EAAAC876602}" type="presParOf" srcId="{3EEA6D9D-7396-46A7-84D7-2FBD42FA0CB2}" destId="{2983E0BD-0EED-484A-9BA6-F8FED34B62CF}" srcOrd="7" destOrd="0" presId="urn:microsoft.com/office/officeart/2005/8/layout/vList2"/>
    <dgm:cxn modelId="{2BE3165D-0776-4940-9325-815EE3279181}" type="presParOf" srcId="{3EEA6D9D-7396-46A7-84D7-2FBD42FA0CB2}" destId="{20EA1AE6-A0EF-44C3-BF12-153439DB9D79}" srcOrd="8" destOrd="0" presId="urn:microsoft.com/office/officeart/2005/8/layout/vList2"/>
    <dgm:cxn modelId="{ACC79FFC-1090-4105-A65B-CF4154F38F03}" type="presParOf" srcId="{3EEA6D9D-7396-46A7-84D7-2FBD42FA0CB2}" destId="{30021C8D-5607-4026-8A1B-82ED4F051F36}" srcOrd="9" destOrd="0" presId="urn:microsoft.com/office/officeart/2005/8/layout/vList2"/>
    <dgm:cxn modelId="{CCE804F1-3CE4-4B1B-B97B-B598336AD8AC}" type="presParOf" srcId="{3EEA6D9D-7396-46A7-84D7-2FBD42FA0CB2}" destId="{1E3CA688-ABC4-4636-A71D-B7582DEA4E13}" srcOrd="1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7605B8-CB9D-4A15-ACA3-AD099721CD86}">
      <dsp:nvSpPr>
        <dsp:cNvPr id="0" name=""/>
        <dsp:cNvSpPr/>
      </dsp:nvSpPr>
      <dsp:spPr>
        <a:xfrm>
          <a:off x="0" y="0"/>
          <a:ext cx="4827181" cy="605666"/>
        </a:xfrm>
        <a:prstGeom prst="roundRect">
          <a:avLst/>
        </a:prstGeom>
        <a:solidFill>
          <a:schemeClr val="bg1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Вступ на державну службу у період дії воєнного стану відбувається за спрощеною процедурою шляхом призначення на посаду державної служби за результатами співбесіди керівника державної служби із кандидатом</a:t>
          </a:r>
          <a:endParaRPr lang="uk-UA" sz="1100" b="1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4827181" cy="605666"/>
      </dsp:txXfrm>
    </dsp:sp>
    <dsp:sp modelId="{9D4622E3-6EBF-4F10-9F83-3FA2D51D4392}">
      <dsp:nvSpPr>
        <dsp:cNvPr id="0" name=""/>
        <dsp:cNvSpPr/>
      </dsp:nvSpPr>
      <dsp:spPr>
        <a:xfrm>
          <a:off x="0" y="758712"/>
          <a:ext cx="4827181" cy="571184"/>
        </a:xfrm>
        <a:prstGeom prst="roundRect">
          <a:avLst/>
        </a:prstGeom>
        <a:solidFill>
          <a:schemeClr val="bg1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Звертаємо увагу, що працевлаштування можливе як до підрозділів </a:t>
          </a:r>
          <a:b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ГУ ДПС розташованих у м. Дніпро так і по Дніпропетровській області, зокрема у м.  </a:t>
          </a:r>
          <a:r>
            <a:rPr lang="uk-UA" sz="1100" b="1" kern="1200" dirty="0" err="1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Кам’янське</a:t>
          </a: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, м. Кривий Ріг, м. Нікополь та м. Павлоград</a:t>
          </a:r>
          <a:endParaRPr lang="uk-UA" sz="1100" b="1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58712"/>
        <a:ext cx="4827181" cy="571184"/>
      </dsp:txXfrm>
    </dsp:sp>
    <dsp:sp modelId="{AFD2E376-A839-431C-A8B3-A834690D1275}">
      <dsp:nvSpPr>
        <dsp:cNvPr id="0" name=""/>
        <dsp:cNvSpPr/>
      </dsp:nvSpPr>
      <dsp:spPr>
        <a:xfrm>
          <a:off x="0" y="1455232"/>
          <a:ext cx="4827181" cy="564954"/>
        </a:xfrm>
        <a:prstGeom prst="roundRect">
          <a:avLst/>
        </a:prstGeom>
        <a:solidFill>
          <a:schemeClr val="bg1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Додаткову інформацію з питань призначення до ГУ ДПС можна отримати за  номером телефону (056) 374-31-51, (056) 374-31-57 або надіславши листа на адресу електронної пошти: </a:t>
          </a:r>
          <a:r>
            <a:rPr lang="en-US" sz="1100" b="1" kern="1200" dirty="0" err="1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dp</a:t>
          </a: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.</a:t>
          </a:r>
          <a:r>
            <a:rPr lang="en-US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personal</a:t>
          </a: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@</a:t>
          </a:r>
          <a:r>
            <a:rPr lang="en-US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tax</a:t>
          </a: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.</a:t>
          </a:r>
          <a:r>
            <a:rPr lang="en-US" sz="1100" b="1" kern="1200" dirty="0" err="1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gov</a:t>
          </a: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.</a:t>
          </a:r>
          <a:r>
            <a:rPr lang="en-US" sz="1100" b="1" kern="1200" dirty="0" err="1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ua</a:t>
          </a: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uk-UA" sz="1100" b="1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55232"/>
        <a:ext cx="4827181" cy="5649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7605B8-CB9D-4A15-ACA3-AD099721CD86}">
      <dsp:nvSpPr>
        <dsp:cNvPr id="0" name=""/>
        <dsp:cNvSpPr/>
      </dsp:nvSpPr>
      <dsp:spPr>
        <a:xfrm>
          <a:off x="0" y="0"/>
          <a:ext cx="4571907" cy="265483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КОГО МИ ШУКАЄМО?</a:t>
          </a:r>
          <a:endParaRPr lang="uk-UA" sz="11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4571907" cy="265483"/>
      </dsp:txXfrm>
    </dsp:sp>
    <dsp:sp modelId="{9D4622E3-6EBF-4F10-9F83-3FA2D51D4392}">
      <dsp:nvSpPr>
        <dsp:cNvPr id="0" name=""/>
        <dsp:cNvSpPr/>
      </dsp:nvSpPr>
      <dsp:spPr>
        <a:xfrm>
          <a:off x="0" y="315021"/>
          <a:ext cx="4571907" cy="376369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тих, хто хоче </a:t>
          </a:r>
          <a:r>
            <a:rPr lang="uk-UA" sz="1100" b="1" kern="1200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самореалізуватися</a:t>
          </a:r>
          <a:r>
            <a:rPr lang="uk-UA" sz="11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показати свої здібності, здобути певний авторитет та досвід роботи</a:t>
          </a:r>
          <a:endParaRPr lang="uk-UA" sz="11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15021"/>
        <a:ext cx="4571907" cy="376369"/>
      </dsp:txXfrm>
    </dsp:sp>
    <dsp:sp modelId="{AFD2E376-A839-431C-A8B3-A834690D1275}">
      <dsp:nvSpPr>
        <dsp:cNvPr id="0" name=""/>
        <dsp:cNvSpPr/>
      </dsp:nvSpPr>
      <dsp:spPr>
        <a:xfrm>
          <a:off x="0" y="755647"/>
          <a:ext cx="4571907" cy="352037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готовий приймати участь у реалізації важливих державних завдань і функцій, а також має бажання принести користь суспільству і людям</a:t>
          </a:r>
          <a:endParaRPr lang="uk-UA" sz="11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55647"/>
        <a:ext cx="4571907" cy="352037"/>
      </dsp:txXfrm>
    </dsp:sp>
    <dsp:sp modelId="{B18ACE14-577F-412B-AD63-9663404F7926}">
      <dsp:nvSpPr>
        <dsp:cNvPr id="0" name=""/>
        <dsp:cNvSpPr/>
      </dsp:nvSpPr>
      <dsp:spPr>
        <a:xfrm>
          <a:off x="0" y="1180754"/>
          <a:ext cx="4571907" cy="656779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тим, хто вперше вступає до Державної податкової служби, досвідчені наставники нададуть допомогу в оволодінні професійними знаннями та поділяться своїм досвідом, допоможуть оптимально адаптуватись до умов роботи</a:t>
          </a:r>
          <a:endParaRPr lang="uk-UA" sz="11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180754"/>
        <a:ext cx="4571907" cy="656779"/>
      </dsp:txXfrm>
    </dsp:sp>
    <dsp:sp modelId="{AB114E88-CD5A-4FD1-8E0F-A002502BDBFB}">
      <dsp:nvSpPr>
        <dsp:cNvPr id="0" name=""/>
        <dsp:cNvSpPr/>
      </dsp:nvSpPr>
      <dsp:spPr>
        <a:xfrm>
          <a:off x="0" y="1925821"/>
          <a:ext cx="4571907" cy="351541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тих, хто бажає долучитися до підтримки економічного фронту держави під час війни</a:t>
          </a:r>
          <a:endParaRPr lang="uk-UA" sz="1100" b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25821"/>
        <a:ext cx="4571907" cy="3515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7605B8-CB9D-4A15-ACA3-AD099721CD86}">
      <dsp:nvSpPr>
        <dsp:cNvPr id="0" name=""/>
        <dsp:cNvSpPr/>
      </dsp:nvSpPr>
      <dsp:spPr>
        <a:xfrm>
          <a:off x="0" y="0"/>
          <a:ext cx="4483301" cy="243270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 МИ ПРОПОНУЄМО?</a:t>
          </a:r>
          <a:endParaRPr lang="uk-UA" sz="11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4483301" cy="243270"/>
      </dsp:txXfrm>
    </dsp:sp>
    <dsp:sp modelId="{9D4622E3-6EBF-4F10-9F83-3FA2D51D4392}">
      <dsp:nvSpPr>
        <dsp:cNvPr id="0" name=""/>
        <dsp:cNvSpPr/>
      </dsp:nvSpPr>
      <dsp:spPr>
        <a:xfrm>
          <a:off x="0" y="315373"/>
          <a:ext cx="4483301" cy="380480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престиж статусу державного службовця  - податківця </a:t>
          </a:r>
          <a:endParaRPr lang="uk-UA" sz="1100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15373"/>
        <a:ext cx="4483301" cy="380480"/>
      </dsp:txXfrm>
    </dsp:sp>
    <dsp:sp modelId="{AFD2E376-A839-431C-A8B3-A834690D1275}">
      <dsp:nvSpPr>
        <dsp:cNvPr id="0" name=""/>
        <dsp:cNvSpPr/>
      </dsp:nvSpPr>
      <dsp:spPr>
        <a:xfrm>
          <a:off x="0" y="777539"/>
          <a:ext cx="4483301" cy="419107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цікава та різноманітна робота в команді однодумців </a:t>
          </a:r>
          <a:endParaRPr lang="uk-UA" sz="1100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77539"/>
        <a:ext cx="4483301" cy="419107"/>
      </dsp:txXfrm>
    </dsp:sp>
    <dsp:sp modelId="{B18ACE14-577F-412B-AD63-9663404F7926}">
      <dsp:nvSpPr>
        <dsp:cNvPr id="0" name=""/>
        <dsp:cNvSpPr/>
      </dsp:nvSpPr>
      <dsp:spPr>
        <a:xfrm>
          <a:off x="0" y="1306468"/>
          <a:ext cx="4483301" cy="519429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отримання практичного досвіду і нових знань у сфері оподаткування</a:t>
          </a:r>
          <a:endParaRPr lang="uk-UA" sz="1100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06468"/>
        <a:ext cx="4483301" cy="519429"/>
      </dsp:txXfrm>
    </dsp:sp>
    <dsp:sp modelId="{20EA1AE6-A0EF-44C3-BF12-153439DB9D79}">
      <dsp:nvSpPr>
        <dsp:cNvPr id="0" name=""/>
        <dsp:cNvSpPr/>
      </dsp:nvSpPr>
      <dsp:spPr>
        <a:xfrm>
          <a:off x="0" y="1896841"/>
          <a:ext cx="4483301" cy="531477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можливість розкрити свій професійний потенціал та закласти основи для подальшої успішної кар’єри, здобуття управлінських навичок</a:t>
          </a:r>
          <a:endParaRPr lang="uk-UA" sz="1100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896841"/>
        <a:ext cx="4483301" cy="531477"/>
      </dsp:txXfrm>
    </dsp:sp>
    <dsp:sp modelId="{1E3CA688-ABC4-4636-A71D-B7582DEA4E13}">
      <dsp:nvSpPr>
        <dsp:cNvPr id="0" name=""/>
        <dsp:cNvSpPr/>
      </dsp:nvSpPr>
      <dsp:spPr>
        <a:xfrm>
          <a:off x="0" y="2508959"/>
          <a:ext cx="4483301" cy="743242"/>
        </a:xfrm>
        <a:prstGeom prst="round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стабільна та гарантована </a:t>
          </a:r>
          <a:r>
            <a:rPr lang="uk-UA" sz="1100" b="1" kern="120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заробітна </a:t>
          </a:r>
          <a:r>
            <a:rPr lang="uk-UA" sz="1100" b="1" kern="120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плата, </a:t>
          </a:r>
          <a:r>
            <a:rPr lang="uk-UA" sz="11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соціальні гарантії (право на всі види відпусток, у т.ч. на період навчання, складання іспитів, написання дипломної роботи та інше, державне пенсійне забезпечення) </a:t>
          </a:r>
          <a:endParaRPr lang="uk-UA" sz="1100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508959"/>
        <a:ext cx="4483301" cy="743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3077740" cy="513508"/>
          </a:xfrm>
          <a:prstGeom prst="rect">
            <a:avLst/>
          </a:prstGeom>
        </p:spPr>
        <p:txBody>
          <a:bodyPr vert="horz" lIns="98974" tIns="49486" rIns="98974" bIns="49486" rtlCol="0"/>
          <a:lstStyle>
            <a:lvl1pPr algn="l">
              <a:defRPr sz="15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8" y="6"/>
            <a:ext cx="3077740" cy="513508"/>
          </a:xfrm>
          <a:prstGeom prst="rect">
            <a:avLst/>
          </a:prstGeom>
        </p:spPr>
        <p:txBody>
          <a:bodyPr vert="horz" lIns="98974" tIns="49486" rIns="98974" bIns="49486" rtlCol="0"/>
          <a:lstStyle>
            <a:lvl1pPr algn="r">
              <a:defRPr sz="1500"/>
            </a:lvl1pPr>
          </a:lstStyle>
          <a:p>
            <a:fld id="{ADC93A7D-42A9-4E8A-90C4-E8E8EF461D7B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74" tIns="49486" rIns="98974" bIns="494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5413"/>
            <a:ext cx="5681980" cy="4029879"/>
          </a:xfrm>
          <a:prstGeom prst="rect">
            <a:avLst/>
          </a:prstGeom>
        </p:spPr>
        <p:txBody>
          <a:bodyPr vert="horz" lIns="98974" tIns="49486" rIns="98974" bIns="494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721107"/>
            <a:ext cx="3077740" cy="513507"/>
          </a:xfrm>
          <a:prstGeom prst="rect">
            <a:avLst/>
          </a:prstGeom>
        </p:spPr>
        <p:txBody>
          <a:bodyPr vert="horz" lIns="98974" tIns="49486" rIns="98974" bIns="49486" rtlCol="0" anchor="b"/>
          <a:lstStyle>
            <a:lvl1pPr algn="l">
              <a:defRPr sz="15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8" y="9721107"/>
            <a:ext cx="3077740" cy="513507"/>
          </a:xfrm>
          <a:prstGeom prst="rect">
            <a:avLst/>
          </a:prstGeom>
        </p:spPr>
        <p:txBody>
          <a:bodyPr vert="horz" lIns="98974" tIns="49486" rIns="98974" bIns="49486" rtlCol="0" anchor="b"/>
          <a:lstStyle>
            <a:lvl1pPr algn="r">
              <a:defRPr sz="1500"/>
            </a:lvl1pPr>
          </a:lstStyle>
          <a:p>
            <a:fld id="{7CC18E92-182F-426F-88A6-3383CE23BE2B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95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18E92-182F-426F-88A6-3383CE23BE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51DE72-EDE3-4D35-B3C0-8756D0EFD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8AFBF85-B3A8-4003-965C-B5E1E965C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2DCB10-A4DB-4CA6-B890-F4E4140C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A6DE8B-ECA2-4D53-8365-F1A1FF09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A43F89-0B8B-4C70-B0CD-41F6C8F8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23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46897F-A7BC-4D6E-A3A7-F8CE0E395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D0550E6-D601-46CD-85C6-5348EAD3F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52252A-CC44-45EC-A0E5-D385FCFE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78E485-F41A-4340-AD22-274345AD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E81C3C-E463-4459-8047-F816B349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365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1BBDBDE-5713-49CC-AF16-B85EC2B1B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014C86C-D9D9-467B-A931-B750F6626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DE44EA8-4950-478D-A4D6-426884EF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947B15-D364-4456-B0F3-EB877D22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104F02-42C6-49FA-A80D-A3AE136D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01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49AA4B-CFCD-4B1B-9446-15D0E2DB8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5E156D-A148-44EA-B618-686A3DE2B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9E841A-B99C-49B8-8372-6631CFD7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FDD654-A539-4BCF-B09A-B47138E3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D9E6C7-AE8F-457F-ACFA-BDF788DF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485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201FFC-4E84-4253-8C61-B0910D12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EE3CE0-622B-4ABA-9270-4E1E05302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166416-C5AB-43A5-8757-E68AA26E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0E0124-694F-4C14-B8A9-7C87C5CC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F623A4-5018-4543-90B6-3D16DD12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728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12F198-A6A1-4D91-AF7A-484D0B18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03A92C-5636-456A-805D-D15E3DBD62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5A44314-2ADE-463B-B569-E53EDBA54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69FAF5A-7C32-4681-A21D-E2766AE7A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605C5B1-5E29-4408-B82C-DDD7EB3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D65A452-2B08-4DD9-8985-45BA3997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870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9ADFD6-8FF2-4DB5-A0C9-8E3FB88C5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C1AAB98-2149-4073-AEE1-A63CF33A8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D7760C5-0CEF-4201-B802-1FA16C461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3E48AAE-D4F6-4765-BC71-61DE032D0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514A49E-0FEA-4945-82B3-D7EB9CD88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D40EC0D-740C-4D34-8876-2F85E144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2DB02F3-82FA-43E8-BDB7-A8A1DB1B0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EA5D47C-7618-450C-9BCA-2DC501156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617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512C81-1F8D-4324-9087-CAFFE663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521A481-AF07-4EC1-862D-ACF16788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3E3A148-DD35-4F12-A82D-3E66DF69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7B04E04-1FAA-4725-8498-DEAB217D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384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273F9DF-3630-46CC-A98D-71B56C9FA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E20193F-A191-4C8D-B3EC-7E848FE5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A20A891-4209-4F80-9CF8-77BCD64B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477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3142EC-80B4-49D6-A060-0B61E7A4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D76573-F156-4EF1-8C18-AC7B16619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2C60A3C-EF31-4331-83A0-7DC722F37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8E8189C-4D30-451A-BCCE-6E855AC1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9AD75A4-E08C-4673-A4BD-128A196F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CF80E2B-E16A-4E6F-A4F8-A59C326D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595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5EA5AF-F031-4A48-9429-F043841CD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C31A166-5AC2-4B35-9295-4817D2FDF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046CEC-FDCF-410C-B242-F2163604A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4392876-E170-40D0-B6DC-22A9CB5D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C7E58E2-36C2-47E3-A43D-C62D9885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A29534D-2ECD-4FBF-9DB4-FBBCD5316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856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2CDDDC0-D1EC-4076-94A8-CA5AB18CC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B33C9F-8EED-4B71-8F8E-E792D210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4426A8-4032-43FC-8F8E-9332FB67C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1E7E-493E-4E1A-902F-3B9AB9741DAC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7D39E77-DB0D-4AB2-ABA6-6DEBC4BC5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A08490-5509-421C-9320-C578A90D8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A78A-B255-4546-A020-09B1A6F1844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476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3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20230410_111649_00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327478"/>
            <a:ext cx="12192000" cy="747775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25851" t="17907" r="18628" b="67242"/>
          <a:stretch>
            <a:fillRect/>
          </a:stretch>
        </p:blipFill>
        <p:spPr bwMode="auto">
          <a:xfrm>
            <a:off x="159489" y="-159488"/>
            <a:ext cx="5943600" cy="8942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  <a:alpha val="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8" name="Схема 17"/>
          <p:cNvGraphicFramePr/>
          <p:nvPr/>
        </p:nvGraphicFramePr>
        <p:xfrm>
          <a:off x="6580627" y="3446962"/>
          <a:ext cx="4827181" cy="2020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433817" y="580215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 вакантними посадами та вимогами до них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можна ознайомитися на сайті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dp.tax.gov.ua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Вигнута вліво стрілка 21"/>
          <p:cNvSpPr/>
          <p:nvPr/>
        </p:nvSpPr>
        <p:spPr>
          <a:xfrm rot="20556677">
            <a:off x="7394608" y="5662885"/>
            <a:ext cx="658225" cy="7974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3" name="Заголовок 3"/>
          <p:cNvSpPr txBox="1">
            <a:spLocks/>
          </p:cNvSpPr>
          <p:nvPr/>
        </p:nvSpPr>
        <p:spPr>
          <a:xfrm>
            <a:off x="5971952" y="2439322"/>
            <a:ext cx="6220048" cy="7823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Ми наймаємо! </a:t>
            </a:r>
            <a:br>
              <a:rPr kumimoji="0" lang="uk-UA" sz="28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8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Приєднуйтесь до нашої команди!</a:t>
            </a:r>
            <a:endParaRPr kumimoji="0" lang="uk-UA" sz="28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6" name="Схема 35"/>
          <p:cNvGraphicFramePr/>
          <p:nvPr/>
        </p:nvGraphicFramePr>
        <p:xfrm>
          <a:off x="265907" y="955977"/>
          <a:ext cx="4571907" cy="2287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40" name="Схема 39"/>
          <p:cNvGraphicFramePr/>
          <p:nvPr/>
        </p:nvGraphicFramePr>
        <p:xfrm>
          <a:off x="290716" y="3593804"/>
          <a:ext cx="4483301" cy="326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11546" y="-112143"/>
            <a:ext cx="4226943" cy="802258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ctr" anchorCtr="0">
            <a:normAutofit/>
          </a:bodyPr>
          <a:lstStyle/>
          <a:p>
            <a:pPr algn="l">
              <a:lnSpc>
                <a:spcPct val="100000"/>
              </a:lnSpc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Державна податкова служба України</a:t>
            </a:r>
          </a:p>
          <a:p>
            <a:pPr algn="l">
              <a:lnSpc>
                <a:spcPct val="100000"/>
              </a:lnSpc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Головне управління ДПС у Дніпропетровській області</a:t>
            </a:r>
            <a:endParaRPr lang="uk-UA" sz="1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 anchorCtr="0">
        <a:normAutofit/>
      </a:bodyPr>
      <a:lstStyle>
        <a:defPPr algn="l">
          <a:lnSpc>
            <a:spcPct val="100000"/>
          </a:lnSpc>
          <a:defRPr sz="1800" b="1" dirty="0">
            <a:latin typeface="Consolas" pitchFamily="49" charset="0"/>
            <a:cs typeface="Consolas" panose="020B0609020204030204" pitchFamily="49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256</Words>
  <Application>Microsoft Office PowerPoint</Application>
  <PresentationFormat>Довільний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Конєв Олег Володимирович</dc:creator>
  <cp:lastModifiedBy>Яковлєва Вікторія Миколаєвна</cp:lastModifiedBy>
  <cp:revision>271</cp:revision>
  <dcterms:created xsi:type="dcterms:W3CDTF">2021-11-25T09:06:34Z</dcterms:created>
  <dcterms:modified xsi:type="dcterms:W3CDTF">2023-04-11T08:43:20Z</dcterms:modified>
</cp:coreProperties>
</file>