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diagrams/quickStyle4.xml" ContentType="application/vnd.openxmlformats-officedocument.drawingml.diagramStyl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9906000" cy="6858000" type="A4"/>
  <p:notesSz cx="6808788" cy="9940925"/>
  <p:defaultTextStyle>
    <a:defPPr>
      <a:defRPr lang="en-US"/>
    </a:defPPr>
    <a:lvl1pPr marL="0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2276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04551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06828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09103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11378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13654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15929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18206" algn="l" defTabSz="80455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9DE0"/>
    <a:srgbClr val="A7FBA7"/>
    <a:srgbClr val="B4FAA4"/>
    <a:srgbClr val="1E865C"/>
    <a:srgbClr val="FB350D"/>
    <a:srgbClr val="6530E8"/>
    <a:srgbClr val="EA6B14"/>
    <a:srgbClr val="FC5230"/>
    <a:srgbClr val="3C7EE0"/>
    <a:srgbClr val="F2B8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із теми 1 –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Без стилю та сі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Темний стиль 1 –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Помірний стиль 1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ітлий стиль 3 –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43" autoAdjust="0"/>
    <p:restoredTop sz="98046" autoAdjust="0"/>
  </p:normalViewPr>
  <p:slideViewPr>
    <p:cSldViewPr snapToGrid="0">
      <p:cViewPr varScale="1">
        <p:scale>
          <a:sx n="114" d="100"/>
          <a:sy n="114" d="100"/>
        </p:scale>
        <p:origin x="-1626" y="-162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52777-456C-4BB6-B58B-1CD071A34B0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FC4466-8BB5-4F28-A63F-F2028CE72549}">
      <dgm:prSet phldrT="[Текст]" custT="1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</dgm:spPr>
      <dgm:t>
        <a:bodyPr/>
        <a:lstStyle/>
        <a:p>
          <a:r>
            <a:rPr lang="uk-UA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253EA2-7CCF-4253-871D-98F9DD163E83}" type="parTrans" cxnId="{2A35AAC0-4A2C-4CCD-97DF-E2B79E94E432}">
      <dgm:prSet/>
      <dgm:spPr/>
      <dgm:t>
        <a:bodyPr/>
        <a:lstStyle/>
        <a:p>
          <a:endParaRPr lang="uk-UA"/>
        </a:p>
      </dgm:t>
    </dgm:pt>
    <dgm:pt modelId="{0FFE260A-601A-47AD-8E1C-E4B0DA579196}" type="sibTrans" cxnId="{2A35AAC0-4A2C-4CCD-97DF-E2B79E94E432}">
      <dgm:prSet/>
      <dgm:spPr/>
      <dgm:t>
        <a:bodyPr/>
        <a:lstStyle/>
        <a:p>
          <a:endParaRPr lang="uk-UA"/>
        </a:p>
      </dgm:t>
    </dgm:pt>
    <dgm:pt modelId="{2C2F7457-3DC0-4DB9-927F-AB28E15E95F6}">
      <dgm:prSet phldrT="[Текст]" custT="1"/>
      <dgm:spPr>
        <a:solidFill>
          <a:srgbClr val="B4FAA4">
            <a:alpha val="43000"/>
          </a:srgbClr>
        </a:solidFill>
      </dgm:spPr>
      <dgm:t>
        <a:bodyPr/>
        <a:lstStyle/>
        <a:p>
          <a:pPr algn="ctr"/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Нарахований дохід має відповідати виплаченому доходу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gm:t>
    </dgm:pt>
    <dgm:pt modelId="{644DD615-A022-43E2-BBB8-AFF009E4D579}" type="parTrans" cxnId="{79A1A411-EB09-4BDB-B6E3-28AB4E32FB78}">
      <dgm:prSet/>
      <dgm:spPr/>
      <dgm:t>
        <a:bodyPr/>
        <a:lstStyle/>
        <a:p>
          <a:endParaRPr lang="uk-UA"/>
        </a:p>
      </dgm:t>
    </dgm:pt>
    <dgm:pt modelId="{6BDE45D2-FC0F-425F-B9B9-836CB35DEC37}" type="sibTrans" cxnId="{79A1A411-EB09-4BDB-B6E3-28AB4E32FB78}">
      <dgm:prSet/>
      <dgm:spPr/>
      <dgm:t>
        <a:bodyPr/>
        <a:lstStyle/>
        <a:p>
          <a:endParaRPr lang="uk-UA"/>
        </a:p>
      </dgm:t>
    </dgm:pt>
    <dgm:pt modelId="{0B7E03D7-AEF6-43EF-83CA-958FE3236A76}">
      <dgm:prSet phldrT="[Текст]" custT="1"/>
      <dgm:spPr>
        <a:solidFill>
          <a:srgbClr val="B4FAA4">
            <a:alpha val="36000"/>
          </a:srgbClr>
        </a:solidFill>
      </dgm:spPr>
      <dgm:t>
        <a:bodyPr/>
        <a:lstStyle/>
        <a:p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Якщо є нарахований та виплачений дохід – повинен бути податок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gm:t>
    </dgm:pt>
    <dgm:pt modelId="{BCFE856C-5280-413F-9A96-BEFC4E1D309B}" type="parTrans" cxnId="{AD8F8AB7-4E4A-4466-BE5C-81C56D8119D7}">
      <dgm:prSet/>
      <dgm:spPr/>
      <dgm:t>
        <a:bodyPr/>
        <a:lstStyle/>
        <a:p>
          <a:endParaRPr lang="uk-UA"/>
        </a:p>
      </dgm:t>
    </dgm:pt>
    <dgm:pt modelId="{812A151F-E5E4-410F-8F6E-6C6FE77BEDF8}" type="sibTrans" cxnId="{AD8F8AB7-4E4A-4466-BE5C-81C56D8119D7}">
      <dgm:prSet/>
      <dgm:spPr/>
      <dgm:t>
        <a:bodyPr/>
        <a:lstStyle/>
        <a:p>
          <a:endParaRPr lang="uk-UA"/>
        </a:p>
      </dgm:t>
    </dgm:pt>
    <dgm:pt modelId="{65E013E7-2CD5-471D-B806-6308065BDC9B}">
      <dgm:prSet phldrT="[Текст]" custT="1"/>
      <dgm:spPr>
        <a:solidFill>
          <a:srgbClr val="B4FAA4">
            <a:alpha val="32000"/>
          </a:srgbClr>
        </a:solidFill>
      </dgm:spPr>
      <dgm:t>
        <a:bodyPr/>
        <a:lstStyle/>
        <a:p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Виняток – нарахування та виплата здійснюються у різних періодах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gm:t>
    </dgm:pt>
    <dgm:pt modelId="{613A6F10-7915-4AE3-AC5D-A46E968A5397}" type="parTrans" cxnId="{7D8F2A63-B237-4070-A8F1-352E41D522B1}">
      <dgm:prSet/>
      <dgm:spPr/>
      <dgm:t>
        <a:bodyPr/>
        <a:lstStyle/>
        <a:p>
          <a:endParaRPr lang="uk-UA"/>
        </a:p>
      </dgm:t>
    </dgm:pt>
    <dgm:pt modelId="{55E9EBD8-D070-4798-BA24-545C4CD12CB4}" type="sibTrans" cxnId="{7D8F2A63-B237-4070-A8F1-352E41D522B1}">
      <dgm:prSet/>
      <dgm:spPr/>
      <dgm:t>
        <a:bodyPr/>
        <a:lstStyle/>
        <a:p>
          <a:endParaRPr lang="uk-UA"/>
        </a:p>
      </dgm:t>
    </dgm:pt>
    <dgm:pt modelId="{04D2975F-3802-4701-AE48-B848BF2DC8D4}" type="pres">
      <dgm:prSet presAssocID="{BBB52777-456C-4BB6-B58B-1CD071A3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8806FE3-4E6D-4095-9378-03D12A0B7304}" type="pres">
      <dgm:prSet presAssocID="{D8FC4466-8BB5-4F28-A63F-F2028CE72549}" presName="root" presStyleCnt="0"/>
      <dgm:spPr/>
    </dgm:pt>
    <dgm:pt modelId="{94EDB6AA-7BA7-4DA0-8B18-2E5DEC8AB636}" type="pres">
      <dgm:prSet presAssocID="{D8FC4466-8BB5-4F28-A63F-F2028CE72549}" presName="rootComposite" presStyleCnt="0"/>
      <dgm:spPr/>
    </dgm:pt>
    <dgm:pt modelId="{617B7266-F0C9-4CE9-AA99-7263A241C909}" type="pres">
      <dgm:prSet presAssocID="{D8FC4466-8BB5-4F28-A63F-F2028CE72549}" presName="rootText" presStyleLbl="node1" presStyleIdx="0" presStyleCnt="1" custAng="0" custScaleX="184792" custScaleY="48002" custLinFactNeighborX="4989" custLinFactNeighborY="-243"/>
      <dgm:spPr/>
      <dgm:t>
        <a:bodyPr/>
        <a:lstStyle/>
        <a:p>
          <a:endParaRPr lang="uk-UA"/>
        </a:p>
      </dgm:t>
    </dgm:pt>
    <dgm:pt modelId="{6E20E6F4-F936-4F33-B46E-E76FFF70D654}" type="pres">
      <dgm:prSet presAssocID="{D8FC4466-8BB5-4F28-A63F-F2028CE72549}" presName="rootConnector" presStyleLbl="node1" presStyleIdx="0" presStyleCnt="1"/>
      <dgm:spPr/>
      <dgm:t>
        <a:bodyPr/>
        <a:lstStyle/>
        <a:p>
          <a:endParaRPr lang="uk-UA"/>
        </a:p>
      </dgm:t>
    </dgm:pt>
    <dgm:pt modelId="{85FA55D3-22A7-4ED4-AA14-813DE30D2AEF}" type="pres">
      <dgm:prSet presAssocID="{D8FC4466-8BB5-4F28-A63F-F2028CE72549}" presName="childShape" presStyleCnt="0"/>
      <dgm:spPr/>
    </dgm:pt>
    <dgm:pt modelId="{703C1C87-FBE5-41C6-B7CF-C084BB2806C9}" type="pres">
      <dgm:prSet presAssocID="{644DD615-A022-43E2-BBB8-AFF009E4D579}" presName="Name13" presStyleLbl="parChTrans1D2" presStyleIdx="0" presStyleCnt="3"/>
      <dgm:spPr/>
      <dgm:t>
        <a:bodyPr/>
        <a:lstStyle/>
        <a:p>
          <a:endParaRPr lang="uk-UA"/>
        </a:p>
      </dgm:t>
    </dgm:pt>
    <dgm:pt modelId="{3894168A-2926-4A9B-B588-284D48EB2510}" type="pres">
      <dgm:prSet presAssocID="{2C2F7457-3DC0-4DB9-927F-AB28E15E95F6}" presName="childText" presStyleLbl="bgAcc1" presStyleIdx="0" presStyleCnt="3" custScaleX="332644" custScaleY="100949" custLinFactNeighborX="-3688" custLinFactNeighborY="-3176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544E198-62FA-444F-BD4D-65FB8C43553D}" type="pres">
      <dgm:prSet presAssocID="{BCFE856C-5280-413F-9A96-BEFC4E1D309B}" presName="Name13" presStyleLbl="parChTrans1D2" presStyleIdx="1" presStyleCnt="3"/>
      <dgm:spPr/>
      <dgm:t>
        <a:bodyPr/>
        <a:lstStyle/>
        <a:p>
          <a:endParaRPr lang="uk-UA"/>
        </a:p>
      </dgm:t>
    </dgm:pt>
    <dgm:pt modelId="{89DD655A-2367-468B-8C1C-5B2F3AC9E283}" type="pres">
      <dgm:prSet presAssocID="{0B7E03D7-AEF6-43EF-83CA-958FE3236A76}" presName="childText" presStyleLbl="bgAcc1" presStyleIdx="1" presStyleCnt="3" custScaleX="332644" custScaleY="13393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E7EEFEA-4004-449F-9145-5CAC46B66BE6}" type="pres">
      <dgm:prSet presAssocID="{613A6F10-7915-4AE3-AC5D-A46E968A5397}" presName="Name13" presStyleLbl="parChTrans1D2" presStyleIdx="2" presStyleCnt="3"/>
      <dgm:spPr/>
      <dgm:t>
        <a:bodyPr/>
        <a:lstStyle/>
        <a:p>
          <a:endParaRPr lang="uk-UA"/>
        </a:p>
      </dgm:t>
    </dgm:pt>
    <dgm:pt modelId="{C4FC1259-5AE8-4217-BB11-620C9BF7133B}" type="pres">
      <dgm:prSet presAssocID="{65E013E7-2CD5-471D-B806-6308065BDC9B}" presName="childText" presStyleLbl="bgAcc1" presStyleIdx="2" presStyleCnt="3" custScaleX="3359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D8F8AB7-4E4A-4466-BE5C-81C56D8119D7}" srcId="{D8FC4466-8BB5-4F28-A63F-F2028CE72549}" destId="{0B7E03D7-AEF6-43EF-83CA-958FE3236A76}" srcOrd="1" destOrd="0" parTransId="{BCFE856C-5280-413F-9A96-BEFC4E1D309B}" sibTransId="{812A151F-E5E4-410F-8F6E-6C6FE77BEDF8}"/>
    <dgm:cxn modelId="{79A1A411-EB09-4BDB-B6E3-28AB4E32FB78}" srcId="{D8FC4466-8BB5-4F28-A63F-F2028CE72549}" destId="{2C2F7457-3DC0-4DB9-927F-AB28E15E95F6}" srcOrd="0" destOrd="0" parTransId="{644DD615-A022-43E2-BBB8-AFF009E4D579}" sibTransId="{6BDE45D2-FC0F-425F-B9B9-836CB35DEC37}"/>
    <dgm:cxn modelId="{C3C9F8D5-637C-4E69-9A51-92C26DE623AF}" type="presOf" srcId="{0B7E03D7-AEF6-43EF-83CA-958FE3236A76}" destId="{89DD655A-2367-468B-8C1C-5B2F3AC9E283}" srcOrd="0" destOrd="0" presId="urn:microsoft.com/office/officeart/2005/8/layout/hierarchy3"/>
    <dgm:cxn modelId="{22666B0C-5DB1-472D-B647-80DE514105DC}" type="presOf" srcId="{BBB52777-456C-4BB6-B58B-1CD071A34B05}" destId="{04D2975F-3802-4701-AE48-B848BF2DC8D4}" srcOrd="0" destOrd="0" presId="urn:microsoft.com/office/officeart/2005/8/layout/hierarchy3"/>
    <dgm:cxn modelId="{206DDB24-4766-4779-A240-083DBEAACDE8}" type="presOf" srcId="{D8FC4466-8BB5-4F28-A63F-F2028CE72549}" destId="{617B7266-F0C9-4CE9-AA99-7263A241C909}" srcOrd="0" destOrd="0" presId="urn:microsoft.com/office/officeart/2005/8/layout/hierarchy3"/>
    <dgm:cxn modelId="{218138B5-1564-45B0-B320-C9D8E7E0625C}" type="presOf" srcId="{644DD615-A022-43E2-BBB8-AFF009E4D579}" destId="{703C1C87-FBE5-41C6-B7CF-C084BB2806C9}" srcOrd="0" destOrd="0" presId="urn:microsoft.com/office/officeart/2005/8/layout/hierarchy3"/>
    <dgm:cxn modelId="{7D8F2A63-B237-4070-A8F1-352E41D522B1}" srcId="{D8FC4466-8BB5-4F28-A63F-F2028CE72549}" destId="{65E013E7-2CD5-471D-B806-6308065BDC9B}" srcOrd="2" destOrd="0" parTransId="{613A6F10-7915-4AE3-AC5D-A46E968A5397}" sibTransId="{55E9EBD8-D070-4798-BA24-545C4CD12CB4}"/>
    <dgm:cxn modelId="{CFF3DD3C-EF73-42E9-8097-4058E0E416A7}" type="presOf" srcId="{BCFE856C-5280-413F-9A96-BEFC4E1D309B}" destId="{6544E198-62FA-444F-BD4D-65FB8C43553D}" srcOrd="0" destOrd="0" presId="urn:microsoft.com/office/officeart/2005/8/layout/hierarchy3"/>
    <dgm:cxn modelId="{2A35AAC0-4A2C-4CCD-97DF-E2B79E94E432}" srcId="{BBB52777-456C-4BB6-B58B-1CD071A34B05}" destId="{D8FC4466-8BB5-4F28-A63F-F2028CE72549}" srcOrd="0" destOrd="0" parTransId="{C2253EA2-7CCF-4253-871D-98F9DD163E83}" sibTransId="{0FFE260A-601A-47AD-8E1C-E4B0DA579196}"/>
    <dgm:cxn modelId="{90F744D0-DD02-4556-875F-49979DE911D6}" type="presOf" srcId="{D8FC4466-8BB5-4F28-A63F-F2028CE72549}" destId="{6E20E6F4-F936-4F33-B46E-E76FFF70D654}" srcOrd="1" destOrd="0" presId="urn:microsoft.com/office/officeart/2005/8/layout/hierarchy3"/>
    <dgm:cxn modelId="{175B7C87-2AFE-4C96-8536-93747F477ACC}" type="presOf" srcId="{613A6F10-7915-4AE3-AC5D-A46E968A5397}" destId="{FE7EEFEA-4004-449F-9145-5CAC46B66BE6}" srcOrd="0" destOrd="0" presId="urn:microsoft.com/office/officeart/2005/8/layout/hierarchy3"/>
    <dgm:cxn modelId="{1337AFBA-933A-4556-9F7E-1B6C13AD38E0}" type="presOf" srcId="{65E013E7-2CD5-471D-B806-6308065BDC9B}" destId="{C4FC1259-5AE8-4217-BB11-620C9BF7133B}" srcOrd="0" destOrd="0" presId="urn:microsoft.com/office/officeart/2005/8/layout/hierarchy3"/>
    <dgm:cxn modelId="{6E7F0CF0-B49E-484F-9003-003C8ED469D6}" type="presOf" srcId="{2C2F7457-3DC0-4DB9-927F-AB28E15E95F6}" destId="{3894168A-2926-4A9B-B588-284D48EB2510}" srcOrd="0" destOrd="0" presId="urn:microsoft.com/office/officeart/2005/8/layout/hierarchy3"/>
    <dgm:cxn modelId="{1C356C94-3B35-47E7-9F7B-2ECED824A1B6}" type="presParOf" srcId="{04D2975F-3802-4701-AE48-B848BF2DC8D4}" destId="{08806FE3-4E6D-4095-9378-03D12A0B7304}" srcOrd="0" destOrd="0" presId="urn:microsoft.com/office/officeart/2005/8/layout/hierarchy3"/>
    <dgm:cxn modelId="{FEAD0432-B1D7-44DA-B0FE-8407CD8F6D1E}" type="presParOf" srcId="{08806FE3-4E6D-4095-9378-03D12A0B7304}" destId="{94EDB6AA-7BA7-4DA0-8B18-2E5DEC8AB636}" srcOrd="0" destOrd="0" presId="urn:microsoft.com/office/officeart/2005/8/layout/hierarchy3"/>
    <dgm:cxn modelId="{2593E79F-F12D-462B-89D2-D30DC16FFACD}" type="presParOf" srcId="{94EDB6AA-7BA7-4DA0-8B18-2E5DEC8AB636}" destId="{617B7266-F0C9-4CE9-AA99-7263A241C909}" srcOrd="0" destOrd="0" presId="urn:microsoft.com/office/officeart/2005/8/layout/hierarchy3"/>
    <dgm:cxn modelId="{EA839268-4E9D-4FBD-BDED-682CBB1D9A24}" type="presParOf" srcId="{94EDB6AA-7BA7-4DA0-8B18-2E5DEC8AB636}" destId="{6E20E6F4-F936-4F33-B46E-E76FFF70D654}" srcOrd="1" destOrd="0" presId="urn:microsoft.com/office/officeart/2005/8/layout/hierarchy3"/>
    <dgm:cxn modelId="{28A6438D-2278-4CA1-B199-9997556CF980}" type="presParOf" srcId="{08806FE3-4E6D-4095-9378-03D12A0B7304}" destId="{85FA55D3-22A7-4ED4-AA14-813DE30D2AEF}" srcOrd="1" destOrd="0" presId="urn:microsoft.com/office/officeart/2005/8/layout/hierarchy3"/>
    <dgm:cxn modelId="{4491C335-8045-467B-8F29-90F10B2D1246}" type="presParOf" srcId="{85FA55D3-22A7-4ED4-AA14-813DE30D2AEF}" destId="{703C1C87-FBE5-41C6-B7CF-C084BB2806C9}" srcOrd="0" destOrd="0" presId="urn:microsoft.com/office/officeart/2005/8/layout/hierarchy3"/>
    <dgm:cxn modelId="{746F4F50-2850-4584-9197-FFB137F6DBB4}" type="presParOf" srcId="{85FA55D3-22A7-4ED4-AA14-813DE30D2AEF}" destId="{3894168A-2926-4A9B-B588-284D48EB2510}" srcOrd="1" destOrd="0" presId="urn:microsoft.com/office/officeart/2005/8/layout/hierarchy3"/>
    <dgm:cxn modelId="{C0FC76EE-BFFD-4315-8394-0D8282B01D24}" type="presParOf" srcId="{85FA55D3-22A7-4ED4-AA14-813DE30D2AEF}" destId="{6544E198-62FA-444F-BD4D-65FB8C43553D}" srcOrd="2" destOrd="0" presId="urn:microsoft.com/office/officeart/2005/8/layout/hierarchy3"/>
    <dgm:cxn modelId="{B7429A3A-6460-4F71-8BAA-47C835F63543}" type="presParOf" srcId="{85FA55D3-22A7-4ED4-AA14-813DE30D2AEF}" destId="{89DD655A-2367-468B-8C1C-5B2F3AC9E283}" srcOrd="3" destOrd="0" presId="urn:microsoft.com/office/officeart/2005/8/layout/hierarchy3"/>
    <dgm:cxn modelId="{E7F70D13-C42B-4ECA-A62D-79CC6D4F9131}" type="presParOf" srcId="{85FA55D3-22A7-4ED4-AA14-813DE30D2AEF}" destId="{FE7EEFEA-4004-449F-9145-5CAC46B66BE6}" srcOrd="4" destOrd="0" presId="urn:microsoft.com/office/officeart/2005/8/layout/hierarchy3"/>
    <dgm:cxn modelId="{4C61632E-75BA-4507-B0EA-A909436FA5AD}" type="presParOf" srcId="{85FA55D3-22A7-4ED4-AA14-813DE30D2AEF}" destId="{C4FC1259-5AE8-4217-BB11-620C9BF7133B}" srcOrd="5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BB52777-456C-4BB6-B58B-1CD071A34B0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FC4466-8BB5-4F28-A63F-F2028CE72549}">
      <dgm:prSet phldrT="[Текст]" custT="1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</dgm:spPr>
      <dgm:t>
        <a:bodyPr/>
        <a:lstStyle/>
        <a:p>
          <a:r>
            <a:rPr lang="uk-UA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253EA2-7CCF-4253-871D-98F9DD163E83}" type="parTrans" cxnId="{2A35AAC0-4A2C-4CCD-97DF-E2B79E94E432}">
      <dgm:prSet/>
      <dgm:spPr/>
      <dgm:t>
        <a:bodyPr/>
        <a:lstStyle/>
        <a:p>
          <a:endParaRPr lang="uk-UA"/>
        </a:p>
      </dgm:t>
    </dgm:pt>
    <dgm:pt modelId="{0FFE260A-601A-47AD-8E1C-E4B0DA579196}" type="sibTrans" cxnId="{2A35AAC0-4A2C-4CCD-97DF-E2B79E94E432}">
      <dgm:prSet/>
      <dgm:spPr/>
      <dgm:t>
        <a:bodyPr/>
        <a:lstStyle/>
        <a:p>
          <a:endParaRPr lang="uk-UA"/>
        </a:p>
      </dgm:t>
    </dgm:pt>
    <dgm:pt modelId="{2C2F7457-3DC0-4DB9-927F-AB28E15E95F6}">
      <dgm:prSet phldrT="[Текст]" custT="1"/>
      <dgm:spPr>
        <a:solidFill>
          <a:srgbClr val="B4FAA4">
            <a:alpha val="32000"/>
          </a:srgbClr>
        </a:solidFill>
      </dgm:spPr>
      <dgm:t>
        <a:bodyPr/>
        <a:lstStyle/>
        <a:p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Обов’язково має бути заповнено при нарахуванні /виплаті доходу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gm:t>
    </dgm:pt>
    <dgm:pt modelId="{644DD615-A022-43E2-BBB8-AFF009E4D579}" type="parTrans" cxnId="{79A1A411-EB09-4BDB-B6E3-28AB4E32FB78}">
      <dgm:prSet/>
      <dgm:spPr/>
      <dgm:t>
        <a:bodyPr/>
        <a:lstStyle/>
        <a:p>
          <a:endParaRPr lang="uk-UA"/>
        </a:p>
      </dgm:t>
    </dgm:pt>
    <dgm:pt modelId="{6BDE45D2-FC0F-425F-B9B9-836CB35DEC37}" type="sibTrans" cxnId="{79A1A411-EB09-4BDB-B6E3-28AB4E32FB78}">
      <dgm:prSet/>
      <dgm:spPr/>
      <dgm:t>
        <a:bodyPr/>
        <a:lstStyle/>
        <a:p>
          <a:endParaRPr lang="uk-UA"/>
        </a:p>
      </dgm:t>
    </dgm:pt>
    <dgm:pt modelId="{04D2975F-3802-4701-AE48-B848BF2DC8D4}" type="pres">
      <dgm:prSet presAssocID="{BBB52777-456C-4BB6-B58B-1CD071A3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8806FE3-4E6D-4095-9378-03D12A0B7304}" type="pres">
      <dgm:prSet presAssocID="{D8FC4466-8BB5-4F28-A63F-F2028CE72549}" presName="root" presStyleCnt="0"/>
      <dgm:spPr/>
    </dgm:pt>
    <dgm:pt modelId="{94EDB6AA-7BA7-4DA0-8B18-2E5DEC8AB636}" type="pres">
      <dgm:prSet presAssocID="{D8FC4466-8BB5-4F28-A63F-F2028CE72549}" presName="rootComposite" presStyleCnt="0"/>
      <dgm:spPr/>
    </dgm:pt>
    <dgm:pt modelId="{617B7266-F0C9-4CE9-AA99-7263A241C909}" type="pres">
      <dgm:prSet presAssocID="{D8FC4466-8BB5-4F28-A63F-F2028CE72549}" presName="rootText" presStyleLbl="node1" presStyleIdx="0" presStyleCnt="1" custScaleX="571893" custScaleY="107926" custLinFactNeighborX="-1967" custLinFactNeighborY="9831"/>
      <dgm:spPr/>
      <dgm:t>
        <a:bodyPr/>
        <a:lstStyle/>
        <a:p>
          <a:endParaRPr lang="uk-UA"/>
        </a:p>
      </dgm:t>
    </dgm:pt>
    <dgm:pt modelId="{6E20E6F4-F936-4F33-B46E-E76FFF70D654}" type="pres">
      <dgm:prSet presAssocID="{D8FC4466-8BB5-4F28-A63F-F2028CE72549}" presName="rootConnector" presStyleLbl="node1" presStyleIdx="0" presStyleCnt="1"/>
      <dgm:spPr/>
      <dgm:t>
        <a:bodyPr/>
        <a:lstStyle/>
        <a:p>
          <a:endParaRPr lang="uk-UA"/>
        </a:p>
      </dgm:t>
    </dgm:pt>
    <dgm:pt modelId="{85FA55D3-22A7-4ED4-AA14-813DE30D2AEF}" type="pres">
      <dgm:prSet presAssocID="{D8FC4466-8BB5-4F28-A63F-F2028CE72549}" presName="childShape" presStyleCnt="0"/>
      <dgm:spPr/>
    </dgm:pt>
    <dgm:pt modelId="{703C1C87-FBE5-41C6-B7CF-C084BB2806C9}" type="pres">
      <dgm:prSet presAssocID="{644DD615-A022-43E2-BBB8-AFF009E4D579}" presName="Name13" presStyleLbl="parChTrans1D2" presStyleIdx="0" presStyleCnt="1"/>
      <dgm:spPr/>
      <dgm:t>
        <a:bodyPr/>
        <a:lstStyle/>
        <a:p>
          <a:endParaRPr lang="uk-UA"/>
        </a:p>
      </dgm:t>
    </dgm:pt>
    <dgm:pt modelId="{3894168A-2926-4A9B-B588-284D48EB2510}" type="pres">
      <dgm:prSet presAssocID="{2C2F7457-3DC0-4DB9-927F-AB28E15E95F6}" presName="childText" presStyleLbl="bgAcc1" presStyleIdx="0" presStyleCnt="1" custScaleX="662504" custScaleY="237290" custLinFactNeighborX="-53680" custLinFactNeighborY="-562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827DA35-D386-4871-9A4B-6ECF6BB79303}" type="presOf" srcId="{D8FC4466-8BB5-4F28-A63F-F2028CE72549}" destId="{617B7266-F0C9-4CE9-AA99-7263A241C909}" srcOrd="0" destOrd="0" presId="urn:microsoft.com/office/officeart/2005/8/layout/hierarchy3"/>
    <dgm:cxn modelId="{79A1A411-EB09-4BDB-B6E3-28AB4E32FB78}" srcId="{D8FC4466-8BB5-4F28-A63F-F2028CE72549}" destId="{2C2F7457-3DC0-4DB9-927F-AB28E15E95F6}" srcOrd="0" destOrd="0" parTransId="{644DD615-A022-43E2-BBB8-AFF009E4D579}" sibTransId="{6BDE45D2-FC0F-425F-B9B9-836CB35DEC37}"/>
    <dgm:cxn modelId="{2A35AAC0-4A2C-4CCD-97DF-E2B79E94E432}" srcId="{BBB52777-456C-4BB6-B58B-1CD071A34B05}" destId="{D8FC4466-8BB5-4F28-A63F-F2028CE72549}" srcOrd="0" destOrd="0" parTransId="{C2253EA2-7CCF-4253-871D-98F9DD163E83}" sibTransId="{0FFE260A-601A-47AD-8E1C-E4B0DA579196}"/>
    <dgm:cxn modelId="{D148DEA4-95CA-4B0D-9994-D960C0DF80BB}" type="presOf" srcId="{BBB52777-456C-4BB6-B58B-1CD071A34B05}" destId="{04D2975F-3802-4701-AE48-B848BF2DC8D4}" srcOrd="0" destOrd="0" presId="urn:microsoft.com/office/officeart/2005/8/layout/hierarchy3"/>
    <dgm:cxn modelId="{926B16C5-C425-4EB8-A933-C9A79099F552}" type="presOf" srcId="{D8FC4466-8BB5-4F28-A63F-F2028CE72549}" destId="{6E20E6F4-F936-4F33-B46E-E76FFF70D654}" srcOrd="1" destOrd="0" presId="urn:microsoft.com/office/officeart/2005/8/layout/hierarchy3"/>
    <dgm:cxn modelId="{D51CC268-CDE7-4CCB-8A58-EBE7A0F48F70}" type="presOf" srcId="{2C2F7457-3DC0-4DB9-927F-AB28E15E95F6}" destId="{3894168A-2926-4A9B-B588-284D48EB2510}" srcOrd="0" destOrd="0" presId="urn:microsoft.com/office/officeart/2005/8/layout/hierarchy3"/>
    <dgm:cxn modelId="{A2EB290A-EF08-4A03-B50A-39A28DB622C4}" type="presOf" srcId="{644DD615-A022-43E2-BBB8-AFF009E4D579}" destId="{703C1C87-FBE5-41C6-B7CF-C084BB2806C9}" srcOrd="0" destOrd="0" presId="urn:microsoft.com/office/officeart/2005/8/layout/hierarchy3"/>
    <dgm:cxn modelId="{0E24C797-4FEC-49F6-A553-5D75DC1C907C}" type="presParOf" srcId="{04D2975F-3802-4701-AE48-B848BF2DC8D4}" destId="{08806FE3-4E6D-4095-9378-03D12A0B7304}" srcOrd="0" destOrd="0" presId="urn:microsoft.com/office/officeart/2005/8/layout/hierarchy3"/>
    <dgm:cxn modelId="{DFB4FDF9-4499-4008-9C42-2A0F9CDBA021}" type="presParOf" srcId="{08806FE3-4E6D-4095-9378-03D12A0B7304}" destId="{94EDB6AA-7BA7-4DA0-8B18-2E5DEC8AB636}" srcOrd="0" destOrd="0" presId="urn:microsoft.com/office/officeart/2005/8/layout/hierarchy3"/>
    <dgm:cxn modelId="{C8944F11-DBE4-4367-A41D-1837BD5F677D}" type="presParOf" srcId="{94EDB6AA-7BA7-4DA0-8B18-2E5DEC8AB636}" destId="{617B7266-F0C9-4CE9-AA99-7263A241C909}" srcOrd="0" destOrd="0" presId="urn:microsoft.com/office/officeart/2005/8/layout/hierarchy3"/>
    <dgm:cxn modelId="{2D7056D3-8FB1-46C0-A4EB-1AEFDDDD09B0}" type="presParOf" srcId="{94EDB6AA-7BA7-4DA0-8B18-2E5DEC8AB636}" destId="{6E20E6F4-F936-4F33-B46E-E76FFF70D654}" srcOrd="1" destOrd="0" presId="urn:microsoft.com/office/officeart/2005/8/layout/hierarchy3"/>
    <dgm:cxn modelId="{4B9DE5EC-E9F5-4423-A0FA-7673035977B8}" type="presParOf" srcId="{08806FE3-4E6D-4095-9378-03D12A0B7304}" destId="{85FA55D3-22A7-4ED4-AA14-813DE30D2AEF}" srcOrd="1" destOrd="0" presId="urn:microsoft.com/office/officeart/2005/8/layout/hierarchy3"/>
    <dgm:cxn modelId="{31F39717-EB6E-40B3-BBD1-5AD22E89D6F8}" type="presParOf" srcId="{85FA55D3-22A7-4ED4-AA14-813DE30D2AEF}" destId="{703C1C87-FBE5-41C6-B7CF-C084BB2806C9}" srcOrd="0" destOrd="0" presId="urn:microsoft.com/office/officeart/2005/8/layout/hierarchy3"/>
    <dgm:cxn modelId="{2961414D-4B82-4DE6-BC42-EF5C76DF8578}" type="presParOf" srcId="{85FA55D3-22A7-4ED4-AA14-813DE30D2AEF}" destId="{3894168A-2926-4A9B-B588-284D48EB2510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B52777-456C-4BB6-B58B-1CD071A34B05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8FC4466-8BB5-4F28-A63F-F2028CE72549}">
      <dgm:prSet phldrT="[Текст]" custT="1"/>
      <dgm:sp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</dgm:spPr>
      <dgm:t>
        <a:bodyPr/>
        <a:lstStyle/>
        <a:p>
          <a:r>
            <a:rPr lang="uk-UA" sz="1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C2253EA2-7CCF-4253-871D-98F9DD163E83}" type="parTrans" cxnId="{2A35AAC0-4A2C-4CCD-97DF-E2B79E94E432}">
      <dgm:prSet/>
      <dgm:spPr/>
      <dgm:t>
        <a:bodyPr/>
        <a:lstStyle/>
        <a:p>
          <a:endParaRPr lang="uk-UA"/>
        </a:p>
      </dgm:t>
    </dgm:pt>
    <dgm:pt modelId="{0FFE260A-601A-47AD-8E1C-E4B0DA579196}" type="sibTrans" cxnId="{2A35AAC0-4A2C-4CCD-97DF-E2B79E94E432}">
      <dgm:prSet/>
      <dgm:spPr/>
      <dgm:t>
        <a:bodyPr/>
        <a:lstStyle/>
        <a:p>
          <a:endParaRPr lang="uk-UA"/>
        </a:p>
      </dgm:t>
    </dgm:pt>
    <dgm:pt modelId="{2C2F7457-3DC0-4DB9-927F-AB28E15E95F6}">
      <dgm:prSet phldrT="[Текст]" custT="1"/>
      <dgm:spPr>
        <a:solidFill>
          <a:srgbClr val="B4FAA4">
            <a:alpha val="32000"/>
          </a:srgbClr>
        </a:solidFill>
      </dgm:spPr>
      <dgm:t>
        <a:bodyPr/>
        <a:lstStyle/>
        <a:p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При виборі певної ознаки доходу, провести звірку з Довідником ознак доходів для заповнення Додатку 4 </a:t>
          </a:r>
          <a:r>
            <a:rPr lang="uk-UA" sz="1000" b="1" kern="1200" dirty="0" err="1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ДФ</a:t>
          </a: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</a:t>
          </a:r>
          <a:r>
            <a:rPr lang="uk-UA" sz="1000" b="1" kern="12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rPr>
            <a:t>*</a:t>
          </a: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</a:t>
          </a:r>
        </a:p>
      </dgm:t>
    </dgm:pt>
    <dgm:pt modelId="{644DD615-A022-43E2-BBB8-AFF009E4D579}" type="parTrans" cxnId="{79A1A411-EB09-4BDB-B6E3-28AB4E32FB78}">
      <dgm:prSet/>
      <dgm:spPr/>
      <dgm:t>
        <a:bodyPr/>
        <a:lstStyle/>
        <a:p>
          <a:endParaRPr lang="uk-UA"/>
        </a:p>
      </dgm:t>
    </dgm:pt>
    <dgm:pt modelId="{6BDE45D2-FC0F-425F-B9B9-836CB35DEC37}" type="sibTrans" cxnId="{79A1A411-EB09-4BDB-B6E3-28AB4E32FB78}">
      <dgm:prSet/>
      <dgm:spPr/>
      <dgm:t>
        <a:bodyPr/>
        <a:lstStyle/>
        <a:p>
          <a:endParaRPr lang="uk-UA"/>
        </a:p>
      </dgm:t>
    </dgm:pt>
    <dgm:pt modelId="{04D2975F-3802-4701-AE48-B848BF2DC8D4}" type="pres">
      <dgm:prSet presAssocID="{BBB52777-456C-4BB6-B58B-1CD071A34B0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08806FE3-4E6D-4095-9378-03D12A0B7304}" type="pres">
      <dgm:prSet presAssocID="{D8FC4466-8BB5-4F28-A63F-F2028CE72549}" presName="root" presStyleCnt="0"/>
      <dgm:spPr/>
    </dgm:pt>
    <dgm:pt modelId="{94EDB6AA-7BA7-4DA0-8B18-2E5DEC8AB636}" type="pres">
      <dgm:prSet presAssocID="{D8FC4466-8BB5-4F28-A63F-F2028CE72549}" presName="rootComposite" presStyleCnt="0"/>
      <dgm:spPr/>
    </dgm:pt>
    <dgm:pt modelId="{617B7266-F0C9-4CE9-AA99-7263A241C909}" type="pres">
      <dgm:prSet presAssocID="{D8FC4466-8BB5-4F28-A63F-F2028CE72549}" presName="rootText" presStyleLbl="node1" presStyleIdx="0" presStyleCnt="1" custScaleX="254726" custScaleY="39979" custLinFactNeighborX="3554" custLinFactNeighborY="-4265"/>
      <dgm:spPr/>
      <dgm:t>
        <a:bodyPr/>
        <a:lstStyle/>
        <a:p>
          <a:endParaRPr lang="uk-UA"/>
        </a:p>
      </dgm:t>
    </dgm:pt>
    <dgm:pt modelId="{6E20E6F4-F936-4F33-B46E-E76FFF70D654}" type="pres">
      <dgm:prSet presAssocID="{D8FC4466-8BB5-4F28-A63F-F2028CE72549}" presName="rootConnector" presStyleLbl="node1" presStyleIdx="0" presStyleCnt="1"/>
      <dgm:spPr/>
      <dgm:t>
        <a:bodyPr/>
        <a:lstStyle/>
        <a:p>
          <a:endParaRPr lang="uk-UA"/>
        </a:p>
      </dgm:t>
    </dgm:pt>
    <dgm:pt modelId="{85FA55D3-22A7-4ED4-AA14-813DE30D2AEF}" type="pres">
      <dgm:prSet presAssocID="{D8FC4466-8BB5-4F28-A63F-F2028CE72549}" presName="childShape" presStyleCnt="0"/>
      <dgm:spPr/>
    </dgm:pt>
    <dgm:pt modelId="{703C1C87-FBE5-41C6-B7CF-C084BB2806C9}" type="pres">
      <dgm:prSet presAssocID="{644DD615-A022-43E2-BBB8-AFF009E4D579}" presName="Name13" presStyleLbl="parChTrans1D2" presStyleIdx="0" presStyleCnt="1"/>
      <dgm:spPr/>
      <dgm:t>
        <a:bodyPr/>
        <a:lstStyle/>
        <a:p>
          <a:endParaRPr lang="uk-UA"/>
        </a:p>
      </dgm:t>
    </dgm:pt>
    <dgm:pt modelId="{3894168A-2926-4A9B-B588-284D48EB2510}" type="pres">
      <dgm:prSet presAssocID="{2C2F7457-3DC0-4DB9-927F-AB28E15E95F6}" presName="childText" presStyleLbl="bgAcc1" presStyleIdx="0" presStyleCnt="1" custScaleX="272465" custScaleY="130454" custLinFactNeighborX="-3314" custLinFactNeighborY="-967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69D29B38-6620-42C9-8A2C-5175DCDEBB4D}" type="presOf" srcId="{D8FC4466-8BB5-4F28-A63F-F2028CE72549}" destId="{617B7266-F0C9-4CE9-AA99-7263A241C909}" srcOrd="0" destOrd="0" presId="urn:microsoft.com/office/officeart/2005/8/layout/hierarchy3"/>
    <dgm:cxn modelId="{79A1A411-EB09-4BDB-B6E3-28AB4E32FB78}" srcId="{D8FC4466-8BB5-4F28-A63F-F2028CE72549}" destId="{2C2F7457-3DC0-4DB9-927F-AB28E15E95F6}" srcOrd="0" destOrd="0" parTransId="{644DD615-A022-43E2-BBB8-AFF009E4D579}" sibTransId="{6BDE45D2-FC0F-425F-B9B9-836CB35DEC37}"/>
    <dgm:cxn modelId="{3C415FA8-260B-43B8-B56A-C43E8F7731CA}" type="presOf" srcId="{BBB52777-456C-4BB6-B58B-1CD071A34B05}" destId="{04D2975F-3802-4701-AE48-B848BF2DC8D4}" srcOrd="0" destOrd="0" presId="urn:microsoft.com/office/officeart/2005/8/layout/hierarchy3"/>
    <dgm:cxn modelId="{E9DEC3C9-2687-40AD-8311-189C00119CE2}" type="presOf" srcId="{D8FC4466-8BB5-4F28-A63F-F2028CE72549}" destId="{6E20E6F4-F936-4F33-B46E-E76FFF70D654}" srcOrd="1" destOrd="0" presId="urn:microsoft.com/office/officeart/2005/8/layout/hierarchy3"/>
    <dgm:cxn modelId="{2A35AAC0-4A2C-4CCD-97DF-E2B79E94E432}" srcId="{BBB52777-456C-4BB6-B58B-1CD071A34B05}" destId="{D8FC4466-8BB5-4F28-A63F-F2028CE72549}" srcOrd="0" destOrd="0" parTransId="{C2253EA2-7CCF-4253-871D-98F9DD163E83}" sibTransId="{0FFE260A-601A-47AD-8E1C-E4B0DA579196}"/>
    <dgm:cxn modelId="{78E34E2D-862D-430D-B7A3-C426C0903CA2}" type="presOf" srcId="{644DD615-A022-43E2-BBB8-AFF009E4D579}" destId="{703C1C87-FBE5-41C6-B7CF-C084BB2806C9}" srcOrd="0" destOrd="0" presId="urn:microsoft.com/office/officeart/2005/8/layout/hierarchy3"/>
    <dgm:cxn modelId="{4E2D11C5-14F5-4E76-8D49-EB328F18A395}" type="presOf" srcId="{2C2F7457-3DC0-4DB9-927F-AB28E15E95F6}" destId="{3894168A-2926-4A9B-B588-284D48EB2510}" srcOrd="0" destOrd="0" presId="urn:microsoft.com/office/officeart/2005/8/layout/hierarchy3"/>
    <dgm:cxn modelId="{8473B37F-1CCE-4FFC-A1B8-90B15BF0D69C}" type="presParOf" srcId="{04D2975F-3802-4701-AE48-B848BF2DC8D4}" destId="{08806FE3-4E6D-4095-9378-03D12A0B7304}" srcOrd="0" destOrd="0" presId="urn:microsoft.com/office/officeart/2005/8/layout/hierarchy3"/>
    <dgm:cxn modelId="{C4CA87B7-9C9B-4A96-B26D-853E2FDA1026}" type="presParOf" srcId="{08806FE3-4E6D-4095-9378-03D12A0B7304}" destId="{94EDB6AA-7BA7-4DA0-8B18-2E5DEC8AB636}" srcOrd="0" destOrd="0" presId="urn:microsoft.com/office/officeart/2005/8/layout/hierarchy3"/>
    <dgm:cxn modelId="{EAE044EE-D55E-4C0C-BEBD-C42F9E20EB71}" type="presParOf" srcId="{94EDB6AA-7BA7-4DA0-8B18-2E5DEC8AB636}" destId="{617B7266-F0C9-4CE9-AA99-7263A241C909}" srcOrd="0" destOrd="0" presId="urn:microsoft.com/office/officeart/2005/8/layout/hierarchy3"/>
    <dgm:cxn modelId="{DBE3F225-21D4-438F-A816-D6A7154D94B4}" type="presParOf" srcId="{94EDB6AA-7BA7-4DA0-8B18-2E5DEC8AB636}" destId="{6E20E6F4-F936-4F33-B46E-E76FFF70D654}" srcOrd="1" destOrd="0" presId="urn:microsoft.com/office/officeart/2005/8/layout/hierarchy3"/>
    <dgm:cxn modelId="{31661501-5E44-4C86-BC29-EDE4F221496A}" type="presParOf" srcId="{08806FE3-4E6D-4095-9378-03D12A0B7304}" destId="{85FA55D3-22A7-4ED4-AA14-813DE30D2AEF}" srcOrd="1" destOrd="0" presId="urn:microsoft.com/office/officeart/2005/8/layout/hierarchy3"/>
    <dgm:cxn modelId="{ED7004A4-94EE-4965-A89C-1A81B835D67E}" type="presParOf" srcId="{85FA55D3-22A7-4ED4-AA14-813DE30D2AEF}" destId="{703C1C87-FBE5-41C6-B7CF-C084BB2806C9}" srcOrd="0" destOrd="0" presId="urn:microsoft.com/office/officeart/2005/8/layout/hierarchy3"/>
    <dgm:cxn modelId="{A1724CF6-923E-4095-A850-DF8353FFD520}" type="presParOf" srcId="{85FA55D3-22A7-4ED4-AA14-813DE30D2AEF}" destId="{3894168A-2926-4A9B-B588-284D48EB2510}" srcOrd="1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E57F57C-7DB7-4C66-BA8D-7CBBD19FBE7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909B43A2-BD99-4516-B40B-0A3CEBBED302}">
      <dgm:prSet phldrT="[Текст]" custT="1"/>
      <dgm:sp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</dgm:spPr>
      <dgm:t>
        <a:bodyPr/>
        <a:lstStyle/>
        <a:p>
          <a:r>
            <a:rPr lang="uk-UA" sz="1000" b="1" i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При заповненні  Додатку 4 </a:t>
          </a:r>
          <a:r>
            <a:rPr lang="uk-UA" sz="1000" b="1" i="1" kern="1200" dirty="0" err="1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ДФ</a:t>
          </a:r>
          <a:r>
            <a:rPr lang="uk-UA" sz="1000" b="1" i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 до Податкового розрахунку, перед відправкою необхідно перевіряти правильність відображення ознак доходу, у відповідності до характеру нарахованого доходу відповідно до Довідника ознак доходів, а також обов’язково  перевіряти заповнення всіх граф Додатку, зокрема в частині сум нарахованого/виплаченого доходу та нарахованих та перерахованих податків</a:t>
          </a:r>
          <a:endParaRPr lang="uk-UA" sz="1000" b="1" i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gm:t>
    </dgm:pt>
    <dgm:pt modelId="{836689BB-8411-464C-815F-D521C97E454E}" type="parTrans" cxnId="{5A31AB9F-F159-4A0E-AEFA-97C55DD6C493}">
      <dgm:prSet/>
      <dgm:spPr/>
      <dgm:t>
        <a:bodyPr/>
        <a:lstStyle/>
        <a:p>
          <a:endParaRPr lang="uk-UA"/>
        </a:p>
      </dgm:t>
    </dgm:pt>
    <dgm:pt modelId="{3E97A2B5-C519-4569-A7D8-7BE2BC33194C}" type="sibTrans" cxnId="{5A31AB9F-F159-4A0E-AEFA-97C55DD6C493}">
      <dgm:prSet/>
      <dgm:spPr/>
      <dgm:t>
        <a:bodyPr/>
        <a:lstStyle/>
        <a:p>
          <a:endParaRPr lang="uk-UA"/>
        </a:p>
      </dgm:t>
    </dgm:pt>
    <dgm:pt modelId="{18CECF73-59D8-45C2-BE30-936D511CC4C0}" type="pres">
      <dgm:prSet presAssocID="{5E57F57C-7DB7-4C66-BA8D-7CBBD19FBE76}" presName="linearFlow" presStyleCnt="0">
        <dgm:presLayoutVars>
          <dgm:dir/>
          <dgm:resizeHandles val="exact"/>
        </dgm:presLayoutVars>
      </dgm:prSet>
      <dgm:spPr/>
    </dgm:pt>
    <dgm:pt modelId="{07C6301C-94C6-4177-8B8B-8C085D3A54B9}" type="pres">
      <dgm:prSet presAssocID="{909B43A2-BD99-4516-B40B-0A3CEBBED302}" presName="composite" presStyleCnt="0"/>
      <dgm:spPr/>
    </dgm:pt>
    <dgm:pt modelId="{0C108D50-356D-4354-9974-1751C72B94C7}" type="pres">
      <dgm:prSet presAssocID="{909B43A2-BD99-4516-B40B-0A3CEBBED302}" presName="imgShp" presStyleLbl="fgImgPlace1" presStyleIdx="0" presStyleCnt="1" custLinFactNeighborX="-33972" custLinFactNeighborY="-790"/>
      <dgm:spPr/>
    </dgm:pt>
    <dgm:pt modelId="{09A780F7-1F00-42C9-A58B-C7F2052EF59C}" type="pres">
      <dgm:prSet presAssocID="{909B43A2-BD99-4516-B40B-0A3CEBBED302}" presName="txShp" presStyleLbl="node1" presStyleIdx="0" presStyleCnt="1" custScaleX="125782" custScaleY="103507" custLinFactNeighborX="8544" custLinFactNeighborY="9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E249DF9D-9BFB-4830-95F5-3A61793D8248}" type="presOf" srcId="{909B43A2-BD99-4516-B40B-0A3CEBBED302}" destId="{09A780F7-1F00-42C9-A58B-C7F2052EF59C}" srcOrd="0" destOrd="0" presId="urn:microsoft.com/office/officeart/2005/8/layout/vList3"/>
    <dgm:cxn modelId="{5A31AB9F-F159-4A0E-AEFA-97C55DD6C493}" srcId="{5E57F57C-7DB7-4C66-BA8D-7CBBD19FBE76}" destId="{909B43A2-BD99-4516-B40B-0A3CEBBED302}" srcOrd="0" destOrd="0" parTransId="{836689BB-8411-464C-815F-D521C97E454E}" sibTransId="{3E97A2B5-C519-4569-A7D8-7BE2BC33194C}"/>
    <dgm:cxn modelId="{161FAA03-2B88-41AD-8E15-FCEB4CE423B1}" type="presOf" srcId="{5E57F57C-7DB7-4C66-BA8D-7CBBD19FBE76}" destId="{18CECF73-59D8-45C2-BE30-936D511CC4C0}" srcOrd="0" destOrd="0" presId="urn:microsoft.com/office/officeart/2005/8/layout/vList3"/>
    <dgm:cxn modelId="{A36CB75D-9D38-443F-AD05-3CB9826F44D7}" type="presParOf" srcId="{18CECF73-59D8-45C2-BE30-936D511CC4C0}" destId="{07C6301C-94C6-4177-8B8B-8C085D3A54B9}" srcOrd="0" destOrd="0" presId="urn:microsoft.com/office/officeart/2005/8/layout/vList3"/>
    <dgm:cxn modelId="{42FC7A45-4052-4A56-9551-6BEF35A33CCE}" type="presParOf" srcId="{07C6301C-94C6-4177-8B8B-8C085D3A54B9}" destId="{0C108D50-356D-4354-9974-1751C72B94C7}" srcOrd="0" destOrd="0" presId="urn:microsoft.com/office/officeart/2005/8/layout/vList3"/>
    <dgm:cxn modelId="{B5F484A1-FB34-4096-A724-D16519DBFEBE}" type="presParOf" srcId="{07C6301C-94C6-4177-8B8B-8C085D3A54B9}" destId="{09A780F7-1F00-42C9-A58B-C7F2052EF59C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B7266-F0C9-4CE9-AA99-7263A241C909}">
      <dsp:nvSpPr>
        <dsp:cNvPr id="0" name=""/>
        <dsp:cNvSpPr/>
      </dsp:nvSpPr>
      <dsp:spPr>
        <a:xfrm>
          <a:off x="49316" y="197719"/>
          <a:ext cx="1753872" cy="227794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49316" y="197719"/>
        <a:ext cx="1753872" cy="227794"/>
      </dsp:txXfrm>
    </dsp:sp>
    <dsp:sp modelId="{703C1C87-FBE5-41C6-B7CF-C084BB2806C9}">
      <dsp:nvSpPr>
        <dsp:cNvPr id="0" name=""/>
        <dsp:cNvSpPr/>
      </dsp:nvSpPr>
      <dsp:spPr>
        <a:xfrm>
          <a:off x="224703" y="425514"/>
          <a:ext cx="100033" cy="3442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4247"/>
              </a:lnTo>
              <a:lnTo>
                <a:pt x="100033" y="34424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4168A-2926-4A9B-B588-284D48EB2510}">
      <dsp:nvSpPr>
        <dsp:cNvPr id="0" name=""/>
        <dsp:cNvSpPr/>
      </dsp:nvSpPr>
      <dsp:spPr>
        <a:xfrm>
          <a:off x="324737" y="530233"/>
          <a:ext cx="2525715" cy="479056"/>
        </a:xfrm>
        <a:prstGeom prst="roundRect">
          <a:avLst>
            <a:gd name="adj" fmla="val 10000"/>
          </a:avLst>
        </a:prstGeom>
        <a:solidFill>
          <a:srgbClr val="B4FAA4">
            <a:alpha val="43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Нарахований дохід має відповідати виплаченому доходу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sp:txBody>
      <dsp:txXfrm>
        <a:off x="324737" y="530233"/>
        <a:ext cx="2525715" cy="479056"/>
      </dsp:txXfrm>
    </dsp:sp>
    <dsp:sp modelId="{6544E198-62FA-444F-BD4D-65FB8C43553D}">
      <dsp:nvSpPr>
        <dsp:cNvPr id="0" name=""/>
        <dsp:cNvSpPr/>
      </dsp:nvSpPr>
      <dsp:spPr>
        <a:xfrm>
          <a:off x="224703" y="425514"/>
          <a:ext cx="128036" cy="10352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5289"/>
              </a:lnTo>
              <a:lnTo>
                <a:pt x="128036" y="10352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DD655A-2367-468B-8C1C-5B2F3AC9E283}">
      <dsp:nvSpPr>
        <dsp:cNvPr id="0" name=""/>
        <dsp:cNvSpPr/>
      </dsp:nvSpPr>
      <dsp:spPr>
        <a:xfrm>
          <a:off x="352739" y="1143000"/>
          <a:ext cx="2525715" cy="635606"/>
        </a:xfrm>
        <a:prstGeom prst="roundRect">
          <a:avLst>
            <a:gd name="adj" fmla="val 10000"/>
          </a:avLst>
        </a:prstGeom>
        <a:solidFill>
          <a:srgbClr val="B4FAA4">
            <a:alpha val="36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Якщо є нарахований та виплачений дохід – повинен бути податок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sp:txBody>
      <dsp:txXfrm>
        <a:off x="352739" y="1143000"/>
        <a:ext cx="2525715" cy="635606"/>
      </dsp:txXfrm>
    </dsp:sp>
    <dsp:sp modelId="{FE7EEFEA-4004-449F-9145-5CAC46B66BE6}">
      <dsp:nvSpPr>
        <dsp:cNvPr id="0" name=""/>
        <dsp:cNvSpPr/>
      </dsp:nvSpPr>
      <dsp:spPr>
        <a:xfrm>
          <a:off x="224703" y="425514"/>
          <a:ext cx="128036" cy="17090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9008"/>
              </a:lnTo>
              <a:lnTo>
                <a:pt x="128036" y="170900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FC1259-5AE8-4217-BB11-620C9BF7133B}">
      <dsp:nvSpPr>
        <dsp:cNvPr id="0" name=""/>
        <dsp:cNvSpPr/>
      </dsp:nvSpPr>
      <dsp:spPr>
        <a:xfrm>
          <a:off x="352739" y="1897245"/>
          <a:ext cx="2550779" cy="474553"/>
        </a:xfrm>
        <a:prstGeom prst="roundRect">
          <a:avLst>
            <a:gd name="adj" fmla="val 10000"/>
          </a:avLst>
        </a:prstGeom>
        <a:solidFill>
          <a:srgbClr val="B4FAA4">
            <a:alpha val="32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Виняток – нарахування та виплата здійснюються у різних періодах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sp:txBody>
      <dsp:txXfrm>
        <a:off x="352739" y="1897245"/>
        <a:ext cx="2550779" cy="47455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B7266-F0C9-4CE9-AA99-7263A241C909}">
      <dsp:nvSpPr>
        <dsp:cNvPr id="0" name=""/>
        <dsp:cNvSpPr/>
      </dsp:nvSpPr>
      <dsp:spPr>
        <a:xfrm>
          <a:off x="0" y="233282"/>
          <a:ext cx="2446307" cy="230830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0" y="233282"/>
        <a:ext cx="2446307" cy="230830"/>
      </dsp:txXfrm>
    </dsp:sp>
    <dsp:sp modelId="{703C1C87-FBE5-41C6-B7CF-C084BB2806C9}">
      <dsp:nvSpPr>
        <dsp:cNvPr id="0" name=""/>
        <dsp:cNvSpPr/>
      </dsp:nvSpPr>
      <dsp:spPr>
        <a:xfrm>
          <a:off x="198910" y="464112"/>
          <a:ext cx="91440" cy="27416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4168"/>
              </a:lnTo>
              <a:lnTo>
                <a:pt x="108061" y="27416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4168A-2926-4A9B-B588-284D48EB2510}">
      <dsp:nvSpPr>
        <dsp:cNvPr id="0" name=""/>
        <dsp:cNvSpPr/>
      </dsp:nvSpPr>
      <dsp:spPr>
        <a:xfrm>
          <a:off x="306972" y="484524"/>
          <a:ext cx="2267121" cy="507511"/>
        </a:xfrm>
        <a:prstGeom prst="roundRect">
          <a:avLst>
            <a:gd name="adj" fmla="val 10000"/>
          </a:avLst>
        </a:prstGeom>
        <a:solidFill>
          <a:srgbClr val="B4FAA4">
            <a:alpha val="32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Обов’язково має бути заповнено при нарахуванні /виплаті доходу</a:t>
          </a:r>
          <a:endParaRPr lang="uk-UA" sz="1000" b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sp:txBody>
      <dsp:txXfrm>
        <a:off x="306972" y="484524"/>
        <a:ext cx="2267121" cy="50751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7B7266-F0C9-4CE9-AA99-7263A241C909}">
      <dsp:nvSpPr>
        <dsp:cNvPr id="0" name=""/>
        <dsp:cNvSpPr/>
      </dsp:nvSpPr>
      <dsp:spPr>
        <a:xfrm>
          <a:off x="34319" y="25881"/>
          <a:ext cx="2391680" cy="187685"/>
        </a:xfrm>
        <a:prstGeom prst="roundRect">
          <a:avLst>
            <a:gd name="adj" fmla="val 10000"/>
          </a:avLst>
        </a:prstGeom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ЗВЕРНУТИ УВАГУ!</a:t>
          </a:r>
          <a:endParaRPr lang="uk-UA" sz="1000" b="1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>
        <a:off x="34319" y="25881"/>
        <a:ext cx="2391680" cy="187685"/>
      </dsp:txXfrm>
    </dsp:sp>
    <dsp:sp modelId="{703C1C87-FBE5-41C6-B7CF-C084BB2806C9}">
      <dsp:nvSpPr>
        <dsp:cNvPr id="0" name=""/>
        <dsp:cNvSpPr/>
      </dsp:nvSpPr>
      <dsp:spPr>
        <a:xfrm>
          <a:off x="273487" y="213567"/>
          <a:ext cx="180906" cy="3981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8183"/>
              </a:lnTo>
              <a:lnTo>
                <a:pt x="180906" y="398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94168A-2926-4A9B-B588-284D48EB2510}">
      <dsp:nvSpPr>
        <dsp:cNvPr id="0" name=""/>
        <dsp:cNvSpPr/>
      </dsp:nvSpPr>
      <dsp:spPr>
        <a:xfrm>
          <a:off x="454393" y="305535"/>
          <a:ext cx="2046588" cy="612431"/>
        </a:xfrm>
        <a:prstGeom prst="roundRect">
          <a:avLst>
            <a:gd name="adj" fmla="val 10000"/>
          </a:avLst>
        </a:prstGeom>
        <a:solidFill>
          <a:srgbClr val="B4FAA4">
            <a:alpha val="32000"/>
          </a:srgb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При виборі певної ознаки доходу, провести звірку з Довідником ознак доходів для заповнення Додатку 4 </a:t>
          </a:r>
          <a:r>
            <a:rPr lang="uk-UA" sz="1000" b="1" kern="1200" dirty="0" err="1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ДФ</a:t>
          </a: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</a:t>
          </a:r>
          <a:r>
            <a:rPr lang="uk-UA" sz="1000" b="1" kern="1200" dirty="0" smtClean="0">
              <a:solidFill>
                <a:srgbClr val="FF0000"/>
              </a:solidFill>
              <a:latin typeface="Century Gothic" pitchFamily="34" charset="0"/>
              <a:cs typeface="Arial" pitchFamily="34" charset="0"/>
            </a:rPr>
            <a:t>*</a:t>
          </a:r>
          <a:r>
            <a:rPr lang="uk-UA" sz="1000" b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</a:t>
          </a:r>
        </a:p>
      </dsp:txBody>
      <dsp:txXfrm>
        <a:off x="454393" y="305535"/>
        <a:ext cx="2046588" cy="6124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A780F7-1F00-42C9-A58B-C7F2052EF59C}">
      <dsp:nvSpPr>
        <dsp:cNvPr id="0" name=""/>
        <dsp:cNvSpPr/>
      </dsp:nvSpPr>
      <dsp:spPr>
        <a:xfrm rot="10800000">
          <a:off x="785842" y="428"/>
          <a:ext cx="4019072" cy="1388424"/>
        </a:xfrm>
        <a:prstGeom prst="homePlate">
          <a:avLst/>
        </a:prstGeom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91512" tIns="38100" rIns="7112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000" b="1" i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При заповненні  Додатку 4 </a:t>
          </a:r>
          <a:r>
            <a:rPr lang="uk-UA" sz="1000" b="1" i="1" kern="1200" dirty="0" err="1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ДФ</a:t>
          </a:r>
          <a:r>
            <a:rPr lang="uk-UA" sz="1000" b="1" i="1" kern="1200" dirty="0" smtClean="0">
              <a:solidFill>
                <a:schemeClr val="tx1"/>
              </a:solidFill>
              <a:latin typeface="Century Gothic" pitchFamily="34" charset="0"/>
              <a:ea typeface="+mj-ea"/>
              <a:cs typeface="Arial" pitchFamily="34" charset="0"/>
            </a:rPr>
            <a:t>  до Податкового розрахунку, перед відправкою необхідно перевіряти правильність відображення ознак доходу, у відповідності до характеру нарахованого доходу відповідно до Довідника ознак доходів, а також обов’язково  перевіряти заповнення всіх граф Додатку, зокрема в частині сум нарахованого/виплаченого доходу та нарахованих та перерахованих податків</a:t>
          </a:r>
          <a:endParaRPr lang="uk-UA" sz="1000" b="1" i="1" kern="1200" dirty="0">
            <a:solidFill>
              <a:schemeClr val="tx1"/>
            </a:solidFill>
            <a:latin typeface="Century Gothic" pitchFamily="34" charset="0"/>
            <a:ea typeface="+mj-ea"/>
            <a:cs typeface="Arial" pitchFamily="34" charset="0"/>
          </a:endParaRPr>
        </a:p>
      </dsp:txBody>
      <dsp:txXfrm rot="10800000">
        <a:off x="785842" y="428"/>
        <a:ext cx="4019072" cy="1388424"/>
      </dsp:txXfrm>
    </dsp:sp>
    <dsp:sp modelId="{0C108D50-356D-4354-9974-1751C72B94C7}">
      <dsp:nvSpPr>
        <dsp:cNvPr id="0" name=""/>
        <dsp:cNvSpPr/>
      </dsp:nvSpPr>
      <dsp:spPr>
        <a:xfrm>
          <a:off x="0" y="13138"/>
          <a:ext cx="1341382" cy="134138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8" y="1"/>
            <a:ext cx="2950475" cy="49877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ADC93A7D-42A9-4E8A-90C4-E8E8EF461D7B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6638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80" y="4784071"/>
            <a:ext cx="5447030" cy="391423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8" y="9442155"/>
            <a:ext cx="2950475" cy="498772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7CC18E92-182F-426F-88A6-3383CE23BE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95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2276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04551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06828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09103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11378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13654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15929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8206" algn="l" defTabSz="804551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81075" y="1243013"/>
            <a:ext cx="4846638" cy="3354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C18E92-182F-426F-88A6-3383CE23BE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891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51DE72-EDE3-4D35-B3C0-8756D0EFD6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1" y="1122364"/>
            <a:ext cx="7429501" cy="2387600"/>
          </a:xfrm>
        </p:spPr>
        <p:txBody>
          <a:bodyPr anchor="b"/>
          <a:lstStyle>
            <a:lvl1pPr algn="ctr">
              <a:defRPr sz="5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8AFBF85-B3A8-4003-965C-B5E1E965C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1" y="3602038"/>
            <a:ext cx="7429501" cy="1655763"/>
          </a:xfrm>
        </p:spPr>
        <p:txBody>
          <a:bodyPr/>
          <a:lstStyle>
            <a:lvl1pPr marL="0" indent="0" algn="ctr">
              <a:buNone/>
              <a:defRPr sz="2100"/>
            </a:lvl1pPr>
            <a:lvl2pPr marL="402276" indent="0" algn="ctr">
              <a:buNone/>
              <a:defRPr sz="1700"/>
            </a:lvl2pPr>
            <a:lvl3pPr marL="804551" indent="0" algn="ctr">
              <a:buNone/>
              <a:defRPr sz="1600"/>
            </a:lvl3pPr>
            <a:lvl4pPr marL="1206828" indent="0" algn="ctr">
              <a:buNone/>
              <a:defRPr sz="1300"/>
            </a:lvl4pPr>
            <a:lvl5pPr marL="1609103" indent="0" algn="ctr">
              <a:buNone/>
              <a:defRPr sz="1300"/>
            </a:lvl5pPr>
            <a:lvl6pPr marL="2011378" indent="0" algn="ctr">
              <a:buNone/>
              <a:defRPr sz="1300"/>
            </a:lvl6pPr>
            <a:lvl7pPr marL="2413654" indent="0" algn="ctr">
              <a:buNone/>
              <a:defRPr sz="1300"/>
            </a:lvl7pPr>
            <a:lvl8pPr marL="2815929" indent="0" algn="ctr">
              <a:buNone/>
              <a:defRPr sz="1300"/>
            </a:lvl8pPr>
            <a:lvl9pPr marL="3218206" indent="0" algn="ctr">
              <a:buNone/>
              <a:defRPr sz="13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82DCB10-A4DB-4CA6-B890-F4E4140C1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A6DE8B-ECA2-4D53-8365-F1A1FF09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A43F89-0B8B-4C70-B0CD-41F6C8F8C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2231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46897F-A7BC-4D6E-A3A7-F8CE0E395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D0550E6-D601-46CD-85C6-5348EAD3F0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52252A-CC44-45EC-A0E5-D385FCFE7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078E485-F41A-4340-AD22-274345AD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E81C3C-E463-4459-8047-F816B349A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365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D1BBDBDE-5713-49CC-AF16-B85EC2B1B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6"/>
            <a:ext cx="2135981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014C86C-D9D9-467B-A931-B750F6626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8" y="365126"/>
            <a:ext cx="6284119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DE44EA8-4950-478D-A4D6-426884EF1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947B15-D364-4456-B0F3-EB877D22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4104F02-42C6-49FA-A80D-A3AE136D5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3019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D49AA4B-CFCD-4B1B-9446-15D0E2DB8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35E156D-A148-44EA-B618-686A3DE2B8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99E841A-B99C-49B8-8372-6631CFD7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CFDD654-A539-4BCF-B09A-B47138E3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6D9E6C7-AE8F-457F-ACFA-BDF788DF2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48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201FFC-4E84-4253-8C61-B0910D124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82" y="1709741"/>
            <a:ext cx="8543925" cy="2852737"/>
          </a:xfrm>
        </p:spPr>
        <p:txBody>
          <a:bodyPr anchor="b"/>
          <a:lstStyle>
            <a:lvl1pPr>
              <a:defRPr sz="53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FEE3CE0-622B-4ABA-9270-4E1E05302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82" y="4589466"/>
            <a:ext cx="8543925" cy="1500187"/>
          </a:xfrm>
        </p:spPr>
        <p:txBody>
          <a:bodyPr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022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045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2068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091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113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136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159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1820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166416-C5AB-43A5-8757-E68AA26EF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0E0124-694F-4C14-B8A9-7C87C5CC3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F623A4-5018-4543-90B6-3D16DD127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7284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12F198-A6A1-4D91-AF7A-484D0B18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D03A92C-5636-456A-805D-D15E3DBD62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40" y="1825626"/>
            <a:ext cx="421005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5A44314-2ADE-463B-B569-E53EDBA54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4" y="1825626"/>
            <a:ext cx="421005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69FAF5A-7C32-4681-A21D-E2766AE7A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05C5B1-5E29-4408-B82C-DDD7EB371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65A452-2B08-4DD9-8985-45BA3997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8705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9ADFD6-8FF2-4DB5-A0C9-8E3FB88C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9" y="365126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C1AAB98-2149-4073-AEE1-A63CF33A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31" y="1681164"/>
            <a:ext cx="4190702" cy="82391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76" indent="0">
              <a:buNone/>
              <a:defRPr sz="1700" b="1"/>
            </a:lvl2pPr>
            <a:lvl3pPr marL="804551" indent="0">
              <a:buNone/>
              <a:defRPr sz="1600" b="1"/>
            </a:lvl3pPr>
            <a:lvl4pPr marL="1206828" indent="0">
              <a:buNone/>
              <a:defRPr sz="1300" b="1"/>
            </a:lvl4pPr>
            <a:lvl5pPr marL="1609103" indent="0">
              <a:buNone/>
              <a:defRPr sz="1300" b="1"/>
            </a:lvl5pPr>
            <a:lvl6pPr marL="2011378" indent="0">
              <a:buNone/>
              <a:defRPr sz="1300" b="1"/>
            </a:lvl6pPr>
            <a:lvl7pPr marL="2413654" indent="0">
              <a:buNone/>
              <a:defRPr sz="1300" b="1"/>
            </a:lvl7pPr>
            <a:lvl8pPr marL="2815929" indent="0">
              <a:buNone/>
              <a:defRPr sz="1300" b="1"/>
            </a:lvl8pPr>
            <a:lvl9pPr marL="321820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D7760C5-0CEF-4201-B802-1FA16C4613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31" y="2505077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3E48AAE-D4F6-4765-BC71-61DE032D0E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5" y="1681164"/>
            <a:ext cx="4211340" cy="82391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2276" indent="0">
              <a:buNone/>
              <a:defRPr sz="1700" b="1"/>
            </a:lvl2pPr>
            <a:lvl3pPr marL="804551" indent="0">
              <a:buNone/>
              <a:defRPr sz="1600" b="1"/>
            </a:lvl3pPr>
            <a:lvl4pPr marL="1206828" indent="0">
              <a:buNone/>
              <a:defRPr sz="1300" b="1"/>
            </a:lvl4pPr>
            <a:lvl5pPr marL="1609103" indent="0">
              <a:buNone/>
              <a:defRPr sz="1300" b="1"/>
            </a:lvl5pPr>
            <a:lvl6pPr marL="2011378" indent="0">
              <a:buNone/>
              <a:defRPr sz="1300" b="1"/>
            </a:lvl6pPr>
            <a:lvl7pPr marL="2413654" indent="0">
              <a:buNone/>
              <a:defRPr sz="1300" b="1"/>
            </a:lvl7pPr>
            <a:lvl8pPr marL="2815929" indent="0">
              <a:buNone/>
              <a:defRPr sz="1300" b="1"/>
            </a:lvl8pPr>
            <a:lvl9pPr marL="3218206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514A49E-0FEA-4945-82B3-D7EB9CD882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5" y="2505077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7D40EC0D-740C-4D34-8876-2F85E144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2DB02F3-82FA-43E8-BDB7-A8A1DB1B0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EA5D47C-7618-450C-9BCA-2DC501156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617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512C81-1F8D-4324-9087-CAFFE663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521A481-AF07-4EC1-862D-ACF16788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3E3A148-DD35-4F12-A82D-3E66DF692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67B04E04-1FAA-4725-8498-DEAB217D2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3841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273F9DF-3630-46CC-A98D-71B56C9FA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0E20193F-A191-4C8D-B3EC-7E848FE59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A20A891-4209-4F80-9CF8-77BCD64B3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773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43142EC-80B4-49D6-A060-0B61E7A4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1"/>
            <a:ext cx="319494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3D76573-F156-4EF1-8C18-AC7B16619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4" y="987427"/>
            <a:ext cx="5014914" cy="487362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2C60A3C-EF31-4331-83A0-7DC722F37C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2"/>
            <a:ext cx="3194942" cy="3811588"/>
          </a:xfrm>
        </p:spPr>
        <p:txBody>
          <a:bodyPr/>
          <a:lstStyle>
            <a:lvl1pPr marL="0" indent="0">
              <a:buNone/>
              <a:defRPr sz="1300"/>
            </a:lvl1pPr>
            <a:lvl2pPr marL="402276" indent="0">
              <a:buNone/>
              <a:defRPr sz="1300"/>
            </a:lvl2pPr>
            <a:lvl3pPr marL="804551" indent="0">
              <a:buNone/>
              <a:defRPr sz="1100"/>
            </a:lvl3pPr>
            <a:lvl4pPr marL="1206828" indent="0">
              <a:buNone/>
              <a:defRPr sz="900"/>
            </a:lvl4pPr>
            <a:lvl5pPr marL="1609103" indent="0">
              <a:buNone/>
              <a:defRPr sz="900"/>
            </a:lvl5pPr>
            <a:lvl6pPr marL="2011378" indent="0">
              <a:buNone/>
              <a:defRPr sz="900"/>
            </a:lvl6pPr>
            <a:lvl7pPr marL="2413654" indent="0">
              <a:buNone/>
              <a:defRPr sz="900"/>
            </a:lvl7pPr>
            <a:lvl8pPr marL="2815929" indent="0">
              <a:buNone/>
              <a:defRPr sz="900"/>
            </a:lvl8pPr>
            <a:lvl9pPr marL="321820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8E8189C-4D30-451A-BCCE-6E855AC1F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9AD75A4-E08C-4673-A4BD-128A196F8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CF80E2B-E16A-4E6F-A4F8-A59C326D1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05955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EA5AF-F031-4A48-9429-F043841CD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30" y="457201"/>
            <a:ext cx="319494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5C31A166-5AC2-4B35-9295-4817D2FDF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4" y="987427"/>
            <a:ext cx="5014914" cy="4873625"/>
          </a:xfrm>
        </p:spPr>
        <p:txBody>
          <a:bodyPr/>
          <a:lstStyle>
            <a:lvl1pPr marL="0" indent="0">
              <a:buNone/>
              <a:defRPr sz="2800"/>
            </a:lvl1pPr>
            <a:lvl2pPr marL="402276" indent="0">
              <a:buNone/>
              <a:defRPr sz="2500"/>
            </a:lvl2pPr>
            <a:lvl3pPr marL="804551" indent="0">
              <a:buNone/>
              <a:defRPr sz="2100"/>
            </a:lvl3pPr>
            <a:lvl4pPr marL="1206828" indent="0">
              <a:buNone/>
              <a:defRPr sz="1700"/>
            </a:lvl4pPr>
            <a:lvl5pPr marL="1609103" indent="0">
              <a:buNone/>
              <a:defRPr sz="1700"/>
            </a:lvl5pPr>
            <a:lvl6pPr marL="2011378" indent="0">
              <a:buNone/>
              <a:defRPr sz="1700"/>
            </a:lvl6pPr>
            <a:lvl7pPr marL="2413654" indent="0">
              <a:buNone/>
              <a:defRPr sz="1700"/>
            </a:lvl7pPr>
            <a:lvl8pPr marL="2815929" indent="0">
              <a:buNone/>
              <a:defRPr sz="1700"/>
            </a:lvl8pPr>
            <a:lvl9pPr marL="3218206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7046CEC-FDCF-410C-B242-F2163604A0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30" y="2057402"/>
            <a:ext cx="3194942" cy="3811588"/>
          </a:xfrm>
        </p:spPr>
        <p:txBody>
          <a:bodyPr/>
          <a:lstStyle>
            <a:lvl1pPr marL="0" indent="0">
              <a:buNone/>
              <a:defRPr sz="1300"/>
            </a:lvl1pPr>
            <a:lvl2pPr marL="402276" indent="0">
              <a:buNone/>
              <a:defRPr sz="1300"/>
            </a:lvl2pPr>
            <a:lvl3pPr marL="804551" indent="0">
              <a:buNone/>
              <a:defRPr sz="1100"/>
            </a:lvl3pPr>
            <a:lvl4pPr marL="1206828" indent="0">
              <a:buNone/>
              <a:defRPr sz="900"/>
            </a:lvl4pPr>
            <a:lvl5pPr marL="1609103" indent="0">
              <a:buNone/>
              <a:defRPr sz="900"/>
            </a:lvl5pPr>
            <a:lvl6pPr marL="2011378" indent="0">
              <a:buNone/>
              <a:defRPr sz="900"/>
            </a:lvl6pPr>
            <a:lvl7pPr marL="2413654" indent="0">
              <a:buNone/>
              <a:defRPr sz="900"/>
            </a:lvl7pPr>
            <a:lvl8pPr marL="2815929" indent="0">
              <a:buNone/>
              <a:defRPr sz="900"/>
            </a:lvl8pPr>
            <a:lvl9pPr marL="321820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4392876-E170-40D0-B6DC-22A9CB5DE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C7E58E2-36C2-47E3-A43D-C62D9885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8A29534D-2ECD-4FBF-9DB4-FBBCD5316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856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  <a:alpha val="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A2CDDDC0-D1EC-4076-94A8-CA5AB18CC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42" y="365126"/>
            <a:ext cx="8543925" cy="1325563"/>
          </a:xfrm>
          <a:prstGeom prst="rect">
            <a:avLst/>
          </a:prstGeom>
        </p:spPr>
        <p:txBody>
          <a:bodyPr vert="horz" lIns="80455" tIns="40228" rIns="80455" bIns="4022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3B33C9F-8EED-4B71-8F8E-E792D210D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42" y="1825626"/>
            <a:ext cx="8543925" cy="4351339"/>
          </a:xfrm>
          <a:prstGeom prst="rect">
            <a:avLst/>
          </a:prstGeom>
        </p:spPr>
        <p:txBody>
          <a:bodyPr vert="horz" lIns="80455" tIns="40228" rIns="80455" bIns="4022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4426A8-4032-43FC-8F8E-9332FB67C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40" y="6356352"/>
            <a:ext cx="2228850" cy="365125"/>
          </a:xfrm>
          <a:prstGeom prst="rect">
            <a:avLst/>
          </a:prstGeom>
        </p:spPr>
        <p:txBody>
          <a:bodyPr vert="horz" lIns="80455" tIns="40228" rIns="80455" bIns="4022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B1E7E-493E-4E1A-902F-3B9AB9741DAC}" type="datetimeFigureOut">
              <a:rPr lang="en-US" smtClean="0"/>
              <a:pPr/>
              <a:t>10/4/2022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D39E77-DB0D-4AB2-ABA6-6DEBC4BC5E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7" y="6356352"/>
            <a:ext cx="3343275" cy="365125"/>
          </a:xfrm>
          <a:prstGeom prst="rect">
            <a:avLst/>
          </a:prstGeom>
        </p:spPr>
        <p:txBody>
          <a:bodyPr vert="horz" lIns="80455" tIns="40228" rIns="80455" bIns="4022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A08490-5509-421C-9320-C578A90D89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4" y="6356352"/>
            <a:ext cx="2228850" cy="365125"/>
          </a:xfrm>
          <a:prstGeom prst="rect">
            <a:avLst/>
          </a:prstGeom>
        </p:spPr>
        <p:txBody>
          <a:bodyPr vert="horz" lIns="80455" tIns="40228" rIns="80455" bIns="4022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FA78A-B255-4546-A020-09B1A6F18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476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804551" rtl="0" eaLnBrk="1" latinLnBrk="0" hangingPunct="1">
        <a:lnSpc>
          <a:spcPct val="90000"/>
        </a:lnSpc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138" indent="-201138" algn="l" defTabSz="804551" rtl="0" eaLnBrk="1" latinLnBrk="0" hangingPunct="1">
        <a:lnSpc>
          <a:spcPct val="90000"/>
        </a:lnSpc>
        <a:spcBef>
          <a:spcPts val="881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03413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688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7965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10241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212516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614792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017067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419344" indent="-201138" algn="l" defTabSz="804551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276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551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828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9103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378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654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929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8206" algn="l" defTabSz="804551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26" Type="http://schemas.openxmlformats.org/officeDocument/2006/relationships/image" Target="../media/image4.png"/><Relationship Id="rId3" Type="http://schemas.openxmlformats.org/officeDocument/2006/relationships/image" Target="../media/image1.jpeg"/><Relationship Id="rId21" Type="http://schemas.openxmlformats.org/officeDocument/2006/relationships/diagramQuickStyle" Target="../diagrams/quickStyle4.xml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5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diagramQuickStyle" Target="../diagrams/quickStyle3.xml"/><Relationship Id="rId20" Type="http://schemas.openxmlformats.org/officeDocument/2006/relationships/diagramLayout" Target="../diagrams/layout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24" Type="http://schemas.openxmlformats.org/officeDocument/2006/relationships/image" Target="../media/image2.png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23" Type="http://schemas.microsoft.com/office/2007/relationships/diagramDrawing" Target="../diagrams/drawing4.xml"/><Relationship Id="rId10" Type="http://schemas.openxmlformats.org/officeDocument/2006/relationships/diagramLayout" Target="../diagrams/layout2.xml"/><Relationship Id="rId19" Type="http://schemas.openxmlformats.org/officeDocument/2006/relationships/diagramData" Target="../diagrams/data4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Relationship Id="rId22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866492" y="1"/>
            <a:ext cx="2402920" cy="552091"/>
          </a:xfrm>
          <a:prstGeom prst="rect">
            <a:avLst/>
          </a:prstGeom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Державна податкова служба України</a:t>
            </a:r>
          </a:p>
          <a:p>
            <a:pPr algn="l">
              <a:lnSpc>
                <a:spcPct val="100000"/>
              </a:lnSpc>
            </a:pP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Головне управління ДПС                                                         у Дніпропетровській області</a:t>
            </a:r>
            <a:endParaRPr lang="en-US" sz="900" b="1" dirty="0" smtClean="0"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1" name="Рисунок 1">
            <a:extLst>
              <a:ext uri="{FF2B5EF4-FFF2-40B4-BE49-F238E27FC236}">
                <a16:creationId xmlns="" xmlns:a16="http://schemas.microsoft.com/office/drawing/2014/main" id="{B025CBBE-D9A7-4442-AA44-104393A7D02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53581"/>
          <a:stretch/>
        </p:blipFill>
        <p:spPr>
          <a:xfrm>
            <a:off x="4" y="103519"/>
            <a:ext cx="936783" cy="457199"/>
          </a:xfrm>
          <a:prstGeom prst="rect">
            <a:avLst/>
          </a:prstGeom>
        </p:spPr>
      </p:pic>
      <p:sp>
        <p:nvSpPr>
          <p:cNvPr id="33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2150676" y="1"/>
            <a:ext cx="7051018" cy="517586"/>
          </a:xfrm>
          <a:prstGeom prst="rect">
            <a:avLst/>
          </a:prstGeom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000" b="1" u="sng" dirty="0" smtClean="0">
                <a:solidFill>
                  <a:srgbClr val="1E865C"/>
                </a:solidFill>
                <a:latin typeface="Times New Roman" pitchFamily="18" charset="0"/>
                <a:cs typeface="Times New Roman" pitchFamily="18" charset="0"/>
              </a:rPr>
              <a:t>Правила заповнення податковим агентом </a:t>
            </a:r>
          </a:p>
          <a:p>
            <a:pPr>
              <a:lnSpc>
                <a:spcPct val="100000"/>
              </a:lnSpc>
            </a:pPr>
            <a:r>
              <a:rPr lang="uk-UA" sz="2000" b="1" u="sng" dirty="0" smtClean="0">
                <a:solidFill>
                  <a:srgbClr val="1E865C"/>
                </a:solidFill>
                <a:latin typeface="Times New Roman" pitchFamily="18" charset="0"/>
                <a:cs typeface="Times New Roman" pitchFamily="18" charset="0"/>
              </a:rPr>
              <a:t>Додатку 4 </a:t>
            </a:r>
            <a:r>
              <a:rPr lang="uk-UA" sz="2000" b="1" u="sng" dirty="0" err="1" smtClean="0">
                <a:solidFill>
                  <a:srgbClr val="1E865C"/>
                </a:solidFill>
                <a:latin typeface="Times New Roman" pitchFamily="18" charset="0"/>
                <a:cs typeface="Times New Roman" pitchFamily="18" charset="0"/>
              </a:rPr>
              <a:t>ДФ</a:t>
            </a:r>
            <a:endParaRPr lang="en-US" sz="2000" b="1" u="sng" dirty="0">
              <a:solidFill>
                <a:srgbClr val="1E865C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93275" y="713118"/>
            <a:ext cx="275864" cy="278922"/>
          </a:xfrm>
          <a:prstGeom prst="ellipse">
            <a:avLst/>
          </a:prstGeom>
          <a:solidFill>
            <a:srgbClr val="1E86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r>
              <a:rPr lang="uk-UA" dirty="0" smtClean="0"/>
              <a:t>1</a:t>
            </a:r>
            <a:endParaRPr lang="uk-UA" dirty="0"/>
          </a:p>
        </p:txBody>
      </p:sp>
      <p:sp>
        <p:nvSpPr>
          <p:cNvPr id="35" name="Овал 34"/>
          <p:cNvSpPr/>
          <p:nvPr/>
        </p:nvSpPr>
        <p:spPr>
          <a:xfrm>
            <a:off x="655608" y="1201949"/>
            <a:ext cx="275864" cy="278922"/>
          </a:xfrm>
          <a:prstGeom prst="ellipse">
            <a:avLst/>
          </a:prstGeom>
          <a:solidFill>
            <a:srgbClr val="1E86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r>
              <a:rPr lang="uk-UA" dirty="0" smtClean="0"/>
              <a:t>2</a:t>
            </a:r>
            <a:endParaRPr lang="uk-UA" dirty="0"/>
          </a:p>
        </p:txBody>
      </p:sp>
      <p:sp>
        <p:nvSpPr>
          <p:cNvPr id="36" name="Овал 35"/>
          <p:cNvSpPr/>
          <p:nvPr/>
        </p:nvSpPr>
        <p:spPr>
          <a:xfrm>
            <a:off x="90938" y="1633269"/>
            <a:ext cx="275864" cy="278922"/>
          </a:xfrm>
          <a:prstGeom prst="ellipse">
            <a:avLst/>
          </a:prstGeom>
          <a:solidFill>
            <a:srgbClr val="1E865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r>
              <a:rPr lang="uk-UA" dirty="0" smtClean="0"/>
              <a:t>3</a:t>
            </a:r>
            <a:endParaRPr lang="uk-UA" dirty="0"/>
          </a:p>
        </p:txBody>
      </p:sp>
      <p:sp>
        <p:nvSpPr>
          <p:cNvPr id="47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457918" y="583719"/>
            <a:ext cx="8763720" cy="485957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/>
            </a:solidFill>
          </a:ln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sz="9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Додаток 4 </a:t>
            </a:r>
            <a:r>
              <a:rPr lang="uk-UA" sz="900" b="1" u="sng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ДФ</a:t>
            </a:r>
            <a:r>
              <a:rPr lang="uk-UA" sz="9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uk-UA" sz="900" b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– </a:t>
            </a: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це Додаток 4 </a:t>
            </a:r>
            <a:r>
              <a:rPr lang="uk-UA" sz="900" b="1" dirty="0" err="1" smtClean="0">
                <a:latin typeface="Century Gothic" pitchFamily="34" charset="0"/>
                <a:cs typeface="Arial" pitchFamily="34" charset="0"/>
              </a:rPr>
              <a:t>ДФ</a:t>
            </a: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 до Податкового розрахунку сум доходу, нарахованого (сплаченого) на користь платників податків – фізичних осіб, і сум утриманого з них податку, а також сум нарахованого єдиного внеску (далі - Податковий розрахунок), затверджений наказом Міністерства фінансів України від 13.01.2015 №4 (зі змінами та доповненнями). Додаток 4 </a:t>
            </a:r>
            <a:r>
              <a:rPr lang="uk-UA" sz="900" b="1" dirty="0" err="1" smtClean="0">
                <a:latin typeface="Century Gothic" pitchFamily="34" charset="0"/>
                <a:cs typeface="Arial" pitchFamily="34" charset="0"/>
              </a:rPr>
              <a:t>ДФ</a:t>
            </a: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 є невід’ємною частиною Податкового розрахунку</a:t>
            </a:r>
          </a:p>
        </p:txBody>
      </p:sp>
      <p:sp>
        <p:nvSpPr>
          <p:cNvPr id="48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1075066" y="1164568"/>
            <a:ext cx="8508881" cy="414067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/>
            </a:solidFill>
          </a:ln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sz="9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Подання Додатку 4 </a:t>
            </a:r>
            <a:r>
              <a:rPr lang="uk-UA" sz="900" b="1" u="sng" dirty="0" err="1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ДФ</a:t>
            </a:r>
            <a:r>
              <a:rPr lang="uk-UA" sz="9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 </a:t>
            </a: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здійснюється лише у разі нарахування сум доходів платнику податку протягом звітного періоду та незалежно від того, виплачує чи не виплачує доходи платникам податку податковий агент, а також незалежно від того, чи виплачені платником єдиного внеску суми такого внеску фактично після їх нарахування до сплати протягом звітного періоду</a:t>
            </a:r>
          </a:p>
        </p:txBody>
      </p:sp>
      <p:sp>
        <p:nvSpPr>
          <p:cNvPr id="66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462591" y="1656273"/>
            <a:ext cx="8137946" cy="491704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solidFill>
              <a:schemeClr val="accent1"/>
            </a:solidFill>
          </a:ln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uk-UA" sz="900" b="1" u="sng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Строки подання </a:t>
            </a: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– Податковий розрахунок подається окремо за кожний квартал (податковий період) з розбивкою по місяцях звітного кварталу протягом 40 календарних днів, що настають за останнім календарним днем звітного кварталу. Окремий Податковий розрахунок  за календарний рік не подається</a:t>
            </a:r>
          </a:p>
        </p:txBody>
      </p:sp>
      <p:sp>
        <p:nvSpPr>
          <p:cNvPr id="67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1427492" y="2058839"/>
            <a:ext cx="7051018" cy="379563"/>
          </a:xfrm>
          <a:prstGeom prst="rect">
            <a:avLst/>
          </a:prstGeom>
          <a:noFill/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2000" b="1" u="sng" dirty="0" smtClean="0">
                <a:solidFill>
                  <a:srgbClr val="1E865C"/>
                </a:solidFill>
                <a:latin typeface="Times New Roman" pitchFamily="18" charset="0"/>
                <a:cs typeface="Times New Roman" pitchFamily="18" charset="0"/>
              </a:rPr>
              <a:t>Структура Додатку 4 </a:t>
            </a:r>
            <a:r>
              <a:rPr lang="uk-UA" sz="2000" b="1" u="sng" dirty="0" err="1" smtClean="0">
                <a:solidFill>
                  <a:srgbClr val="1E865C"/>
                </a:solidFill>
                <a:latin typeface="Times New Roman" pitchFamily="18" charset="0"/>
                <a:cs typeface="Times New Roman" pitchFamily="18" charset="0"/>
              </a:rPr>
              <a:t>ДФ</a:t>
            </a:r>
            <a:endParaRPr lang="en-US" sz="2000" b="1" u="sng" dirty="0">
              <a:solidFill>
                <a:srgbClr val="1E865C"/>
              </a:solidFill>
              <a:latin typeface="Baskerville Old Face" pitchFamily="18" charset="0"/>
              <a:cs typeface="Times New Roman" pitchFamily="18" charset="0"/>
            </a:endParaRPr>
          </a:p>
        </p:txBody>
      </p:sp>
      <p:sp>
        <p:nvSpPr>
          <p:cNvPr id="68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347753" y="2475786"/>
            <a:ext cx="1562998" cy="258793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1300" b="1" dirty="0" smtClean="0">
                <a:latin typeface="Arial" pitchFamily="34" charset="0"/>
                <a:cs typeface="Arial" pitchFamily="34" charset="0"/>
              </a:rPr>
              <a:t>Заголовний блок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250711" y="2812211"/>
            <a:ext cx="1155395" cy="1777042"/>
          </a:xfrm>
          <a:prstGeom prst="rect">
            <a:avLst/>
          </a:prstGeom>
          <a:solidFill>
            <a:srgbClr val="B4FAA4">
              <a:alpha val="36000"/>
            </a:srgbClr>
          </a:solidFill>
          <a:ln>
            <a:solidFill>
              <a:schemeClr val="tx1"/>
            </a:solidFill>
          </a:ln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00000"/>
              </a:lnSpc>
              <a:buFontTx/>
              <a:buChar char="-"/>
            </a:pP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 Звітний період;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 Реквізити платника; </a:t>
            </a:r>
          </a:p>
          <a:p>
            <a:pPr algn="just">
              <a:lnSpc>
                <a:spcPct val="100000"/>
              </a:lnSpc>
              <a:buFontTx/>
              <a:buChar char="-"/>
            </a:pPr>
            <a:r>
              <a:rPr lang="uk-UA" sz="900" b="1" dirty="0" smtClean="0">
                <a:latin typeface="Century Gothic" pitchFamily="34" charset="0"/>
                <a:cs typeface="Arial" pitchFamily="34" charset="0"/>
              </a:rPr>
              <a:t> Код відповідно Кодифікатору </a:t>
            </a:r>
            <a:r>
              <a:rPr lang="ru-RU" sz="900" b="1" dirty="0" err="1" smtClean="0">
                <a:latin typeface="Century Gothic" pitchFamily="34" charset="0"/>
                <a:cs typeface="Arial" pitchFamily="34" charset="0"/>
              </a:rPr>
              <a:t>адміністративно-територіальних</a:t>
            </a:r>
            <a:r>
              <a:rPr lang="ru-RU" sz="900" b="1" dirty="0" smtClean="0">
                <a:latin typeface="Century Gothic" pitchFamily="34" charset="0"/>
                <a:cs typeface="Arial" pitchFamily="34" charset="0"/>
              </a:rPr>
              <a:t> </a:t>
            </a:r>
            <a:r>
              <a:rPr lang="ru-RU" sz="900" b="1" dirty="0" err="1" smtClean="0">
                <a:latin typeface="Century Gothic" pitchFamily="34" charset="0"/>
                <a:cs typeface="Arial" pitchFamily="34" charset="0"/>
              </a:rPr>
              <a:t>одиниць</a:t>
            </a:r>
            <a:r>
              <a:rPr lang="ru-RU" sz="900" b="1" dirty="0" smtClean="0">
                <a:latin typeface="Century Gothic" pitchFamily="34" charset="0"/>
                <a:cs typeface="Arial" pitchFamily="34" charset="0"/>
              </a:rPr>
              <a:t> та </a:t>
            </a:r>
            <a:r>
              <a:rPr lang="ru-RU" sz="900" b="1" dirty="0" err="1" smtClean="0">
                <a:latin typeface="Century Gothic" pitchFamily="34" charset="0"/>
                <a:cs typeface="Arial" pitchFamily="34" charset="0"/>
              </a:rPr>
              <a:t>територій</a:t>
            </a:r>
            <a:endParaRPr lang="ru-RU" sz="900" b="1" dirty="0" smtClean="0">
              <a:latin typeface="Century Gothic" pitchFamily="34" charset="0"/>
              <a:cs typeface="Arial" pitchFamily="34" charset="0"/>
            </a:endParaRPr>
          </a:p>
          <a:p>
            <a:pPr algn="just"/>
            <a:r>
              <a:rPr lang="ru-RU" sz="900" b="1" dirty="0" err="1" smtClean="0">
                <a:latin typeface="Century Gothic" pitchFamily="34" charset="0"/>
                <a:cs typeface="Arial" pitchFamily="34" charset="0"/>
              </a:rPr>
              <a:t>територіальних</a:t>
            </a:r>
            <a:r>
              <a:rPr lang="ru-RU" sz="900" b="1" dirty="0" smtClean="0">
                <a:latin typeface="Century Gothic" pitchFamily="34" charset="0"/>
                <a:cs typeface="Arial" pitchFamily="34" charset="0"/>
              </a:rPr>
              <a:t> громад</a:t>
            </a:r>
          </a:p>
        </p:txBody>
      </p:sp>
      <p:graphicFrame>
        <p:nvGraphicFramePr>
          <p:cNvPr id="37" name="Таблица 36"/>
          <p:cNvGraphicFramePr>
            <a:graphicFrameLocks noGrp="1"/>
          </p:cNvGraphicFramePr>
          <p:nvPr/>
        </p:nvGraphicFramePr>
        <p:xfrm>
          <a:off x="1475116" y="2820837"/>
          <a:ext cx="8258719" cy="1242203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/>
                  </a:outerShdw>
                </a:effectLst>
              </a:tblPr>
              <a:tblGrid>
                <a:gridCol w="239384"/>
                <a:gridCol w="594339"/>
                <a:gridCol w="849480"/>
                <a:gridCol w="818409"/>
                <a:gridCol w="861130"/>
                <a:gridCol w="1088490"/>
                <a:gridCol w="931652"/>
                <a:gridCol w="1000665"/>
                <a:gridCol w="483755"/>
                <a:gridCol w="714105"/>
                <a:gridCol w="677310"/>
              </a:tblGrid>
              <a:tr h="370421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Розділ</a:t>
                      </a:r>
                      <a:r>
                        <a:rPr lang="ru-RU" sz="900" b="1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І.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Персоніфіковані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дані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про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суми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нарахованого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(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виплаченого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) на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користь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фізичних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осіб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доходу та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нарахованих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(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перерахованих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) до бюджету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податку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на доходи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фізичних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осіб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та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військового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збору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70421"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№ з/п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РНОКПП/ паспорт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Сума доходу 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Сума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податку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на доходи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фізичних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осіб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Сума військового збору 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Ознака доходу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Дата </a:t>
                      </a:r>
                      <a:r>
                        <a:rPr lang="ru-RU" sz="900" b="1" kern="120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прийняття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/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звільнення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з</a:t>
                      </a:r>
                      <a:r>
                        <a:rPr lang="ru-RU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 </a:t>
                      </a:r>
                      <a:r>
                        <a:rPr lang="ru-RU" sz="900" b="1" kern="1200" dirty="0" err="1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роботи</a:t>
                      </a:r>
                      <a:endParaRPr lang="ru-RU" sz="900" b="1" kern="1200" dirty="0">
                        <a:solidFill>
                          <a:schemeClr val="tx1"/>
                        </a:solidFill>
                        <a:latin typeface="Century Gothic" pitchFamily="34" charset="0"/>
                        <a:ea typeface="+mj-ea"/>
                        <a:cs typeface="Arial" pitchFamily="34" charset="0"/>
                      </a:endParaRP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Ознака податкової соціальної пільги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</a:tr>
              <a:tr h="50136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нарахованого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виплаченого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нарахованого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перерахованого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нарахованого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uk-UA" sz="900" b="1" kern="1200" dirty="0">
                          <a:solidFill>
                            <a:schemeClr val="tx1"/>
                          </a:solidFill>
                          <a:latin typeface="Century Gothic" pitchFamily="34" charset="0"/>
                          <a:ea typeface="+mj-ea"/>
                          <a:cs typeface="Arial" pitchFamily="34" charset="0"/>
                        </a:rPr>
                        <a:t>перерахованого</a:t>
                      </a:r>
                    </a:p>
                  </a:txBody>
                  <a:tcPr marL="7739" marR="7739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FAA4">
                        <a:alpha val="32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itle 1">
            <a:extLst>
              <a:ext uri="{FF2B5EF4-FFF2-40B4-BE49-F238E27FC236}">
                <a16:creationId xmlns="" xmlns:a16="http://schemas.microsoft.com/office/drawing/2014/main" id="{02F75E5D-41F8-4FC3-AA22-5DA2955A84C5}"/>
              </a:ext>
            </a:extLst>
          </p:cNvPr>
          <p:cNvSpPr txBox="1">
            <a:spLocks/>
          </p:cNvSpPr>
          <p:nvPr/>
        </p:nvSpPr>
        <p:spPr>
          <a:xfrm>
            <a:off x="4729794" y="2501661"/>
            <a:ext cx="2032598" cy="212787"/>
          </a:xfrm>
          <a:prstGeom prst="rect">
            <a:avLst/>
          </a:pr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</p:spPr>
        <p:txBody>
          <a:bodyPr vert="horz" lIns="80455" tIns="40228" rIns="80455" bIns="40228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uk-UA" sz="1300" b="1" dirty="0" smtClean="0">
                <a:latin typeface="Arial" pitchFamily="34" charset="0"/>
                <a:cs typeface="Arial" pitchFamily="34" charset="0"/>
              </a:rPr>
              <a:t>Основна частина</a:t>
            </a:r>
            <a:endParaRPr lang="en-US" sz="13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0" name="Схема 39"/>
          <p:cNvGraphicFramePr/>
          <p:nvPr/>
        </p:nvGraphicFramePr>
        <p:xfrm>
          <a:off x="1492370" y="4140680"/>
          <a:ext cx="2905485" cy="25706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5" name="Схема 44"/>
          <p:cNvGraphicFramePr/>
          <p:nvPr/>
        </p:nvGraphicFramePr>
        <p:xfrm>
          <a:off x="4348438" y="4157935"/>
          <a:ext cx="2759196" cy="12163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55" name="Схема 54"/>
          <p:cNvGraphicFramePr/>
          <p:nvPr/>
        </p:nvGraphicFramePr>
        <p:xfrm>
          <a:off x="7116793" y="4373592"/>
          <a:ext cx="2526825" cy="100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101" name="Схема 100"/>
          <p:cNvGraphicFramePr/>
          <p:nvPr/>
        </p:nvGraphicFramePr>
        <p:xfrm>
          <a:off x="4615133" y="5357004"/>
          <a:ext cx="4804915" cy="13888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p:sp>
        <p:nvSpPr>
          <p:cNvPr id="104" name="Овал 103"/>
          <p:cNvSpPr/>
          <p:nvPr/>
        </p:nvSpPr>
        <p:spPr>
          <a:xfrm>
            <a:off x="4572003" y="5374257"/>
            <a:ext cx="1380224" cy="134572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27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300" dirty="0">
                <a:solidFill>
                  <a:schemeClr val="bg1"/>
                </a:solidFill>
                <a:latin typeface="Algerian" pitchFamily="82" charset="0"/>
              </a:rPr>
              <a:t>ǃ</a:t>
            </a:r>
            <a:endParaRPr lang="uk-UA" sz="8300" dirty="0">
              <a:solidFill>
                <a:schemeClr val="bg1"/>
              </a:solidFill>
            </a:endParaRPr>
          </a:p>
        </p:txBody>
      </p:sp>
      <p:sp>
        <p:nvSpPr>
          <p:cNvPr id="43" name="Стрелка вниз 42"/>
          <p:cNvSpPr/>
          <p:nvPr/>
        </p:nvSpPr>
        <p:spPr>
          <a:xfrm>
            <a:off x="2776094" y="4088924"/>
            <a:ext cx="735940" cy="224287"/>
          </a:xfrm>
          <a:prstGeom prst="downArrow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r>
              <a:rPr lang="uk-UA" dirty="0" smtClean="0"/>
              <a:t>                  </a:t>
            </a:r>
            <a:endParaRPr lang="uk-UA" dirty="0"/>
          </a:p>
        </p:txBody>
      </p:sp>
      <p:sp>
        <p:nvSpPr>
          <p:cNvPr id="49" name="Стрелка вниз 48"/>
          <p:cNvSpPr/>
          <p:nvPr/>
        </p:nvSpPr>
        <p:spPr>
          <a:xfrm>
            <a:off x="5004762" y="4060172"/>
            <a:ext cx="1749720" cy="278917"/>
          </a:xfrm>
          <a:prstGeom prst="downArrow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endParaRPr lang="uk-UA"/>
          </a:p>
        </p:txBody>
      </p:sp>
      <p:sp>
        <p:nvSpPr>
          <p:cNvPr id="50" name="Стрелка вниз 49"/>
          <p:cNvSpPr/>
          <p:nvPr/>
        </p:nvSpPr>
        <p:spPr>
          <a:xfrm>
            <a:off x="7751736" y="4068796"/>
            <a:ext cx="661179" cy="261665"/>
          </a:xfrm>
          <a:prstGeom prst="downArrow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0455" tIns="40228" rIns="80455" bIns="40228" rtlCol="0" anchor="ctr"/>
          <a:lstStyle/>
          <a:p>
            <a:pPr algn="ctr"/>
            <a:endParaRPr lang="uk-UA"/>
          </a:p>
        </p:txBody>
      </p:sp>
      <p:sp>
        <p:nvSpPr>
          <p:cNvPr id="28" name="TextBox 27"/>
          <p:cNvSpPr txBox="1"/>
          <p:nvPr/>
        </p:nvSpPr>
        <p:spPr>
          <a:xfrm>
            <a:off x="396815" y="4822166"/>
            <a:ext cx="1847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uk-UA" dirty="0"/>
          </a:p>
        </p:txBody>
      </p:sp>
      <p:pic>
        <p:nvPicPr>
          <p:cNvPr id="29" name="Рисунок 28" descr="Greenpostit.pn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284672" y="4641010"/>
            <a:ext cx="1311215" cy="870557"/>
          </a:xfrm>
          <a:prstGeom prst="rect">
            <a:avLst/>
          </a:prstGeom>
          <a:noFill/>
        </p:spPr>
      </p:pic>
      <p:sp>
        <p:nvSpPr>
          <p:cNvPr id="30" name="Прямоугольник 29"/>
          <p:cNvSpPr/>
          <p:nvPr/>
        </p:nvSpPr>
        <p:spPr>
          <a:xfrm>
            <a:off x="294016" y="4787659"/>
            <a:ext cx="1163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" b="1" dirty="0" smtClean="0">
                <a:solidFill>
                  <a:srgbClr val="FF0000"/>
                </a:solidFill>
                <a:latin typeface="Century Gothic" pitchFamily="34" charset="0"/>
                <a:cs typeface="Arial" pitchFamily="34" charset="0"/>
              </a:rPr>
              <a:t>*</a:t>
            </a:r>
            <a:r>
              <a:rPr lang="uk-UA" sz="800" b="1" i="1" dirty="0" smtClean="0">
                <a:solidFill>
                  <a:schemeClr val="accent1">
                    <a:lumMod val="75000"/>
                  </a:schemeClr>
                </a:solidFill>
                <a:latin typeface="Century Gothic" pitchFamily="34" charset="0"/>
                <a:cs typeface="Arial" pitchFamily="34" charset="0"/>
              </a:rPr>
              <a:t>Перевірити свої знання кодів ознак доходів можна тут:</a:t>
            </a:r>
            <a:endParaRPr lang="en-US" sz="800" b="1" i="1" dirty="0" smtClean="0">
              <a:solidFill>
                <a:schemeClr val="accent1">
                  <a:lumMod val="75000"/>
                </a:schemeClr>
              </a:solidFill>
              <a:latin typeface="Century Gothic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700818" y="1751162"/>
            <a:ext cx="907918" cy="9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494132" y="5615796"/>
            <a:ext cx="895211" cy="89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52803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399</Words>
  <Application>Microsoft Office PowerPoint</Application>
  <PresentationFormat>Лист A4 (210x297 мм)</PresentationFormat>
  <Paragraphs>45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Конєв Олег Володимирович</dc:creator>
  <cp:lastModifiedBy>КАРКАЧ</cp:lastModifiedBy>
  <cp:revision>249</cp:revision>
  <dcterms:created xsi:type="dcterms:W3CDTF">2021-11-25T09:06:34Z</dcterms:created>
  <dcterms:modified xsi:type="dcterms:W3CDTF">2022-10-04T09:47:44Z</dcterms:modified>
</cp:coreProperties>
</file>