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0" r:id="rId4"/>
    <p:sldId id="289" r:id="rId5"/>
    <p:sldId id="290" r:id="rId6"/>
    <p:sldId id="283" r:id="rId7"/>
    <p:sldId id="291" r:id="rId8"/>
    <p:sldId id="284" r:id="rId9"/>
    <p:sldId id="292" r:id="rId10"/>
    <p:sldId id="285" r:id="rId11"/>
    <p:sldId id="282" r:id="rId12"/>
    <p:sldId id="288" r:id="rId13"/>
    <p:sldId id="281"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8EBC013A-834C-4D29-8837-0C892DFBA0B0}">
          <p14:sldIdLst>
            <p14:sldId id="257"/>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17A99D-1B5C-44EE-B2F1-D5B19A7745FE}" type="datetimeFigureOut">
              <a:rPr lang="ru-RU" smtClean="0"/>
              <a:pPr/>
              <a:t>18.02.2020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 xmlns:p14="http://schemas.microsoft.com/office/powerpoint/2010/main" val="325064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17A99D-1B5C-44EE-B2F1-D5B19A7745FE}" type="datetimeFigureOut">
              <a:rPr lang="ru-RU" smtClean="0"/>
              <a:pPr/>
              <a:t>18.02.2020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 xmlns:p14="http://schemas.microsoft.com/office/powerpoint/2010/main" val="414148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17A99D-1B5C-44EE-B2F1-D5B19A7745FE}" type="datetimeFigureOut">
              <a:rPr lang="ru-RU" smtClean="0"/>
              <a:pPr/>
              <a:t>18.02.2020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 xmlns:p14="http://schemas.microsoft.com/office/powerpoint/2010/main" val="374570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2241542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 xmlns:p14="http://schemas.microsoft.com/office/powerpoint/2010/main" val="1689854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422400" y="1905001"/>
            <a:ext cx="47752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400800" y="1905001"/>
            <a:ext cx="47752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3570137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2801103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 xmlns:p14="http://schemas.microsoft.com/office/powerpoint/2010/main" val="2883840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72338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2771234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22166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17A99D-1B5C-44EE-B2F1-D5B19A7745FE}" type="datetimeFigureOut">
              <a:rPr lang="ru-RU" smtClean="0"/>
              <a:pPr/>
              <a:t>18.02.2020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 xmlns:p14="http://schemas.microsoft.com/office/powerpoint/2010/main" val="272101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1810886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13800" y="122239"/>
            <a:ext cx="2870200" cy="56530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03200" y="122239"/>
            <a:ext cx="8407400" cy="56530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328566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417A99D-1B5C-44EE-B2F1-D5B19A7745FE}" type="datetimeFigureOut">
              <a:rPr lang="ru-RU" smtClean="0"/>
              <a:pPr/>
              <a:t>18.02.2020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 xmlns:p14="http://schemas.microsoft.com/office/powerpoint/2010/main" val="145312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417A99D-1B5C-44EE-B2F1-D5B19A7745FE}" type="datetimeFigureOut">
              <a:rPr lang="ru-RU" smtClean="0"/>
              <a:pPr/>
              <a:t>18.02.2020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 xmlns:p14="http://schemas.microsoft.com/office/powerpoint/2010/main" val="392960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417A99D-1B5C-44EE-B2F1-D5B19A7745FE}" type="datetimeFigureOut">
              <a:rPr lang="ru-RU" smtClean="0"/>
              <a:pPr/>
              <a:t>18.02.2020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 xmlns:p14="http://schemas.microsoft.com/office/powerpoint/2010/main" val="260354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417A99D-1B5C-44EE-B2F1-D5B19A7745FE}" type="datetimeFigureOut">
              <a:rPr lang="ru-RU" smtClean="0"/>
              <a:pPr/>
              <a:t>18.02.2020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 xmlns:p14="http://schemas.microsoft.com/office/powerpoint/2010/main" val="313891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17A99D-1B5C-44EE-B2F1-D5B19A7745FE}" type="datetimeFigureOut">
              <a:rPr lang="ru-RU" smtClean="0"/>
              <a:pPr/>
              <a:t>18.02.2020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 xmlns:p14="http://schemas.microsoft.com/office/powerpoint/2010/main" val="231576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417A99D-1B5C-44EE-B2F1-D5B19A7745FE}" type="datetimeFigureOut">
              <a:rPr lang="ru-RU" smtClean="0"/>
              <a:pPr/>
              <a:t>18.02.2020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 xmlns:p14="http://schemas.microsoft.com/office/powerpoint/2010/main" val="182441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417A99D-1B5C-44EE-B2F1-D5B19A7745FE}" type="datetimeFigureOut">
              <a:rPr lang="ru-RU" smtClean="0"/>
              <a:pPr/>
              <a:t>18.02.2020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 xmlns:p14="http://schemas.microsoft.com/office/powerpoint/2010/main" val="53612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7A99D-1B5C-44EE-B2F1-D5B19A7745FE}" type="datetimeFigureOut">
              <a:rPr lang="ru-RU" smtClean="0"/>
              <a:pPr/>
              <a:t>18.02.2020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A1EB1-BB1C-4396-B5DA-2D88B12B819C}" type="slidenum">
              <a:rPr lang="ru-RU" smtClean="0"/>
              <a:pPr/>
              <a:t>‹№›</a:t>
            </a:fld>
            <a:endParaRPr lang="ru-RU"/>
          </a:p>
        </p:txBody>
      </p:sp>
    </p:spTree>
    <p:extLst>
      <p:ext uri="{BB962C8B-B14F-4D97-AF65-F5344CB8AC3E}">
        <p14:creationId xmlns="" xmlns:p14="http://schemas.microsoft.com/office/powerpoint/2010/main" val="3681494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 y="122238"/>
            <a:ext cx="114808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422400" y="1905001"/>
            <a:ext cx="9753600" cy="387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 xmlns:p14="http://schemas.microsoft.com/office/powerpoint/2010/main" val="13650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Microsoft Sans Serif" pitchFamily="34" charset="0"/>
        </a:defRPr>
      </a:lvl2pPr>
      <a:lvl3pPr algn="l" rtl="0" eaLnBrk="0" fontAlgn="base" hangingPunct="0">
        <a:spcBef>
          <a:spcPct val="0"/>
        </a:spcBef>
        <a:spcAft>
          <a:spcPct val="0"/>
        </a:spcAft>
        <a:defRPr sz="4400">
          <a:solidFill>
            <a:schemeClr val="bg1"/>
          </a:solidFill>
          <a:latin typeface="Microsoft Sans Serif" pitchFamily="34" charset="0"/>
        </a:defRPr>
      </a:lvl3pPr>
      <a:lvl4pPr algn="l" rtl="0" eaLnBrk="0" fontAlgn="base" hangingPunct="0">
        <a:spcBef>
          <a:spcPct val="0"/>
        </a:spcBef>
        <a:spcAft>
          <a:spcPct val="0"/>
        </a:spcAft>
        <a:defRPr sz="4400">
          <a:solidFill>
            <a:schemeClr val="bg1"/>
          </a:solidFill>
          <a:latin typeface="Microsoft Sans Serif" pitchFamily="34" charset="0"/>
        </a:defRPr>
      </a:lvl4pPr>
      <a:lvl5pPr algn="l" rtl="0" eaLnBrk="0" fontAlgn="base" hangingPunct="0">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package" Target="../embeddings/____________Microsoft_Office_PowerPoint1.pptx"/><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package" Target="../embeddings/____________Microsoft_Office_PowerPoint3.pptx"/><Relationship Id="rId5" Type="http://schemas.openxmlformats.org/officeDocument/2006/relationships/package" Target="../embeddings/____________Microsoft_Office_PowerPoint2.pptx"/><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Картинки по запросу &quot;флаг украины картинка&quot;&quo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4" name="Рисунок 3" descr="https://dp.tax.gov.ua/img/herbs/7.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79909" y="160338"/>
            <a:ext cx="1064420" cy="927682"/>
          </a:xfrm>
          <a:prstGeom prst="rect">
            <a:avLst/>
          </a:prstGeom>
          <a:noFill/>
          <a:ln>
            <a:noFill/>
          </a:ln>
        </p:spPr>
      </p:pic>
      <p:sp>
        <p:nvSpPr>
          <p:cNvPr id="5" name="Прямоугольник 4"/>
          <p:cNvSpPr/>
          <p:nvPr/>
        </p:nvSpPr>
        <p:spPr>
          <a:xfrm>
            <a:off x="4839350" y="176878"/>
            <a:ext cx="3190753" cy="7868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FFFF00"/>
                </a:solidFill>
                <a:latin typeface="Arial Narrow" panose="020B0606020202030204" pitchFamily="34" charset="0"/>
                <a:cs typeface="Arial" panose="020B0604020202020204" pitchFamily="34" charset="0"/>
              </a:rPr>
              <a:t>Головне управління ДПС у Дніпропетровській області</a:t>
            </a:r>
            <a:endParaRPr lang="ru-RU" b="1" dirty="0">
              <a:solidFill>
                <a:srgbClr val="FFFF00"/>
              </a:solidFill>
              <a:latin typeface="Arial Narrow" panose="020B0606020202030204" pitchFamily="34" charset="0"/>
              <a:cs typeface="Arial" panose="020B0604020202020204" pitchFamily="34" charset="0"/>
            </a:endParaRPr>
          </a:p>
        </p:txBody>
      </p:sp>
      <p:sp>
        <p:nvSpPr>
          <p:cNvPr id="6" name="Прямоугольник 5"/>
          <p:cNvSpPr/>
          <p:nvPr/>
        </p:nvSpPr>
        <p:spPr>
          <a:xfrm>
            <a:off x="2042984" y="1172398"/>
            <a:ext cx="10149016" cy="21309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schemeClr val="bg1"/>
                </a:solidFill>
                <a:latin typeface="Century Schoolbook" panose="02040604050505020304" pitchFamily="18" charset="0"/>
              </a:rPr>
              <a:t>Антикорупційне законодавство. </a:t>
            </a:r>
          </a:p>
          <a:p>
            <a:pPr algn="ctr"/>
            <a:r>
              <a:rPr lang="uk-UA" sz="3200" b="1" dirty="0" smtClean="0">
                <a:solidFill>
                  <a:schemeClr val="bg1"/>
                </a:solidFill>
                <a:latin typeface="Century Schoolbook" panose="02040604050505020304" pitchFamily="18" charset="0"/>
              </a:rPr>
              <a:t>Виконання вимог Закону України від 14 жовтня 2014 року № 1700</a:t>
            </a:r>
            <a:r>
              <a:rPr lang="en-US" sz="3200" b="1" dirty="0" smtClean="0">
                <a:solidFill>
                  <a:schemeClr val="bg1"/>
                </a:solidFill>
                <a:latin typeface="Century Schoolbook" panose="02040604050505020304" pitchFamily="18" charset="0"/>
              </a:rPr>
              <a:t>-VІІ </a:t>
            </a:r>
            <a:r>
              <a:rPr lang="uk-UA" sz="3200" b="1" dirty="0" smtClean="0">
                <a:solidFill>
                  <a:schemeClr val="bg1"/>
                </a:solidFill>
                <a:latin typeface="Century Schoolbook" panose="02040604050505020304" pitchFamily="18" charset="0"/>
              </a:rPr>
              <a:t>«Про запобігання корупції». Конфлікт інтересів. Фінансовий контроль</a:t>
            </a:r>
            <a:endParaRPr lang="ru-RU" sz="3200" dirty="0">
              <a:solidFill>
                <a:schemeClr val="tx1"/>
              </a:solidFill>
              <a:latin typeface="Century Schoolbook" panose="02040604050505020304" pitchFamily="18" charset="0"/>
            </a:endParaRPr>
          </a:p>
        </p:txBody>
      </p:sp>
      <p:pic>
        <p:nvPicPr>
          <p:cNvPr id="2052" name="Picture 4" descr="Картинки по запросу &quot;декларування картинка&quot;&quo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3201" y="5167091"/>
            <a:ext cx="2857500" cy="132397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Прямоугольник 6"/>
          <p:cNvSpPr/>
          <p:nvPr/>
        </p:nvSpPr>
        <p:spPr>
          <a:xfrm>
            <a:off x="7268902" y="4545437"/>
            <a:ext cx="4635322" cy="184378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uk-UA" b="1" dirty="0" smtClean="0">
                <a:solidFill>
                  <a:schemeClr val="tx1"/>
                </a:solidFill>
                <a:latin typeface="Bookman Old Style" panose="02050604050505020204" pitchFamily="18" charset="0"/>
                <a:cs typeface="Arial" panose="020B0604020202020204" pitchFamily="34" charset="0"/>
              </a:rPr>
              <a:t>ІГЛІКОВ Руслан Олексійович</a:t>
            </a:r>
          </a:p>
          <a:p>
            <a:pPr algn="r"/>
            <a:r>
              <a:rPr lang="uk-UA" sz="1400" dirty="0">
                <a:solidFill>
                  <a:schemeClr val="tx1"/>
                </a:solidFill>
                <a:latin typeface="Bookman Old Style" panose="02050604050505020204" pitchFamily="18" charset="0"/>
                <a:cs typeface="Arial" panose="020B0604020202020204" pitchFamily="34" charset="0"/>
              </a:rPr>
              <a:t>з</a:t>
            </a:r>
            <a:r>
              <a:rPr lang="uk-UA" sz="1400" dirty="0" smtClean="0">
                <a:solidFill>
                  <a:schemeClr val="tx1"/>
                </a:solidFill>
                <a:latin typeface="Bookman Old Style" panose="02050604050505020204" pitchFamily="18" charset="0"/>
                <a:cs typeface="Arial" panose="020B0604020202020204" pitchFamily="34" charset="0"/>
              </a:rPr>
              <a:t>аступник начальника відділу </a:t>
            </a:r>
          </a:p>
          <a:p>
            <a:pPr algn="r"/>
            <a:r>
              <a:rPr lang="uk-UA" b="1" dirty="0" smtClean="0">
                <a:solidFill>
                  <a:schemeClr val="tx1"/>
                </a:solidFill>
                <a:latin typeface="Bookman Old Style" panose="02050604050505020204" pitchFamily="18" charset="0"/>
                <a:cs typeface="Arial" panose="020B0604020202020204" pitchFamily="34" charset="0"/>
              </a:rPr>
              <a:t>ЗАХАРОВ </a:t>
            </a:r>
            <a:r>
              <a:rPr lang="uk-UA" b="1" dirty="0">
                <a:solidFill>
                  <a:schemeClr val="tx1"/>
                </a:solidFill>
                <a:latin typeface="Bookman Old Style" panose="02050604050505020204" pitchFamily="18" charset="0"/>
                <a:cs typeface="Arial" panose="020B0604020202020204" pitchFamily="34" charset="0"/>
              </a:rPr>
              <a:t>Максим Борисович</a:t>
            </a:r>
          </a:p>
          <a:p>
            <a:pPr algn="r"/>
            <a:r>
              <a:rPr lang="uk-UA" sz="1400" dirty="0" smtClean="0">
                <a:solidFill>
                  <a:schemeClr val="tx1"/>
                </a:solidFill>
                <a:latin typeface="Bookman Old Style" panose="02050604050505020204" pitchFamily="18" charset="0"/>
                <a:cs typeface="Arial" panose="020B0604020202020204" pitchFamily="34" charset="0"/>
              </a:rPr>
              <a:t>головний державний ревізор-інспектор</a:t>
            </a:r>
            <a:endParaRPr lang="ru-RU" sz="1400" dirty="0">
              <a:solidFill>
                <a:schemeClr val="tx1"/>
              </a:solidFill>
              <a:latin typeface="Bookman Old Style" panose="02050604050505020204" pitchFamily="18" charset="0"/>
              <a:cs typeface="Arial" panose="020B0604020202020204" pitchFamily="34" charset="0"/>
            </a:endParaRPr>
          </a:p>
        </p:txBody>
      </p:sp>
      <p:sp>
        <p:nvSpPr>
          <p:cNvPr id="10" name="Прямоугольник 9"/>
          <p:cNvSpPr/>
          <p:nvPr/>
        </p:nvSpPr>
        <p:spPr>
          <a:xfrm>
            <a:off x="8843058" y="176878"/>
            <a:ext cx="3348942" cy="7868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FFFF00"/>
                </a:solidFill>
                <a:latin typeface="Arial Narrow" panose="020B0606020202030204" pitchFamily="34" charset="0"/>
                <a:cs typeface="Arial" panose="020B0604020202020204" pitchFamily="34" charset="0"/>
              </a:rPr>
              <a:t>Відділ з питань запобігання </a:t>
            </a:r>
          </a:p>
          <a:p>
            <a:pPr algn="ctr"/>
            <a:r>
              <a:rPr lang="uk-UA" b="1" dirty="0" smtClean="0">
                <a:solidFill>
                  <a:srgbClr val="FFFF00"/>
                </a:solidFill>
                <a:latin typeface="Arial Narrow" panose="020B0606020202030204" pitchFamily="34" charset="0"/>
                <a:cs typeface="Arial" panose="020B0604020202020204" pitchFamily="34" charset="0"/>
              </a:rPr>
              <a:t>та виявлення корупції</a:t>
            </a:r>
            <a:endParaRPr lang="ru-RU" b="1" dirty="0">
              <a:solidFill>
                <a:srgbClr val="FFFF00"/>
              </a:solidFill>
              <a:latin typeface="Arial Narrow" panose="020B0606020202030204" pitchFamily="34" charset="0"/>
              <a:cs typeface="Arial" panose="020B0604020202020204" pitchFamily="34" charset="0"/>
            </a:endParaRPr>
          </a:p>
        </p:txBody>
      </p:sp>
    </p:spTree>
    <p:extLst>
      <p:ext uri="{BB962C8B-B14F-4D97-AF65-F5344CB8AC3E}">
        <p14:creationId xmlns="" xmlns:p14="http://schemas.microsoft.com/office/powerpoint/2010/main" val="89702560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222422" y="626076"/>
            <a:ext cx="11747156" cy="6079524"/>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t" anchorCtr="0" compatLnSpc="1">
            <a:prstTxWarp prst="textNoShape">
              <a:avLst/>
            </a:prstTxWarp>
          </a:bodyPr>
          <a:lstStyle/>
          <a:p>
            <a:pPr algn="just"/>
            <a:r>
              <a:rPr lang="uk-UA" sz="1600" b="1" dirty="0" smtClean="0">
                <a:solidFill>
                  <a:srgbClr val="002060"/>
                </a:solidFill>
                <a:latin typeface="Arial" panose="020B0604020202020204" pitchFamily="34" charset="0"/>
                <a:cs typeface="Arial" panose="020B0604020202020204" pitchFamily="34" charset="0"/>
              </a:rPr>
              <a:t>Законом України «Про запобігання корупції» передбачені заходи щодо фінансового контролю майнового </a:t>
            </a:r>
          </a:p>
          <a:p>
            <a:pPr algn="just"/>
            <a:r>
              <a:rPr lang="uk-UA" sz="1600" b="1" dirty="0" smtClean="0">
                <a:solidFill>
                  <a:srgbClr val="002060"/>
                </a:solidFill>
                <a:latin typeface="Arial" panose="020B0604020202020204" pitchFamily="34" charset="0"/>
                <a:cs typeface="Arial" panose="020B0604020202020204" pitchFamily="34" charset="0"/>
              </a:rPr>
              <a:t>стану осіб, уповноважених на виконання функцій держави або місцевого самоврядування, у вигляді </a:t>
            </a:r>
          </a:p>
          <a:p>
            <a:pPr algn="just"/>
            <a:r>
              <a:rPr lang="uk-UA" sz="1600" b="1" dirty="0" smtClean="0">
                <a:solidFill>
                  <a:srgbClr val="002060"/>
                </a:solidFill>
                <a:latin typeface="Arial" panose="020B0604020202020204" pitchFamily="34" charset="0"/>
                <a:cs typeface="Arial" panose="020B0604020202020204" pitchFamily="34" charset="0"/>
              </a:rPr>
              <a:t>подання декларацій та повідомлень про суттєві зміни в майновому стані та відкриття валютних </a:t>
            </a:r>
          </a:p>
          <a:p>
            <a:pPr algn="just"/>
            <a:r>
              <a:rPr lang="uk-UA" sz="1600" b="1" dirty="0" smtClean="0">
                <a:solidFill>
                  <a:srgbClr val="002060"/>
                </a:solidFill>
                <a:latin typeface="Arial" panose="020B0604020202020204" pitchFamily="34" charset="0"/>
                <a:cs typeface="Arial" panose="020B0604020202020204" pitchFamily="34" charset="0"/>
              </a:rPr>
              <a:t>рахунків в установах банків-нерезидентів  </a:t>
            </a:r>
          </a:p>
          <a:p>
            <a:pPr indent="457200" algn="just"/>
            <a:endParaRPr lang="uk-UA" sz="1400" b="1" dirty="0" smtClean="0">
              <a:solidFill>
                <a:schemeClr val="bg2"/>
              </a:solidFill>
              <a:latin typeface="Arial" panose="020B0604020202020204" pitchFamily="34" charset="0"/>
              <a:cs typeface="Arial" panose="020B0604020202020204" pitchFamily="34" charset="0"/>
            </a:endParaRPr>
          </a:p>
          <a:p>
            <a:pPr marL="2880000" algn="just"/>
            <a:endParaRPr lang="uk-UA" sz="1400" b="1" dirty="0" smtClean="0">
              <a:solidFill>
                <a:schemeClr val="bg2"/>
              </a:solidFill>
              <a:latin typeface="Arial" panose="020B0604020202020204" pitchFamily="34" charset="0"/>
              <a:cs typeface="Arial" panose="020B0604020202020204" pitchFamily="34" charset="0"/>
            </a:endParaRPr>
          </a:p>
          <a:p>
            <a:pPr marL="2880000" algn="just"/>
            <a:r>
              <a:rPr lang="uk-UA" sz="1400" b="1" dirty="0" smtClean="0">
                <a:solidFill>
                  <a:schemeClr val="bg2"/>
                </a:solidFill>
                <a:latin typeface="Arial" panose="020B0604020202020204" pitchFamily="34" charset="0"/>
                <a:cs typeface="Arial" panose="020B0604020202020204" pitchFamily="34" charset="0"/>
              </a:rPr>
              <a:t>З 01 січня 2020 року набрали чинності зміни до Закону України «Про запобігання корупції»</a:t>
            </a:r>
            <a:r>
              <a:rPr lang="uk-UA" sz="1400" dirty="0" smtClean="0">
                <a:solidFill>
                  <a:schemeClr val="bg2"/>
                </a:solidFill>
                <a:latin typeface="Arial" panose="020B0604020202020204" pitchFamily="34" charset="0"/>
                <a:cs typeface="Arial" panose="020B0604020202020204" pitchFamily="34" charset="0"/>
              </a:rPr>
              <a:t>, які зокрема стосуються подання декларацій осіб, уповноважених на виконання функцій держави або місцевого самоврядування, та повідомлень про суттєві зміни в майновому стані.</a:t>
            </a:r>
          </a:p>
          <a:p>
            <a:pPr marL="2880000" algn="just">
              <a:spcAft>
                <a:spcPts val="600"/>
              </a:spcAft>
            </a:pPr>
            <a:endParaRPr lang="uk-UA" sz="1400" b="1" dirty="0" smtClean="0">
              <a:solidFill>
                <a:srgbClr val="FF0000"/>
              </a:solidFill>
              <a:latin typeface="Arial" panose="020B0604020202020204" pitchFamily="34" charset="0"/>
              <a:cs typeface="Arial" panose="020B0604020202020204" pitchFamily="34" charset="0"/>
            </a:endParaRPr>
          </a:p>
          <a:p>
            <a:pPr marL="2880000" algn="just">
              <a:spcAft>
                <a:spcPts val="600"/>
              </a:spcAft>
            </a:pPr>
            <a:r>
              <a:rPr lang="uk-UA" sz="1400" b="1" dirty="0" smtClean="0">
                <a:solidFill>
                  <a:srgbClr val="FF0000"/>
                </a:solidFill>
                <a:latin typeface="Arial" panose="020B0604020202020204" pitchFamily="34" charset="0"/>
                <a:cs typeface="Arial" panose="020B0604020202020204" pitchFamily="34" charset="0"/>
              </a:rPr>
              <a:t>Національним </a:t>
            </a:r>
            <a:r>
              <a:rPr lang="uk-UA" sz="1400" b="1" dirty="0">
                <a:solidFill>
                  <a:srgbClr val="FF0000"/>
                </a:solidFill>
                <a:latin typeface="Arial" panose="020B0604020202020204" pitchFamily="34" charset="0"/>
                <a:cs typeface="Arial" panose="020B0604020202020204" pitchFamily="34" charset="0"/>
              </a:rPr>
              <a:t>агентством</a:t>
            </a:r>
            <a:r>
              <a:rPr lang="uk-UA" sz="1400" dirty="0">
                <a:solidFill>
                  <a:schemeClr val="bg2"/>
                </a:solidFill>
                <a:latin typeface="Arial" panose="020B0604020202020204" pitchFamily="34" charset="0"/>
                <a:cs typeface="Arial" panose="020B0604020202020204" pitchFamily="34" charset="0"/>
              </a:rPr>
              <a:t> з питань запобігання корупції </a:t>
            </a:r>
            <a:r>
              <a:rPr lang="uk-UA" sz="1400" b="1" dirty="0" smtClean="0">
                <a:solidFill>
                  <a:srgbClr val="FF0000"/>
                </a:solidFill>
                <a:latin typeface="Arial" panose="020B0604020202020204" pitchFamily="34" charset="0"/>
                <a:cs typeface="Arial" panose="020B0604020202020204" pitchFamily="34" charset="0"/>
              </a:rPr>
              <a:t>затверджені нові </a:t>
            </a:r>
            <a:r>
              <a:rPr lang="uk-UA" sz="1400" b="1" dirty="0">
                <a:solidFill>
                  <a:srgbClr val="FF0000"/>
                </a:solidFill>
                <a:latin typeface="Arial" panose="020B0604020202020204" pitchFamily="34" charset="0"/>
                <a:cs typeface="Arial" panose="020B0604020202020204" pitchFamily="34" charset="0"/>
              </a:rPr>
              <a:t>форми декларації особи</a:t>
            </a:r>
            <a:r>
              <a:rPr lang="uk-UA" sz="1400" dirty="0">
                <a:solidFill>
                  <a:schemeClr val="bg2"/>
                </a:solidFill>
                <a:latin typeface="Arial" panose="020B0604020202020204" pitchFamily="34" charset="0"/>
                <a:cs typeface="Arial" panose="020B0604020202020204" pitchFamily="34" charset="0"/>
              </a:rPr>
              <a:t>, уповноваженої на виконання </a:t>
            </a:r>
            <a:r>
              <a:rPr lang="uk-UA" sz="1400" dirty="0" smtClean="0">
                <a:solidFill>
                  <a:schemeClr val="bg2"/>
                </a:solidFill>
                <a:latin typeface="Arial" panose="020B0604020202020204" pitchFamily="34" charset="0"/>
                <a:cs typeface="Arial" panose="020B0604020202020204" pitchFamily="34" charset="0"/>
              </a:rPr>
              <a:t>функцій </a:t>
            </a:r>
            <a:r>
              <a:rPr lang="uk-UA" sz="1400" dirty="0">
                <a:solidFill>
                  <a:schemeClr val="bg2"/>
                </a:solidFill>
                <a:latin typeface="Arial" panose="020B0604020202020204" pitchFamily="34" charset="0"/>
                <a:cs typeface="Arial" panose="020B0604020202020204" pitchFamily="34" charset="0"/>
              </a:rPr>
              <a:t>держави або місцевого самоврядування, </a:t>
            </a:r>
            <a:r>
              <a:rPr lang="uk-UA" sz="1400" b="1" dirty="0">
                <a:solidFill>
                  <a:srgbClr val="FF0000"/>
                </a:solidFill>
                <a:latin typeface="Arial" panose="020B0604020202020204" pitchFamily="34" charset="0"/>
                <a:cs typeface="Arial" panose="020B0604020202020204" pitchFamily="34" charset="0"/>
              </a:rPr>
              <a:t>та повідомлення про суттєві зміни в майновому стані</a:t>
            </a:r>
            <a:r>
              <a:rPr lang="uk-UA" sz="1400" dirty="0">
                <a:solidFill>
                  <a:schemeClr val="bg2"/>
                </a:solidFill>
                <a:latin typeface="Arial" panose="020B0604020202020204" pitchFamily="34" charset="0"/>
                <a:cs typeface="Arial" panose="020B0604020202020204" pitchFamily="34" charset="0"/>
              </a:rPr>
              <a:t>. </a:t>
            </a:r>
            <a:endParaRPr lang="uk-UA" sz="1400" dirty="0" smtClean="0">
              <a:solidFill>
                <a:schemeClr val="bg2"/>
              </a:solidFill>
              <a:latin typeface="Arial" panose="020B0604020202020204" pitchFamily="34" charset="0"/>
              <a:cs typeface="Arial" panose="020B0604020202020204" pitchFamily="34" charset="0"/>
            </a:endParaRPr>
          </a:p>
          <a:p>
            <a:pPr marL="1800000" algn="just">
              <a:spcAft>
                <a:spcPts val="600"/>
              </a:spcAft>
            </a:pPr>
            <a:endParaRPr lang="uk-UA" sz="1400" dirty="0" smtClean="0">
              <a:solidFill>
                <a:schemeClr val="bg2"/>
              </a:solidFill>
              <a:latin typeface="Arial" panose="020B0604020202020204" pitchFamily="34" charset="0"/>
              <a:cs typeface="Arial" panose="020B0604020202020204" pitchFamily="34" charset="0"/>
            </a:endParaRPr>
          </a:p>
          <a:p>
            <a:pPr marL="1800000" algn="just">
              <a:spcAft>
                <a:spcPts val="600"/>
              </a:spcAft>
            </a:pPr>
            <a:endParaRPr lang="uk-UA" sz="1400" dirty="0" smtClean="0">
              <a:solidFill>
                <a:schemeClr val="bg2"/>
              </a:solidFill>
              <a:latin typeface="Arial" panose="020B0604020202020204" pitchFamily="34" charset="0"/>
              <a:cs typeface="Arial" panose="020B0604020202020204" pitchFamily="34" charset="0"/>
            </a:endParaRPr>
          </a:p>
          <a:p>
            <a:pPr algn="just">
              <a:spcAft>
                <a:spcPts val="600"/>
              </a:spcAft>
            </a:pPr>
            <a:r>
              <a:rPr lang="uk-UA" sz="1400" dirty="0" smtClean="0">
                <a:solidFill>
                  <a:schemeClr val="bg2"/>
                </a:solidFill>
                <a:latin typeface="Arial" panose="020B0604020202020204" pitchFamily="34" charset="0"/>
                <a:cs typeface="Arial" panose="020B0604020202020204" pitchFamily="34" charset="0"/>
              </a:rPr>
              <a:t>Декларація </a:t>
            </a:r>
            <a:r>
              <a:rPr lang="uk-UA" sz="1400" dirty="0">
                <a:solidFill>
                  <a:schemeClr val="bg2"/>
                </a:solidFill>
                <a:latin typeface="Arial" panose="020B0604020202020204" pitchFamily="34" charset="0"/>
                <a:cs typeface="Arial" panose="020B0604020202020204" pitchFamily="34" charset="0"/>
              </a:rPr>
              <a:t>заповнюється та подається особисто суб'єктом декларування шляхом заповнення відповідної електронної форми у власному персональному електронному кабінеті суб'єкта декларування у Єдиному державному реєстрі декларацій осіб, уповноважених на виконання функцій держави або місцевого </a:t>
            </a:r>
            <a:r>
              <a:rPr lang="uk-UA" sz="1400" dirty="0" smtClean="0">
                <a:solidFill>
                  <a:schemeClr val="bg2"/>
                </a:solidFill>
                <a:latin typeface="Arial" panose="020B0604020202020204" pitchFamily="34" charset="0"/>
                <a:cs typeface="Arial" panose="020B0604020202020204" pitchFamily="34" charset="0"/>
              </a:rPr>
              <a:t>самоврядування.</a:t>
            </a:r>
          </a:p>
          <a:p>
            <a:pPr algn="just"/>
            <a:r>
              <a:rPr lang="uk-UA" sz="1400" dirty="0" smtClean="0">
                <a:solidFill>
                  <a:schemeClr val="bg2"/>
                </a:solidFill>
                <a:latin typeface="Arial" panose="020B0604020202020204" pitchFamily="34" charset="0"/>
                <a:cs typeface="Arial" panose="020B0604020202020204" pitchFamily="34" charset="0"/>
              </a:rPr>
              <a:t>Паперова </a:t>
            </a:r>
            <a:r>
              <a:rPr lang="uk-UA" sz="1400" dirty="0">
                <a:solidFill>
                  <a:schemeClr val="bg2"/>
                </a:solidFill>
                <a:latin typeface="Arial" panose="020B0604020202020204" pitchFamily="34" charset="0"/>
                <a:cs typeface="Arial" panose="020B0604020202020204" pitchFamily="34" charset="0"/>
              </a:rPr>
              <a:t>копія декларації не </a:t>
            </a:r>
            <a:r>
              <a:rPr lang="uk-UA" sz="1400" dirty="0" smtClean="0">
                <a:solidFill>
                  <a:schemeClr val="bg2"/>
                </a:solidFill>
                <a:latin typeface="Arial" panose="020B0604020202020204" pitchFamily="34" charset="0"/>
                <a:cs typeface="Arial" panose="020B0604020202020204" pitchFamily="34" charset="0"/>
              </a:rPr>
              <a:t>подається.</a:t>
            </a:r>
          </a:p>
          <a:p>
            <a:pPr algn="just">
              <a:spcAft>
                <a:spcPts val="600"/>
              </a:spcAft>
            </a:pPr>
            <a:endParaRPr lang="uk-UA" sz="1400" dirty="0" smtClean="0">
              <a:solidFill>
                <a:schemeClr val="bg2"/>
              </a:solidFill>
              <a:latin typeface="Arial" panose="020B0604020202020204" pitchFamily="34" charset="0"/>
              <a:cs typeface="Arial" panose="020B0604020202020204" pitchFamily="34" charset="0"/>
            </a:endParaRPr>
          </a:p>
          <a:p>
            <a:pPr algn="just">
              <a:spcAft>
                <a:spcPts val="600"/>
              </a:spcAft>
            </a:pPr>
            <a:r>
              <a:rPr lang="uk-UA" sz="1400" dirty="0" smtClean="0">
                <a:solidFill>
                  <a:schemeClr val="bg2"/>
                </a:solidFill>
                <a:latin typeface="Arial" panose="020B0604020202020204" pitchFamily="34" charset="0"/>
                <a:cs typeface="Arial" panose="020B0604020202020204" pitchFamily="34" charset="0"/>
              </a:rPr>
              <a:t>Повідомлення </a:t>
            </a:r>
            <a:r>
              <a:rPr lang="uk-UA" sz="1400" dirty="0">
                <a:solidFill>
                  <a:schemeClr val="bg2"/>
                </a:solidFill>
                <a:latin typeface="Arial" panose="020B0604020202020204" pitchFamily="34" charset="0"/>
                <a:cs typeface="Arial" panose="020B0604020202020204" pitchFamily="34" charset="0"/>
              </a:rPr>
              <a:t>подається суб'єктом декларування особисто шляхом заповнення відповідної електронної форми у власному персональному електронному кабінеті суб'єкта декларування у Єдиному державному реєстрі декларацій осіб, уповноважених на виконання функцій держави або місцевого </a:t>
            </a:r>
            <a:r>
              <a:rPr lang="uk-UA" sz="1400" dirty="0" smtClean="0">
                <a:solidFill>
                  <a:schemeClr val="bg2"/>
                </a:solidFill>
                <a:latin typeface="Arial" panose="020B0604020202020204" pitchFamily="34" charset="0"/>
                <a:cs typeface="Arial" panose="020B0604020202020204" pitchFamily="34" charset="0"/>
              </a:rPr>
              <a:t>самоврядування.</a:t>
            </a:r>
            <a:endParaRPr lang="ru-RU" sz="1400" dirty="0" smtClean="0">
              <a:solidFill>
                <a:schemeClr val="bg2"/>
              </a:solidFill>
              <a:latin typeface="Arial" panose="020B0604020202020204" pitchFamily="34" charset="0"/>
              <a:cs typeface="Arial" panose="020B0604020202020204" pitchFamily="34" charset="0"/>
            </a:endParaRPr>
          </a:p>
          <a:p>
            <a:pPr algn="just"/>
            <a:r>
              <a:rPr lang="uk-UA" sz="1400" dirty="0" smtClean="0">
                <a:solidFill>
                  <a:schemeClr val="bg2"/>
                </a:solidFill>
                <a:latin typeface="Arial" panose="020B0604020202020204" pitchFamily="34" charset="0"/>
                <a:cs typeface="Arial" panose="020B0604020202020204" pitchFamily="34" charset="0"/>
              </a:rPr>
              <a:t>Паперова </a:t>
            </a:r>
            <a:r>
              <a:rPr lang="uk-UA" sz="1400" dirty="0">
                <a:solidFill>
                  <a:schemeClr val="bg2"/>
                </a:solidFill>
                <a:latin typeface="Arial" panose="020B0604020202020204" pitchFamily="34" charset="0"/>
                <a:cs typeface="Arial" panose="020B0604020202020204" pitchFamily="34" charset="0"/>
              </a:rPr>
              <a:t>копія повідомлення не надсилається (не подається).</a:t>
            </a:r>
            <a:endParaRPr lang="ru-RU" sz="1400"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230660" y="81022"/>
            <a:ext cx="11747156"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smtClean="0">
                <a:solidFill>
                  <a:srgbClr val="00B050"/>
                </a:solidFill>
                <a:latin typeface="Century Schoolbook" panose="02040604050505020304" pitchFamily="18" charset="0"/>
              </a:rPr>
              <a:t>ФІНАНСОВИЙ КОНТРОЛЬ</a:t>
            </a:r>
            <a:endParaRPr lang="ru-RU" sz="2000" b="1" dirty="0" smtClean="0">
              <a:solidFill>
                <a:srgbClr val="00B050"/>
              </a:solidFill>
              <a:latin typeface="Century Schoolbook" panose="02040604050505020304" pitchFamily="18" charset="0"/>
            </a:endParaRP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pic>
        <p:nvPicPr>
          <p:cNvPr id="5" name="Picture 2" descr="Картинки по запросу &quot;декларування картинка&quot;&qu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2337" y="1744234"/>
            <a:ext cx="2224344" cy="2224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526520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81233" y="766119"/>
            <a:ext cx="11837773" cy="5980669"/>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algn="ctr"/>
            <a:r>
              <a:rPr lang="uk-UA" altLang="ru-RU" sz="1600" b="1" dirty="0" smtClean="0">
                <a:solidFill>
                  <a:srgbClr val="002060"/>
                </a:solidFill>
                <a:latin typeface="Arial" panose="020B0604020202020204" pitchFamily="34" charset="0"/>
                <a:cs typeface="Arial" panose="020B0604020202020204" pitchFamily="34" charset="0"/>
              </a:rPr>
              <a:t>За вчинення корупційних або пов’язаних з корупцією правопорушень особи, уповноважені на </a:t>
            </a:r>
          </a:p>
          <a:p>
            <a:pPr algn="ctr"/>
            <a:r>
              <a:rPr lang="uk-UA" altLang="ru-RU" sz="1600" b="1" dirty="0" smtClean="0">
                <a:solidFill>
                  <a:srgbClr val="002060"/>
                </a:solidFill>
                <a:latin typeface="Arial" panose="020B0604020202020204" pitchFamily="34" charset="0"/>
                <a:cs typeface="Arial" panose="020B0604020202020204" pitchFamily="34" charset="0"/>
              </a:rPr>
              <a:t>виконання функцій держави або місцевого самоврядування, притягаються до: </a:t>
            </a:r>
          </a:p>
          <a:p>
            <a:pPr algn="ctr"/>
            <a:r>
              <a:rPr lang="uk-UA" altLang="ru-RU" sz="1600" b="1" dirty="0" smtClean="0">
                <a:solidFill>
                  <a:srgbClr val="002060"/>
                </a:solidFill>
                <a:latin typeface="Arial" panose="020B0604020202020204" pitchFamily="34" charset="0"/>
                <a:cs typeface="Arial" panose="020B0604020202020204" pitchFamily="34" charset="0"/>
              </a:rPr>
              <a:t>кримінальної, адміністративної, дисциплінарної та цивільно-правової відповідальності</a:t>
            </a:r>
          </a:p>
          <a:p>
            <a:pPr algn="ctr"/>
            <a:endParaRPr lang="uk-UA" sz="1600" b="1" dirty="0" smtClean="0">
              <a:solidFill>
                <a:srgbClr val="002060"/>
              </a:solidFill>
              <a:latin typeface="Arial" panose="020B0604020202020204" pitchFamily="34" charset="0"/>
              <a:cs typeface="Arial" panose="020B0604020202020204" pitchFamily="34" charset="0"/>
            </a:endParaRPr>
          </a:p>
          <a:p>
            <a:pPr algn="ctr"/>
            <a:endParaRPr lang="ru-RU" sz="1600" b="1" dirty="0">
              <a:solidFill>
                <a:srgbClr val="002060"/>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89470" y="81021"/>
            <a:ext cx="11821298" cy="58624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ru-RU" sz="2000" b="1" dirty="0" smtClean="0">
                <a:solidFill>
                  <a:srgbClr val="00B050"/>
                </a:solidFill>
                <a:latin typeface="Century Schoolbook" panose="02040604050505020304" pitchFamily="18" charset="0"/>
              </a:rPr>
              <a:t>ВІДПОВІДАЛЬНІСТЬ ЗА КОРУПЦІЙНІ АБО ПОВ’ЯЗАНІ З КОРУПЦІЄЮ </a:t>
            </a:r>
          </a:p>
          <a:p>
            <a:pPr algn="ctr" fontAlgn="base">
              <a:spcBef>
                <a:spcPct val="0"/>
              </a:spcBef>
              <a:spcAft>
                <a:spcPct val="0"/>
              </a:spcAft>
            </a:pPr>
            <a:r>
              <a:rPr lang="ru-RU" sz="2000" b="1" dirty="0" smtClean="0">
                <a:solidFill>
                  <a:srgbClr val="00B050"/>
                </a:solidFill>
                <a:latin typeface="Century Schoolbook" panose="02040604050505020304" pitchFamily="18" charset="0"/>
              </a:rPr>
              <a:t>ПРАВОПОРУШЕННЯ ТА УСУНЕННЯ ЇХ НАСЛІДКІВ</a:t>
            </a: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5" name="Прямокутник 4"/>
          <p:cNvSpPr/>
          <p:nvPr/>
        </p:nvSpPr>
        <p:spPr bwMode="auto">
          <a:xfrm>
            <a:off x="403654" y="1581665"/>
            <a:ext cx="11302314" cy="2990336"/>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72000" tIns="36000" rIns="72000" bIns="36000" numCol="2" spcCol="360000"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FF0000"/>
                </a:solidFill>
                <a:effectLst/>
                <a:latin typeface="Arial" charset="0"/>
              </a:rPr>
              <a:t>КРИМІНАЛЬНА</a:t>
            </a:r>
          </a:p>
          <a:p>
            <a:pPr algn="just" fontAlgn="base">
              <a:spcBef>
                <a:spcPct val="0"/>
              </a:spcBef>
              <a:spcAft>
                <a:spcPct val="0"/>
              </a:spcAft>
            </a:pPr>
            <a:endParaRPr lang="ru-RU" sz="1400" b="1" dirty="0" smtClean="0">
              <a:solidFill>
                <a:schemeClr val="bg2"/>
              </a:solidFill>
              <a:latin typeface="Arial" pitchFamily="34" charset="0"/>
              <a:cs typeface="Arial" pitchFamily="34" charset="0"/>
            </a:endParaRPr>
          </a:p>
          <a:p>
            <a:pPr algn="just" fontAlgn="base">
              <a:spcBef>
                <a:spcPct val="0"/>
              </a:spcBef>
              <a:spcAft>
                <a:spcPct val="0"/>
              </a:spcAft>
            </a:pPr>
            <a:r>
              <a:rPr lang="uk-UA" sz="1400" b="1" dirty="0" smtClean="0">
                <a:solidFill>
                  <a:schemeClr val="bg2"/>
                </a:solidFill>
                <a:latin typeface="Arial" pitchFamily="34" charset="0"/>
                <a:cs typeface="Arial" pitchFamily="34" charset="0"/>
              </a:rPr>
              <a:t>Стаття 364.</a:t>
            </a:r>
            <a:r>
              <a:rPr lang="uk-UA" sz="1400" dirty="0" smtClean="0">
                <a:solidFill>
                  <a:schemeClr val="bg2"/>
                </a:solidFill>
                <a:latin typeface="Arial" pitchFamily="34" charset="0"/>
                <a:cs typeface="Arial" pitchFamily="34" charset="0"/>
              </a:rPr>
              <a:t> Зловживання владою або службовим становищем</a:t>
            </a:r>
          </a:p>
          <a:p>
            <a:pPr algn="just" fontAlgn="base">
              <a:spcBef>
                <a:spcPct val="0"/>
              </a:spcBef>
              <a:spcAft>
                <a:spcPct val="0"/>
              </a:spcAft>
            </a:pPr>
            <a:endParaRPr kumimoji="0" lang="uk-UA" sz="1400" b="0" i="0" u="none" strike="noStrike" cap="none" normalizeH="0" baseline="0" dirty="0" smtClean="0">
              <a:ln>
                <a:noFill/>
              </a:ln>
              <a:solidFill>
                <a:schemeClr val="bg2"/>
              </a:solidFill>
              <a:effectLst/>
              <a:latin typeface="Arial" pitchFamily="34" charset="0"/>
              <a:cs typeface="Arial" pitchFamily="34" charset="0"/>
            </a:endParaRPr>
          </a:p>
          <a:p>
            <a:pPr algn="just" fontAlgn="base">
              <a:spcBef>
                <a:spcPct val="0"/>
              </a:spcBef>
              <a:spcAft>
                <a:spcPct val="0"/>
              </a:spcAft>
            </a:pPr>
            <a:r>
              <a:rPr lang="uk-UA" sz="1400" b="1" dirty="0" smtClean="0">
                <a:solidFill>
                  <a:schemeClr val="bg2"/>
                </a:solidFill>
                <a:latin typeface="Arial" pitchFamily="34" charset="0"/>
                <a:cs typeface="Arial" pitchFamily="34" charset="0"/>
              </a:rPr>
              <a:t>Стаття 366-1. </a:t>
            </a:r>
            <a:r>
              <a:rPr lang="uk-UA" sz="1400" dirty="0" smtClean="0">
                <a:solidFill>
                  <a:schemeClr val="bg2"/>
                </a:solidFill>
                <a:latin typeface="Arial" pitchFamily="34" charset="0"/>
                <a:cs typeface="Arial" pitchFamily="34" charset="0"/>
              </a:rPr>
              <a:t>Декларування недостовірної інформації</a:t>
            </a:r>
          </a:p>
          <a:p>
            <a:pPr algn="just" fontAlgn="base">
              <a:spcBef>
                <a:spcPct val="0"/>
              </a:spcBef>
              <a:spcAft>
                <a:spcPct val="0"/>
              </a:spcAft>
            </a:pPr>
            <a:endParaRPr lang="uk-UA" sz="1400" dirty="0" smtClean="0">
              <a:solidFill>
                <a:schemeClr val="bg2"/>
              </a:solidFill>
              <a:latin typeface="Arial" pitchFamily="34" charset="0"/>
              <a:cs typeface="Arial" pitchFamily="34" charset="0"/>
            </a:endParaRPr>
          </a:p>
          <a:p>
            <a:pPr algn="just" fontAlgn="base">
              <a:spcBef>
                <a:spcPct val="0"/>
              </a:spcBef>
              <a:spcAft>
                <a:spcPct val="0"/>
              </a:spcAft>
            </a:pPr>
            <a:r>
              <a:rPr lang="uk-UA" sz="1400" b="1" dirty="0" smtClean="0">
                <a:solidFill>
                  <a:schemeClr val="bg2"/>
                </a:solidFill>
                <a:latin typeface="Arial" pitchFamily="34" charset="0"/>
                <a:cs typeface="Arial" pitchFamily="34" charset="0"/>
              </a:rPr>
              <a:t>Стаття 368.</a:t>
            </a:r>
            <a:r>
              <a:rPr lang="uk-UA" sz="1400" dirty="0" smtClean="0">
                <a:solidFill>
                  <a:schemeClr val="bg2"/>
                </a:solidFill>
                <a:latin typeface="Arial" pitchFamily="34" charset="0"/>
                <a:cs typeface="Arial" pitchFamily="34" charset="0"/>
              </a:rPr>
              <a:t> Прийняття пропозиції, обіцянки або одержання неправомірної вигоди службовою особою</a:t>
            </a:r>
          </a:p>
          <a:p>
            <a:pPr algn="just" fontAlgn="base">
              <a:spcBef>
                <a:spcPct val="0"/>
              </a:spcBef>
              <a:spcAft>
                <a:spcPct val="0"/>
              </a:spcAft>
            </a:pPr>
            <a:endParaRPr lang="uk-UA" sz="1400" dirty="0" smtClean="0">
              <a:solidFill>
                <a:schemeClr val="bg2"/>
              </a:solidFill>
              <a:latin typeface="Arial" pitchFamily="34" charset="0"/>
              <a:cs typeface="Arial" pitchFamily="34" charset="0"/>
            </a:endParaRPr>
          </a:p>
          <a:p>
            <a:pPr algn="just" fontAlgn="base">
              <a:spcBef>
                <a:spcPct val="0"/>
              </a:spcBef>
              <a:spcAft>
                <a:spcPct val="0"/>
              </a:spcAft>
            </a:pPr>
            <a:r>
              <a:rPr lang="uk-UA" sz="1400" b="1" dirty="0" smtClean="0">
                <a:solidFill>
                  <a:schemeClr val="bg2"/>
                </a:solidFill>
                <a:latin typeface="Arial" pitchFamily="34" charset="0"/>
                <a:cs typeface="Arial" pitchFamily="34" charset="0"/>
              </a:rPr>
              <a:t>Стаття 368-2.</a:t>
            </a:r>
            <a:r>
              <a:rPr lang="uk-UA" sz="1400" dirty="0" smtClean="0">
                <a:solidFill>
                  <a:schemeClr val="bg2"/>
                </a:solidFill>
                <a:latin typeface="Arial" pitchFamily="34" charset="0"/>
                <a:cs typeface="Arial" pitchFamily="34" charset="0"/>
              </a:rPr>
              <a:t> Незаконне збагачення </a:t>
            </a:r>
            <a:r>
              <a:rPr lang="uk-UA" sz="1400" b="1" dirty="0" smtClean="0">
                <a:solidFill>
                  <a:schemeClr val="bg2"/>
                </a:solidFill>
                <a:latin typeface="Arial" pitchFamily="34" charset="0"/>
                <a:cs typeface="Arial" pitchFamily="34" charset="0"/>
              </a:rPr>
              <a:t>(</a:t>
            </a:r>
            <a:r>
              <a:rPr lang="uk-UA" sz="1400" i="1" dirty="0" smtClean="0">
                <a:solidFill>
                  <a:schemeClr val="bg2"/>
                </a:solidFill>
                <a:latin typeface="Arial" pitchFamily="34" charset="0"/>
                <a:cs typeface="Arial" pitchFamily="34" charset="0"/>
              </a:rPr>
              <a:t>визнано такою, що не відповідає Конституції України (є неконституційною), згідно з Рішенням Конституційного Суду № 1-р/2019 від 26.02.2019)</a:t>
            </a:r>
            <a:endParaRPr lang="uk-UA" sz="1400" dirty="0" smtClean="0">
              <a:solidFill>
                <a:schemeClr val="bg2"/>
              </a:solidFill>
              <a:latin typeface="Arial" pitchFamily="34" charset="0"/>
              <a:cs typeface="Arial" pitchFamily="34" charset="0"/>
            </a:endParaRPr>
          </a:p>
          <a:p>
            <a:pPr algn="just" fontAlgn="base">
              <a:spcBef>
                <a:spcPct val="0"/>
              </a:spcBef>
              <a:spcAft>
                <a:spcPct val="0"/>
              </a:spcAft>
            </a:pPr>
            <a:endParaRPr lang="uk-UA" sz="1400" dirty="0" smtClean="0">
              <a:solidFill>
                <a:schemeClr val="bg2"/>
              </a:solidFill>
              <a:latin typeface="Arial" pitchFamily="34" charset="0"/>
              <a:cs typeface="Arial" pitchFamily="34" charset="0"/>
            </a:endParaRPr>
          </a:p>
          <a:p>
            <a:pPr fontAlgn="base">
              <a:spcBef>
                <a:spcPct val="0"/>
              </a:spcBef>
              <a:spcAft>
                <a:spcPct val="0"/>
              </a:spcAft>
            </a:pPr>
            <a:r>
              <a:rPr lang="uk-UA" sz="1600" b="1" dirty="0" smtClean="0">
                <a:solidFill>
                  <a:srgbClr val="FF0000"/>
                </a:solidFill>
                <a:latin typeface="Arial" charset="0"/>
              </a:rPr>
              <a:t>ВІДПОВІДАЛЬНІСТЬ</a:t>
            </a:r>
            <a:endParaRPr lang="uk-UA" sz="1600" b="1" dirty="0" smtClean="0">
              <a:solidFill>
                <a:schemeClr val="bg2"/>
              </a:solidFill>
              <a:latin typeface="Arial" pitchFamily="34" charset="0"/>
              <a:cs typeface="Arial" pitchFamily="34" charset="0"/>
            </a:endParaRPr>
          </a:p>
          <a:p>
            <a:pPr algn="just" fontAlgn="base">
              <a:spcBef>
                <a:spcPct val="0"/>
              </a:spcBef>
              <a:spcAft>
                <a:spcPct val="0"/>
              </a:spcAft>
            </a:pPr>
            <a:endParaRPr lang="uk-UA" sz="1400" b="1" dirty="0" smtClean="0">
              <a:solidFill>
                <a:schemeClr val="bg2"/>
              </a:solidFill>
              <a:latin typeface="Arial" pitchFamily="34" charset="0"/>
              <a:cs typeface="Arial" pitchFamily="34" charset="0"/>
            </a:endParaRPr>
          </a:p>
          <a:p>
            <a:pPr algn="just" fontAlgn="base">
              <a:spcBef>
                <a:spcPct val="0"/>
              </a:spcBef>
              <a:spcAft>
                <a:spcPct val="0"/>
              </a:spcAft>
            </a:pPr>
            <a:r>
              <a:rPr lang="uk-UA" sz="1400" b="1" dirty="0" smtClean="0">
                <a:solidFill>
                  <a:schemeClr val="bg2"/>
                </a:solidFill>
                <a:latin typeface="Arial" pitchFamily="34" charset="0"/>
                <a:cs typeface="Arial" pitchFamily="34" charset="0"/>
              </a:rPr>
              <a:t>Стаття 368-5.</a:t>
            </a:r>
            <a:r>
              <a:rPr lang="uk-UA" sz="1400" dirty="0" smtClean="0">
                <a:solidFill>
                  <a:schemeClr val="bg2"/>
                </a:solidFill>
                <a:latin typeface="Arial" pitchFamily="34" charset="0"/>
                <a:cs typeface="Arial" pitchFamily="34" charset="0"/>
              </a:rPr>
              <a:t> Незаконне збагачення (</a:t>
            </a:r>
            <a:r>
              <a:rPr lang="uk-UA" sz="1400" i="1" dirty="0" smtClean="0">
                <a:solidFill>
                  <a:schemeClr val="bg2"/>
                </a:solidFill>
                <a:latin typeface="Arial" pitchFamily="34" charset="0"/>
                <a:cs typeface="Arial" pitchFamily="34" charset="0"/>
              </a:rPr>
              <a:t>доповнено згідно із Законом №263-</a:t>
            </a:r>
            <a:r>
              <a:rPr lang="en-US" sz="1400" i="1" dirty="0" smtClean="0">
                <a:solidFill>
                  <a:schemeClr val="bg2"/>
                </a:solidFill>
                <a:latin typeface="Arial" pitchFamily="34" charset="0"/>
                <a:cs typeface="Arial" pitchFamily="34" charset="0"/>
              </a:rPr>
              <a:t>IX</a:t>
            </a:r>
            <a:r>
              <a:rPr lang="uk-UA" sz="1400" i="1" dirty="0" smtClean="0">
                <a:solidFill>
                  <a:schemeClr val="bg2"/>
                </a:solidFill>
                <a:latin typeface="Arial" pitchFamily="34" charset="0"/>
                <a:cs typeface="Arial" pitchFamily="34" charset="0"/>
              </a:rPr>
              <a:t> від 31.10.2019</a:t>
            </a:r>
            <a:r>
              <a:rPr lang="uk-UA" sz="1400" dirty="0" smtClean="0">
                <a:solidFill>
                  <a:schemeClr val="bg2"/>
                </a:solidFill>
                <a:latin typeface="Arial" pitchFamily="34" charset="0"/>
                <a:cs typeface="Arial" pitchFamily="34" charset="0"/>
              </a:rPr>
              <a:t>)</a:t>
            </a:r>
          </a:p>
          <a:p>
            <a:pPr algn="just" fontAlgn="base">
              <a:spcBef>
                <a:spcPct val="0"/>
              </a:spcBef>
              <a:spcAft>
                <a:spcPct val="0"/>
              </a:spcAft>
            </a:pPr>
            <a:endParaRPr lang="uk-UA" sz="1400" dirty="0" smtClean="0">
              <a:solidFill>
                <a:schemeClr val="bg2"/>
              </a:solidFill>
              <a:latin typeface="Arial" pitchFamily="34" charset="0"/>
              <a:cs typeface="Arial" pitchFamily="34" charset="0"/>
            </a:endParaRPr>
          </a:p>
          <a:p>
            <a:pPr algn="just" fontAlgn="base">
              <a:spcBef>
                <a:spcPct val="0"/>
              </a:spcBef>
              <a:spcAft>
                <a:spcPct val="0"/>
              </a:spcAft>
            </a:pPr>
            <a:r>
              <a:rPr lang="uk-UA" sz="1400" b="1" dirty="0" smtClean="0">
                <a:solidFill>
                  <a:schemeClr val="bg2"/>
                </a:solidFill>
                <a:latin typeface="Arial" pitchFamily="34" charset="0"/>
                <a:cs typeface="Arial" pitchFamily="34" charset="0"/>
              </a:rPr>
              <a:t>Стаття 369.</a:t>
            </a:r>
            <a:r>
              <a:rPr lang="uk-UA" sz="1400" dirty="0" smtClean="0">
                <a:solidFill>
                  <a:schemeClr val="bg2"/>
                </a:solidFill>
                <a:latin typeface="Arial" pitchFamily="34" charset="0"/>
                <a:cs typeface="Arial" pitchFamily="34" charset="0"/>
              </a:rPr>
              <a:t> Пропозиція, обіцянка або надання неправомірної вигоди службовій особі</a:t>
            </a:r>
          </a:p>
          <a:p>
            <a:pPr algn="just" fontAlgn="base">
              <a:spcBef>
                <a:spcPct val="0"/>
              </a:spcBef>
              <a:spcAft>
                <a:spcPct val="0"/>
              </a:spcAft>
            </a:pPr>
            <a:endParaRPr lang="uk-UA" sz="1400" dirty="0" smtClean="0">
              <a:solidFill>
                <a:schemeClr val="bg2"/>
              </a:solidFill>
              <a:latin typeface="Arial" pitchFamily="34" charset="0"/>
              <a:cs typeface="Arial" pitchFamily="34" charset="0"/>
            </a:endParaRPr>
          </a:p>
          <a:p>
            <a:pPr algn="just" fontAlgn="base">
              <a:spcBef>
                <a:spcPct val="0"/>
              </a:spcBef>
              <a:spcAft>
                <a:spcPct val="0"/>
              </a:spcAft>
            </a:pPr>
            <a:r>
              <a:rPr lang="uk-UA" sz="1400" b="1" dirty="0" smtClean="0">
                <a:solidFill>
                  <a:schemeClr val="bg2"/>
                </a:solidFill>
                <a:latin typeface="Arial" pitchFamily="34" charset="0"/>
                <a:cs typeface="Arial" pitchFamily="34" charset="0"/>
              </a:rPr>
              <a:t>Стаття 369-2.</a:t>
            </a:r>
            <a:r>
              <a:rPr lang="uk-UA" sz="1400" dirty="0" smtClean="0">
                <a:solidFill>
                  <a:schemeClr val="bg2"/>
                </a:solidFill>
                <a:latin typeface="Arial" pitchFamily="34" charset="0"/>
                <a:cs typeface="Arial" pitchFamily="34" charset="0"/>
              </a:rPr>
              <a:t> Зловживання впливом</a:t>
            </a:r>
          </a:p>
          <a:p>
            <a:pPr algn="just" fontAlgn="base">
              <a:spcBef>
                <a:spcPct val="0"/>
              </a:spcBef>
              <a:spcAft>
                <a:spcPct val="0"/>
              </a:spcAft>
            </a:pPr>
            <a:endParaRPr lang="uk-UA" sz="1400" dirty="0" smtClean="0">
              <a:solidFill>
                <a:schemeClr val="bg2"/>
              </a:solidFill>
              <a:latin typeface="Arial" pitchFamily="34" charset="0"/>
              <a:cs typeface="Arial" pitchFamily="34" charset="0"/>
            </a:endParaRPr>
          </a:p>
          <a:p>
            <a:pPr algn="just" fontAlgn="base">
              <a:spcBef>
                <a:spcPct val="0"/>
              </a:spcBef>
              <a:spcAft>
                <a:spcPct val="0"/>
              </a:spcAft>
            </a:pPr>
            <a:r>
              <a:rPr lang="uk-UA" sz="1400" b="1" dirty="0" smtClean="0">
                <a:solidFill>
                  <a:schemeClr val="bg2"/>
                </a:solidFill>
                <a:latin typeface="Arial" pitchFamily="34" charset="0"/>
                <a:cs typeface="Arial" pitchFamily="34" charset="0"/>
              </a:rPr>
              <a:t>Стаття 370.</a:t>
            </a:r>
            <a:r>
              <a:rPr lang="uk-UA" sz="1400" dirty="0" smtClean="0">
                <a:solidFill>
                  <a:schemeClr val="bg2"/>
                </a:solidFill>
                <a:latin typeface="Arial" pitchFamily="34" charset="0"/>
                <a:cs typeface="Arial" pitchFamily="34" charset="0"/>
              </a:rPr>
              <a:t> Провокація підкупу</a:t>
            </a:r>
          </a:p>
        </p:txBody>
      </p:sp>
      <p:sp>
        <p:nvSpPr>
          <p:cNvPr id="6" name="Прямокутник 5"/>
          <p:cNvSpPr/>
          <p:nvPr/>
        </p:nvSpPr>
        <p:spPr bwMode="auto">
          <a:xfrm>
            <a:off x="395416" y="4687328"/>
            <a:ext cx="11310552" cy="183704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72000" tIns="72000" rIns="72000" bIns="72000" numCol="2" spcCol="360000" rtlCol="0" anchor="t" anchorCtr="0" compatLnSpc="1">
            <a:prstTxWarp prst="textNoShape">
              <a:avLst/>
            </a:prstTxWarp>
          </a:bodyPr>
          <a:lstStyle/>
          <a:p>
            <a:pPr algn="r" fontAlgn="base">
              <a:spcBef>
                <a:spcPct val="0"/>
              </a:spcBef>
              <a:spcAft>
                <a:spcPts val="1200"/>
              </a:spcAft>
            </a:pPr>
            <a:r>
              <a:rPr lang="uk-UA" sz="1600" b="1" dirty="0" smtClean="0">
                <a:solidFill>
                  <a:srgbClr val="FF0000"/>
                </a:solidFill>
                <a:latin typeface="Arial" charset="0"/>
              </a:rPr>
              <a:t>АДМІНІСТРАТИВНА</a:t>
            </a:r>
          </a:p>
          <a:p>
            <a:pPr algn="just" fontAlgn="base">
              <a:spcBef>
                <a:spcPct val="0"/>
              </a:spcBef>
              <a:spcAft>
                <a:spcPts val="600"/>
              </a:spcAft>
            </a:pPr>
            <a:r>
              <a:rPr lang="uk-UA" sz="1400" b="1" dirty="0" smtClean="0">
                <a:solidFill>
                  <a:schemeClr val="bg2"/>
                </a:solidFill>
                <a:latin typeface="Arial" pitchFamily="34" charset="0"/>
                <a:cs typeface="Arial" pitchFamily="34" charset="0"/>
              </a:rPr>
              <a:t>Стаття 172-4. </a:t>
            </a:r>
            <a:r>
              <a:rPr lang="uk-UA" sz="1400" dirty="0" smtClean="0">
                <a:solidFill>
                  <a:schemeClr val="bg2"/>
                </a:solidFill>
                <a:latin typeface="Arial" pitchFamily="34" charset="0"/>
                <a:cs typeface="Arial" pitchFamily="34" charset="0"/>
              </a:rPr>
              <a:t>Порушення обмежень щодо сумісництва та суміщення з іншими видами діяльності</a:t>
            </a:r>
          </a:p>
          <a:p>
            <a:pPr algn="just" fontAlgn="base">
              <a:spcBef>
                <a:spcPct val="0"/>
              </a:spcBef>
              <a:spcAft>
                <a:spcPts val="600"/>
              </a:spcAft>
            </a:pPr>
            <a:r>
              <a:rPr lang="uk-UA" sz="1400" b="1" dirty="0" smtClean="0">
                <a:solidFill>
                  <a:schemeClr val="bg2"/>
                </a:solidFill>
                <a:latin typeface="Arial" pitchFamily="34" charset="0"/>
                <a:cs typeface="Arial" pitchFamily="34" charset="0"/>
              </a:rPr>
              <a:t>Стаття 172-5. </a:t>
            </a:r>
            <a:r>
              <a:rPr lang="uk-UA" sz="1400" dirty="0" smtClean="0">
                <a:solidFill>
                  <a:schemeClr val="bg2"/>
                </a:solidFill>
                <a:latin typeface="Arial" pitchFamily="34" charset="0"/>
                <a:cs typeface="Arial" pitchFamily="34" charset="0"/>
              </a:rPr>
              <a:t>Порушення встановлених законом обмежень щодо одержання подарунків</a:t>
            </a:r>
          </a:p>
          <a:p>
            <a:pPr algn="just" fontAlgn="base">
              <a:spcBef>
                <a:spcPct val="0"/>
              </a:spcBef>
              <a:spcAft>
                <a:spcPct val="0"/>
              </a:spcAft>
            </a:pPr>
            <a:r>
              <a:rPr lang="uk-UA" sz="1400" b="1" dirty="0" smtClean="0">
                <a:solidFill>
                  <a:schemeClr val="bg2"/>
                </a:solidFill>
                <a:latin typeface="Arial" pitchFamily="34" charset="0"/>
                <a:cs typeface="Arial" pitchFamily="34" charset="0"/>
              </a:rPr>
              <a:t>Стаття 172-6. </a:t>
            </a:r>
            <a:r>
              <a:rPr lang="uk-UA" sz="1400" dirty="0" smtClean="0">
                <a:solidFill>
                  <a:schemeClr val="bg2"/>
                </a:solidFill>
                <a:latin typeface="Arial" pitchFamily="34" charset="0"/>
                <a:cs typeface="Arial" pitchFamily="34" charset="0"/>
              </a:rPr>
              <a:t>Порушення вимог фінансового контролю</a:t>
            </a:r>
          </a:p>
          <a:p>
            <a:pPr algn="just" fontAlgn="base">
              <a:spcBef>
                <a:spcPct val="0"/>
              </a:spcBef>
              <a:spcAft>
                <a:spcPct val="0"/>
              </a:spcAft>
            </a:pPr>
            <a:endParaRPr lang="uk-UA" sz="1600" b="1" dirty="0" smtClean="0">
              <a:solidFill>
                <a:srgbClr val="FF0000"/>
              </a:solidFill>
              <a:latin typeface="Arial" charset="0"/>
            </a:endParaRPr>
          </a:p>
          <a:p>
            <a:pPr algn="just" fontAlgn="base">
              <a:spcBef>
                <a:spcPct val="0"/>
              </a:spcBef>
              <a:spcAft>
                <a:spcPct val="0"/>
              </a:spcAft>
            </a:pPr>
            <a:endParaRPr lang="uk-UA" sz="1600" b="1" dirty="0" smtClean="0">
              <a:solidFill>
                <a:srgbClr val="FF0000"/>
              </a:solidFill>
              <a:latin typeface="Arial" charset="0"/>
            </a:endParaRPr>
          </a:p>
          <a:p>
            <a:pPr algn="just" fontAlgn="base">
              <a:spcBef>
                <a:spcPct val="0"/>
              </a:spcBef>
              <a:spcAft>
                <a:spcPts val="1200"/>
              </a:spcAft>
            </a:pPr>
            <a:endParaRPr lang="uk-UA" sz="1600" b="1" dirty="0" smtClean="0">
              <a:solidFill>
                <a:srgbClr val="FF0000"/>
              </a:solidFill>
              <a:latin typeface="Arial" charset="0"/>
            </a:endParaRPr>
          </a:p>
          <a:p>
            <a:pPr algn="just" fontAlgn="base">
              <a:spcBef>
                <a:spcPct val="0"/>
              </a:spcBef>
              <a:spcAft>
                <a:spcPts val="1200"/>
              </a:spcAft>
            </a:pPr>
            <a:r>
              <a:rPr lang="uk-UA" sz="1600" b="1" dirty="0" smtClean="0">
                <a:solidFill>
                  <a:srgbClr val="FF0000"/>
                </a:solidFill>
                <a:latin typeface="Arial" charset="0"/>
              </a:rPr>
              <a:t>ВІДПОВІДАЛЬНІСТЬ</a:t>
            </a:r>
            <a:endParaRPr lang="uk-UA" sz="1600" dirty="0" smtClean="0">
              <a:solidFill>
                <a:schemeClr val="bg2"/>
              </a:solidFill>
              <a:latin typeface="Arial" pitchFamily="34" charset="0"/>
              <a:cs typeface="Arial" pitchFamily="34" charset="0"/>
            </a:endParaRPr>
          </a:p>
          <a:p>
            <a:pPr algn="just" fontAlgn="base">
              <a:spcBef>
                <a:spcPct val="0"/>
              </a:spcBef>
              <a:spcAft>
                <a:spcPct val="0"/>
              </a:spcAft>
            </a:pPr>
            <a:r>
              <a:rPr lang="uk-UA" sz="1400" b="1" dirty="0" smtClean="0">
                <a:solidFill>
                  <a:schemeClr val="bg2"/>
                </a:solidFill>
                <a:latin typeface="Arial" pitchFamily="34" charset="0"/>
                <a:cs typeface="Arial" pitchFamily="34" charset="0"/>
              </a:rPr>
              <a:t>Стаття 172-7. </a:t>
            </a:r>
            <a:r>
              <a:rPr lang="uk-UA" sz="1400" dirty="0" smtClean="0">
                <a:solidFill>
                  <a:schemeClr val="bg2"/>
                </a:solidFill>
                <a:latin typeface="Arial" pitchFamily="34" charset="0"/>
                <a:cs typeface="Arial" pitchFamily="34" charset="0"/>
              </a:rPr>
              <a:t>Порушення вимог щодо запобігання та врегулювання конфлікту інтересів</a:t>
            </a:r>
          </a:p>
          <a:p>
            <a:pPr algn="just" fontAlgn="base">
              <a:spcBef>
                <a:spcPct val="0"/>
              </a:spcBef>
              <a:spcAft>
                <a:spcPct val="0"/>
              </a:spcAft>
            </a:pPr>
            <a:endParaRPr lang="uk-UA" sz="1400" dirty="0" smtClean="0">
              <a:solidFill>
                <a:schemeClr val="bg2"/>
              </a:solidFill>
              <a:latin typeface="Arial" pitchFamily="34" charset="0"/>
              <a:cs typeface="Arial" pitchFamily="34" charset="0"/>
            </a:endParaRPr>
          </a:p>
          <a:p>
            <a:pPr algn="just" fontAlgn="base">
              <a:spcBef>
                <a:spcPct val="0"/>
              </a:spcBef>
              <a:spcAft>
                <a:spcPct val="0"/>
              </a:spcAft>
            </a:pPr>
            <a:r>
              <a:rPr lang="uk-UA" sz="1400" b="1" dirty="0" smtClean="0">
                <a:solidFill>
                  <a:schemeClr val="bg2"/>
                </a:solidFill>
                <a:latin typeface="Arial" pitchFamily="34" charset="0"/>
                <a:cs typeface="Arial" pitchFamily="34" charset="0"/>
              </a:rPr>
              <a:t>Стаття 172-8. </a:t>
            </a:r>
            <a:r>
              <a:rPr lang="uk-UA" sz="1400" dirty="0" smtClean="0">
                <a:solidFill>
                  <a:schemeClr val="bg2"/>
                </a:solidFill>
                <a:latin typeface="Arial" pitchFamily="34" charset="0"/>
                <a:cs typeface="Arial" pitchFamily="34" charset="0"/>
              </a:rPr>
              <a:t>Незаконне використання інформації, що стала відома особі у зв'язку з виконанням службових повноважень</a:t>
            </a:r>
          </a:p>
          <a:p>
            <a:pPr marL="0" marR="0" indent="0"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smtClean="0">
              <a:ln>
                <a:noFill/>
              </a:ln>
              <a:solidFill>
                <a:schemeClr val="tx1"/>
              </a:solidFill>
              <a:effectLst/>
              <a:latin typeface="Arial" charset="0"/>
            </a:endParaRPr>
          </a:p>
        </p:txBody>
      </p:sp>
    </p:spTree>
    <p:extLst>
      <p:ext uri="{BB962C8B-B14F-4D97-AF65-F5344CB8AC3E}">
        <p14:creationId xmlns="" xmlns:p14="http://schemas.microsoft.com/office/powerpoint/2010/main" val="526520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Картинки по запросу &quot;флаг украины картинка&quot;&quo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4" name="Рисунок 3" descr="https://dp.tax.gov.ua/img/herbs/7.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79909" y="160338"/>
            <a:ext cx="1064420" cy="927682"/>
          </a:xfrm>
          <a:prstGeom prst="rect">
            <a:avLst/>
          </a:prstGeom>
          <a:noFill/>
          <a:ln>
            <a:noFill/>
          </a:ln>
        </p:spPr>
      </p:pic>
      <p:sp>
        <p:nvSpPr>
          <p:cNvPr id="5" name="Прямоугольник 4"/>
          <p:cNvSpPr/>
          <p:nvPr/>
        </p:nvSpPr>
        <p:spPr>
          <a:xfrm>
            <a:off x="4839350" y="176878"/>
            <a:ext cx="3190753" cy="7868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FFFF00"/>
                </a:solidFill>
                <a:latin typeface="Arial Narrow" panose="020B0606020202030204" pitchFamily="34" charset="0"/>
                <a:cs typeface="Arial" panose="020B0604020202020204" pitchFamily="34" charset="0"/>
              </a:rPr>
              <a:t>Головне управління ДПС у Дніпропетровській області</a:t>
            </a:r>
            <a:endParaRPr lang="ru-RU" b="1" dirty="0">
              <a:solidFill>
                <a:srgbClr val="FFFF00"/>
              </a:solidFill>
              <a:latin typeface="Arial Narrow" panose="020B0606020202030204" pitchFamily="34" charset="0"/>
              <a:cs typeface="Arial" panose="020B0604020202020204" pitchFamily="34" charset="0"/>
            </a:endParaRPr>
          </a:p>
        </p:txBody>
      </p:sp>
      <p:sp>
        <p:nvSpPr>
          <p:cNvPr id="6" name="Прямоугольник 5"/>
          <p:cNvSpPr/>
          <p:nvPr/>
        </p:nvSpPr>
        <p:spPr>
          <a:xfrm>
            <a:off x="1440996" y="1902941"/>
            <a:ext cx="9167149" cy="133453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6600" dirty="0" smtClean="0">
                <a:solidFill>
                  <a:srgbClr val="FFFF00"/>
                </a:solidFill>
                <a:latin typeface="Century Schoolbook" panose="02040604050505020304" pitchFamily="18" charset="0"/>
              </a:rPr>
              <a:t>Дякуємо за увагу!</a:t>
            </a:r>
            <a:endParaRPr lang="uk-UA" sz="6600" dirty="0">
              <a:solidFill>
                <a:schemeClr val="tx1"/>
              </a:solidFill>
              <a:latin typeface="Century Schoolbook" panose="02040604050505020304" pitchFamily="18" charset="0"/>
            </a:endParaRPr>
          </a:p>
        </p:txBody>
      </p:sp>
      <p:sp>
        <p:nvSpPr>
          <p:cNvPr id="10" name="Прямоугольник 9"/>
          <p:cNvSpPr/>
          <p:nvPr/>
        </p:nvSpPr>
        <p:spPr>
          <a:xfrm>
            <a:off x="8843058" y="176878"/>
            <a:ext cx="3348942" cy="7868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FFFF00"/>
                </a:solidFill>
                <a:latin typeface="Arial Narrow" panose="020B0606020202030204" pitchFamily="34" charset="0"/>
                <a:cs typeface="Arial" panose="020B0604020202020204" pitchFamily="34" charset="0"/>
              </a:rPr>
              <a:t>Відділ з питань запобігання </a:t>
            </a:r>
          </a:p>
          <a:p>
            <a:pPr algn="ctr"/>
            <a:r>
              <a:rPr lang="uk-UA" b="1" dirty="0" smtClean="0">
                <a:solidFill>
                  <a:srgbClr val="FFFF00"/>
                </a:solidFill>
                <a:latin typeface="Arial Narrow" panose="020B0606020202030204" pitchFamily="34" charset="0"/>
                <a:cs typeface="Arial" panose="020B0604020202020204" pitchFamily="34" charset="0"/>
              </a:rPr>
              <a:t>та виявлення корупції</a:t>
            </a:r>
            <a:endParaRPr lang="ru-RU" b="1" dirty="0">
              <a:solidFill>
                <a:srgbClr val="FFFF00"/>
              </a:solidFill>
              <a:latin typeface="Arial Narrow" panose="020B0606020202030204" pitchFamily="34" charset="0"/>
              <a:cs typeface="Arial" panose="020B0604020202020204" pitchFamily="34" charset="0"/>
            </a:endParaRPr>
          </a:p>
        </p:txBody>
      </p:sp>
    </p:spTree>
    <p:extLst>
      <p:ext uri="{BB962C8B-B14F-4D97-AF65-F5344CB8AC3E}">
        <p14:creationId xmlns="" xmlns:p14="http://schemas.microsoft.com/office/powerpoint/2010/main" val="189381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72995" y="723418"/>
            <a:ext cx="11846010" cy="592045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144000" bIns="45720" numCol="1" rtlCol="0" anchor="t" anchorCtr="0" compatLnSpc="1">
            <a:prstTxWarp prst="textNoShape">
              <a:avLst/>
            </a:prstTxWarp>
          </a:bodyPr>
          <a:lstStyle/>
          <a:p>
            <a:pPr indent="457200" algn="just"/>
            <a:endParaRPr lang="uk-UA" sz="1400" b="1" dirty="0" smtClean="0">
              <a:solidFill>
                <a:schemeClr val="bg2"/>
              </a:solidFill>
              <a:latin typeface="Arial" panose="020B0604020202020204" pitchFamily="34" charset="0"/>
              <a:cs typeface="Arial" panose="020B0604020202020204" pitchFamily="34" charset="0"/>
            </a:endParaRPr>
          </a:p>
          <a:p>
            <a:pPr indent="180000" algn="just">
              <a:spcAft>
                <a:spcPts val="600"/>
              </a:spcAft>
            </a:pPr>
            <a:r>
              <a:rPr lang="uk-UA" sz="1600" b="1" dirty="0" smtClean="0">
                <a:solidFill>
                  <a:srgbClr val="0070C0"/>
                </a:solidFill>
                <a:latin typeface="Arial" panose="020B0604020202020204" pitchFamily="34" charset="0"/>
                <a:cs typeface="Arial" panose="020B0604020202020204" pitchFamily="34" charset="0"/>
              </a:rPr>
              <a:t>Правові та організаційні засади функціонування системи запобігання корупції в Україні, зміст та порядок </a:t>
            </a:r>
          </a:p>
          <a:p>
            <a:pPr indent="180000" algn="just">
              <a:spcAft>
                <a:spcPts val="600"/>
              </a:spcAft>
            </a:pPr>
            <a:r>
              <a:rPr lang="uk-UA" sz="1600" b="1" dirty="0" smtClean="0">
                <a:solidFill>
                  <a:srgbClr val="0070C0"/>
                </a:solidFill>
                <a:latin typeface="Arial" panose="020B0604020202020204" pitchFamily="34" charset="0"/>
                <a:cs typeface="Arial" panose="020B0604020202020204" pitchFamily="34" charset="0"/>
              </a:rPr>
              <a:t>застосування превентивних антикорупційних механізмів, правила щодо усунення наслідків корупційних </a:t>
            </a:r>
          </a:p>
          <a:p>
            <a:pPr indent="180000" algn="just">
              <a:spcAft>
                <a:spcPts val="600"/>
              </a:spcAft>
            </a:pPr>
            <a:r>
              <a:rPr lang="uk-UA" sz="1600" b="1" dirty="0" smtClean="0">
                <a:solidFill>
                  <a:srgbClr val="0070C0"/>
                </a:solidFill>
                <a:latin typeface="Arial" panose="020B0604020202020204" pitchFamily="34" charset="0"/>
                <a:cs typeface="Arial" panose="020B0604020202020204" pitchFamily="34" charset="0"/>
              </a:rPr>
              <a:t>правопорушень визначені в Законі </a:t>
            </a:r>
            <a:r>
              <a:rPr lang="uk-UA" sz="1600" b="1" dirty="0">
                <a:solidFill>
                  <a:srgbClr val="0070C0"/>
                </a:solidFill>
                <a:latin typeface="Arial" panose="020B0604020202020204" pitchFamily="34" charset="0"/>
                <a:cs typeface="Arial" panose="020B0604020202020204" pitchFamily="34" charset="0"/>
              </a:rPr>
              <a:t>України «Про запобігання корупції» від 14 </a:t>
            </a:r>
            <a:r>
              <a:rPr lang="uk-UA" sz="1600" b="1" dirty="0" smtClean="0">
                <a:solidFill>
                  <a:srgbClr val="0070C0"/>
                </a:solidFill>
                <a:latin typeface="Arial" panose="020B0604020202020204" pitchFamily="34" charset="0"/>
                <a:cs typeface="Arial" panose="020B0604020202020204" pitchFamily="34" charset="0"/>
              </a:rPr>
              <a:t>жовтня 2014 </a:t>
            </a:r>
            <a:r>
              <a:rPr lang="uk-UA" sz="1600" b="1" dirty="0">
                <a:solidFill>
                  <a:srgbClr val="0070C0"/>
                </a:solidFill>
                <a:latin typeface="Arial" panose="020B0604020202020204" pitchFamily="34" charset="0"/>
                <a:cs typeface="Arial" panose="020B0604020202020204" pitchFamily="34" charset="0"/>
              </a:rPr>
              <a:t>року №</a:t>
            </a:r>
            <a:r>
              <a:rPr lang="uk-UA" sz="1600" b="1" dirty="0" smtClean="0">
                <a:solidFill>
                  <a:srgbClr val="0070C0"/>
                </a:solidFill>
                <a:latin typeface="Arial" panose="020B0604020202020204" pitchFamily="34" charset="0"/>
                <a:cs typeface="Arial" panose="020B0604020202020204" pitchFamily="34" charset="0"/>
              </a:rPr>
              <a:t>1700-VІІ.</a:t>
            </a:r>
          </a:p>
          <a:p>
            <a:pPr indent="457200" algn="just"/>
            <a:endParaRPr lang="uk-UA" sz="1400" b="1" dirty="0" smtClean="0">
              <a:solidFill>
                <a:schemeClr val="bg2"/>
              </a:solidFill>
              <a:latin typeface="Arial" panose="020B0604020202020204" pitchFamily="34" charset="0"/>
              <a:cs typeface="Arial" panose="020B0604020202020204" pitchFamily="34" charset="0"/>
            </a:endParaRPr>
          </a:p>
          <a:p>
            <a:pPr indent="457200" algn="just"/>
            <a:endParaRPr lang="uk-UA" sz="1400" b="1" dirty="0" smtClean="0">
              <a:solidFill>
                <a:schemeClr val="bg2"/>
              </a:solidFill>
              <a:latin typeface="Arial" panose="020B0604020202020204" pitchFamily="34" charset="0"/>
              <a:cs typeface="Arial" panose="020B0604020202020204" pitchFamily="34" charset="0"/>
            </a:endParaRPr>
          </a:p>
          <a:p>
            <a:pPr indent="457200" algn="just"/>
            <a:r>
              <a:rPr lang="uk-UA" sz="1600" b="1" dirty="0" smtClean="0">
                <a:solidFill>
                  <a:schemeClr val="bg2"/>
                </a:solidFill>
                <a:latin typeface="Arial" panose="020B0604020202020204" pitchFamily="34" charset="0"/>
                <a:cs typeface="Arial" panose="020B0604020202020204" pitchFamily="34" charset="0"/>
              </a:rPr>
              <a:t>Відносини, що виникають у сфері запобігання корупції, регулюються Конституцією України, міжнародними договорами, згоду на обов’язковість яких надано Верховною Радою України, Законом України </a:t>
            </a:r>
            <a:r>
              <a:rPr lang="uk-UA" sz="1600" b="1" dirty="0" err="1" smtClean="0">
                <a:solidFill>
                  <a:schemeClr val="bg2"/>
                </a:solidFill>
                <a:latin typeface="Arial" panose="020B0604020202020204" pitchFamily="34" charset="0"/>
                <a:cs typeface="Arial" panose="020B0604020202020204" pitchFamily="34" charset="0"/>
              </a:rPr>
              <a:t>“Про</a:t>
            </a:r>
            <a:r>
              <a:rPr lang="uk-UA" sz="1600" b="1" dirty="0" smtClean="0">
                <a:solidFill>
                  <a:schemeClr val="bg2"/>
                </a:solidFill>
                <a:latin typeface="Arial" panose="020B0604020202020204" pitchFamily="34" charset="0"/>
                <a:cs typeface="Arial" panose="020B0604020202020204" pitchFamily="34" charset="0"/>
              </a:rPr>
              <a:t> запобігання </a:t>
            </a:r>
            <a:r>
              <a:rPr lang="uk-UA" sz="1600" b="1" dirty="0" err="1" smtClean="0">
                <a:solidFill>
                  <a:schemeClr val="bg2"/>
                </a:solidFill>
                <a:latin typeface="Arial" panose="020B0604020202020204" pitchFamily="34" charset="0"/>
                <a:cs typeface="Arial" panose="020B0604020202020204" pitchFamily="34" charset="0"/>
              </a:rPr>
              <a:t>корупції”</a:t>
            </a:r>
            <a:r>
              <a:rPr lang="uk-UA" sz="1600" b="1" dirty="0" smtClean="0">
                <a:solidFill>
                  <a:schemeClr val="bg2"/>
                </a:solidFill>
                <a:latin typeface="Arial" panose="020B0604020202020204" pitchFamily="34" charset="0"/>
                <a:cs typeface="Arial" panose="020B0604020202020204" pitchFamily="34" charset="0"/>
              </a:rPr>
              <a:t> та іншими законами, а також прийнятими на їх виконання іншими нормативно-правовими актами.</a:t>
            </a:r>
          </a:p>
          <a:p>
            <a:pPr indent="457200" algn="just"/>
            <a:endParaRPr lang="uk-UA" sz="1600" b="1" dirty="0" smtClean="0">
              <a:solidFill>
                <a:srgbClr val="FF0000"/>
              </a:solidFill>
              <a:latin typeface="Arial" panose="020B0604020202020204" pitchFamily="34" charset="0"/>
              <a:cs typeface="Arial" panose="020B0604020202020204" pitchFamily="34" charset="0"/>
            </a:endParaRPr>
          </a:p>
          <a:p>
            <a:pPr indent="457200" algn="just"/>
            <a:endParaRPr lang="uk-UA" sz="1600" b="1" dirty="0" smtClean="0">
              <a:solidFill>
                <a:srgbClr val="FF0000"/>
              </a:solidFill>
              <a:latin typeface="Arial" panose="020B0604020202020204" pitchFamily="34" charset="0"/>
              <a:cs typeface="Arial" panose="020B0604020202020204" pitchFamily="34" charset="0"/>
            </a:endParaRPr>
          </a:p>
          <a:p>
            <a:pPr indent="457200" algn="just"/>
            <a:r>
              <a:rPr lang="uk-UA" sz="1600" b="1" dirty="0" smtClean="0">
                <a:solidFill>
                  <a:srgbClr val="FF0000"/>
                </a:solidFill>
                <a:latin typeface="Arial" panose="020B0604020202020204" pitchFamily="34" charset="0"/>
                <a:cs typeface="Arial" panose="020B0604020202020204" pitchFamily="34" charset="0"/>
              </a:rPr>
              <a:t>Корупція</a:t>
            </a:r>
            <a:r>
              <a:rPr lang="uk-UA" sz="1600" b="1" dirty="0" smtClean="0">
                <a:solidFill>
                  <a:schemeClr val="bg2"/>
                </a:solidFill>
                <a:latin typeface="Arial" panose="020B0604020202020204" pitchFamily="34" charset="0"/>
                <a:cs typeface="Arial" panose="020B0604020202020204" pitchFamily="34" charset="0"/>
              </a:rPr>
              <a:t> - використання уповноваженою особою наданих їй службових повноважень чи пов’язаних з ними можливостей з метою одержання неправомірної вигоди або прийняття такої вигоди чи прийняття обіцянки/пропозиції такої вигоди для себе чи інших осіб або відповідно обіцянка/пропозиція чи надання неправомірної вигоди уповноваженій особі або на її вимогу іншим фізичним чи юридичним особам з метою схилити цю особу до протиправного використання наданих їй службових повноважень чи пов’язаних з ними можливостей.</a:t>
            </a:r>
          </a:p>
          <a:p>
            <a:pPr indent="457200" algn="just"/>
            <a:endParaRPr lang="uk-UA" sz="1600" b="1" dirty="0" smtClean="0">
              <a:solidFill>
                <a:srgbClr val="FF0000"/>
              </a:solidFill>
              <a:latin typeface="Arial" panose="020B0604020202020204" pitchFamily="34" charset="0"/>
              <a:cs typeface="Arial" panose="020B0604020202020204" pitchFamily="34" charset="0"/>
            </a:endParaRPr>
          </a:p>
          <a:p>
            <a:pPr indent="457200" algn="just"/>
            <a:endParaRPr lang="uk-UA" sz="1600" b="1" dirty="0" smtClean="0">
              <a:solidFill>
                <a:srgbClr val="FF0000"/>
              </a:solidFill>
              <a:latin typeface="Arial" panose="020B0604020202020204" pitchFamily="34" charset="0"/>
              <a:cs typeface="Arial" panose="020B0604020202020204" pitchFamily="34" charset="0"/>
            </a:endParaRPr>
          </a:p>
          <a:p>
            <a:pPr indent="457200" algn="just"/>
            <a:r>
              <a:rPr lang="uk-UA" sz="1600" b="1" dirty="0" smtClean="0">
                <a:solidFill>
                  <a:schemeClr val="bg2"/>
                </a:solidFill>
                <a:latin typeface="Arial" panose="020B0604020202020204" pitchFamily="34" charset="0"/>
                <a:cs typeface="Arial" panose="020B0604020202020204" pitchFamily="34" charset="0"/>
              </a:rPr>
              <a:t>Формування та реалізацію державної антикорупційної політики забезпечує Національне агентство з питань запобігання корупції (далі - Національне агентство), що є центральним органом виконавчої влади зі спеціальним статусом.</a:t>
            </a:r>
          </a:p>
          <a:p>
            <a:pPr indent="457200" algn="just"/>
            <a:endParaRPr lang="uk-UA" sz="1600" b="1" dirty="0" smtClean="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89470" y="81022"/>
            <a:ext cx="11821298" cy="52034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a:solidFill>
                  <a:srgbClr val="00B050"/>
                </a:solidFill>
                <a:latin typeface="Century Schoolbook" panose="02040604050505020304" pitchFamily="18" charset="0"/>
              </a:rPr>
              <a:t>ЗАГАЛЬНА </a:t>
            </a:r>
            <a:r>
              <a:rPr lang="uk-UA" sz="2000" b="1" dirty="0" smtClean="0">
                <a:solidFill>
                  <a:srgbClr val="00B050"/>
                </a:solidFill>
                <a:latin typeface="Century Schoolbook" panose="02040604050505020304" pitchFamily="18" charset="0"/>
              </a:rPr>
              <a:t>ІНФОРМАЦІЯ. ВИЗНАЧЕННЯ КОРУПЦІЇ. ОСНОВНІ ПОНЯТТЯ</a:t>
            </a:r>
            <a:endParaRPr kumimoji="0" lang="ru-RU" sz="2000" b="0" i="0" u="none" strike="noStrike" cap="none" normalizeH="0" baseline="0" dirty="0" smtClean="0">
              <a:ln>
                <a:noFill/>
              </a:ln>
              <a:solidFill>
                <a:srgbClr val="00B050"/>
              </a:solidFill>
              <a:effectLst/>
              <a:latin typeface="Century Schoolbook" panose="02040604050505020304" pitchFamily="18" charset="0"/>
            </a:endParaRP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1004550" y="0"/>
            <a:ext cx="1187450" cy="1957388"/>
          </a:xfrm>
          <a:prstGeom prst="rect">
            <a:avLst/>
          </a:prstGeom>
          <a:noFill/>
          <a:ln w="9525">
            <a:noFill/>
            <a:miter lim="800000"/>
            <a:headEnd/>
            <a:tailEnd/>
          </a:ln>
        </p:spPr>
      </p:pic>
    </p:spTree>
    <p:extLst>
      <p:ext uri="{BB962C8B-B14F-4D97-AF65-F5344CB8AC3E}">
        <p14:creationId xmlns="" xmlns:p14="http://schemas.microsoft.com/office/powerpoint/2010/main" val="526520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89470" y="723418"/>
            <a:ext cx="11813060" cy="6006896"/>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t" anchorCtr="0" compatLnSpc="1">
            <a:prstTxWarp prst="textNoShape">
              <a:avLst/>
            </a:prstTxWarp>
          </a:bodyPr>
          <a:lstStyle/>
          <a:p>
            <a:pPr algn="ctr"/>
            <a:r>
              <a:rPr lang="uk-UA" sz="1600" b="1" dirty="0" smtClean="0">
                <a:solidFill>
                  <a:srgbClr val="002060"/>
                </a:solidFill>
                <a:latin typeface="Arial" panose="020B0604020202020204" pitchFamily="34" charset="0"/>
                <a:cs typeface="Arial" panose="020B0604020202020204" pitchFamily="34" charset="0"/>
              </a:rPr>
              <a:t>Суб’єкти, на яких поширюється дія Закону  України </a:t>
            </a:r>
            <a:r>
              <a:rPr lang="uk-UA" sz="1600" b="1" dirty="0" err="1" smtClean="0">
                <a:solidFill>
                  <a:srgbClr val="002060"/>
                </a:solidFill>
                <a:latin typeface="Arial" panose="020B0604020202020204" pitchFamily="34" charset="0"/>
                <a:cs typeface="Arial" panose="020B0604020202020204" pitchFamily="34" charset="0"/>
              </a:rPr>
              <a:t>“Про</a:t>
            </a:r>
            <a:r>
              <a:rPr lang="uk-UA" sz="1600" b="1" dirty="0" smtClean="0">
                <a:solidFill>
                  <a:srgbClr val="002060"/>
                </a:solidFill>
                <a:latin typeface="Arial" panose="020B0604020202020204" pitchFamily="34" charset="0"/>
                <a:cs typeface="Arial" panose="020B0604020202020204" pitchFamily="34" charset="0"/>
              </a:rPr>
              <a:t> запобігання </a:t>
            </a:r>
            <a:r>
              <a:rPr lang="uk-UA" sz="1600" b="1" dirty="0" err="1" smtClean="0">
                <a:solidFill>
                  <a:srgbClr val="002060"/>
                </a:solidFill>
                <a:latin typeface="Arial" panose="020B0604020202020204" pitchFamily="34" charset="0"/>
                <a:cs typeface="Arial" panose="020B0604020202020204" pitchFamily="34" charset="0"/>
              </a:rPr>
              <a:t>корупції”</a:t>
            </a:r>
            <a:endParaRPr lang="uk-UA" sz="1600" b="1" dirty="0" smtClean="0">
              <a:solidFill>
                <a:srgbClr val="002060"/>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89470" y="81022"/>
            <a:ext cx="11821298" cy="53681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a:solidFill>
                  <a:srgbClr val="00B050"/>
                </a:solidFill>
                <a:latin typeface="Century Schoolbook" panose="02040604050505020304" pitchFamily="18" charset="0"/>
              </a:rPr>
              <a:t>ЗАГАЛЬНА </a:t>
            </a:r>
            <a:r>
              <a:rPr lang="uk-UA" sz="2000" b="1" dirty="0" smtClean="0">
                <a:solidFill>
                  <a:srgbClr val="00B050"/>
                </a:solidFill>
                <a:latin typeface="Century Schoolbook" panose="02040604050505020304" pitchFamily="18" charset="0"/>
              </a:rPr>
              <a:t>ІНФОРМАЦІЯ. ВИЗНАЧЕННЯ КОРУПЦІЇ. ОСНОВНІ ПОНЯТТЯ</a:t>
            </a:r>
            <a:endParaRPr kumimoji="0" lang="ru-RU" sz="2000" b="0" i="0" u="none" strike="noStrike" cap="none" normalizeH="0" baseline="0" dirty="0" smtClean="0">
              <a:ln>
                <a:noFill/>
              </a:ln>
              <a:solidFill>
                <a:srgbClr val="00B050"/>
              </a:solidFill>
              <a:effectLst/>
              <a:latin typeface="Century Schoolbook" panose="02040604050505020304" pitchFamily="18" charset="0"/>
            </a:endParaRP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1004550" y="0"/>
            <a:ext cx="1187450" cy="1957388"/>
          </a:xfrm>
          <a:prstGeom prst="rect">
            <a:avLst/>
          </a:prstGeom>
          <a:noFill/>
          <a:ln w="9525">
            <a:noFill/>
            <a:miter lim="800000"/>
            <a:headEnd/>
            <a:tailEnd/>
          </a:ln>
        </p:spPr>
      </p:pic>
      <p:grpSp>
        <p:nvGrpSpPr>
          <p:cNvPr id="10" name="Групувати 9"/>
          <p:cNvGrpSpPr/>
          <p:nvPr/>
        </p:nvGrpSpPr>
        <p:grpSpPr>
          <a:xfrm>
            <a:off x="486032" y="1087395"/>
            <a:ext cx="11409406" cy="5502875"/>
            <a:chOff x="486032" y="1029730"/>
            <a:chExt cx="11170509" cy="5502875"/>
          </a:xfrm>
        </p:grpSpPr>
        <p:sp>
          <p:nvSpPr>
            <p:cNvPr id="5" name="Прямокутник 4"/>
            <p:cNvSpPr/>
            <p:nvPr/>
          </p:nvSpPr>
          <p:spPr bwMode="auto">
            <a:xfrm>
              <a:off x="486032" y="1029730"/>
              <a:ext cx="5544065" cy="5494637"/>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pPr>
              <a:r>
                <a:rPr lang="uk-UA" sz="1400" dirty="0" smtClean="0">
                  <a:solidFill>
                    <a:srgbClr val="C00000"/>
                  </a:solidFill>
                  <a:latin typeface="Arial" pitchFamily="34" charset="0"/>
                  <a:cs typeface="Arial" pitchFamily="34" charset="0"/>
                </a:rPr>
                <a:t>Особи, уповноважені на виконання функцій держави </a:t>
              </a:r>
            </a:p>
            <a:p>
              <a:pPr fontAlgn="base">
                <a:spcBef>
                  <a:spcPct val="0"/>
                </a:spcBef>
                <a:spcAft>
                  <a:spcPts val="900"/>
                </a:spcAft>
              </a:pPr>
              <a:r>
                <a:rPr lang="uk-UA" sz="1400" dirty="0" smtClean="0">
                  <a:solidFill>
                    <a:srgbClr val="C00000"/>
                  </a:solidFill>
                  <a:latin typeface="Arial" pitchFamily="34" charset="0"/>
                  <a:cs typeface="Arial" pitchFamily="34" charset="0"/>
                </a:rPr>
                <a:t>або місцевого самоврядування (п.1 ч.1 ст. 3 Закону):</a:t>
              </a:r>
            </a:p>
            <a:p>
              <a:pPr algn="just" fontAlgn="base">
                <a:spcBef>
                  <a:spcPct val="0"/>
                </a:spcBef>
                <a:spcAft>
                  <a:spcPts val="300"/>
                </a:spcAft>
                <a:buFontTx/>
                <a:buChar char="-"/>
              </a:pPr>
              <a:r>
                <a:rPr lang="uk-UA" sz="1400" dirty="0" smtClean="0">
                  <a:solidFill>
                    <a:schemeClr val="bg2"/>
                  </a:solidFill>
                  <a:latin typeface="Arial" pitchFamily="34" charset="0"/>
                  <a:cs typeface="Arial" pitchFamily="34" charset="0"/>
                </a:rPr>
                <a:t> в</a:t>
              </a:r>
              <a:r>
                <a:rPr kumimoji="0" lang="uk-UA" sz="1400" b="0" i="0" u="none" strike="noStrike" cap="none" normalizeH="0" baseline="0" dirty="0" smtClean="0">
                  <a:ln>
                    <a:noFill/>
                  </a:ln>
                  <a:solidFill>
                    <a:schemeClr val="bg2"/>
                  </a:solidFill>
                  <a:effectLst/>
                  <a:latin typeface="Arial" pitchFamily="34" charset="0"/>
                  <a:cs typeface="Arial" pitchFamily="34" charset="0"/>
                </a:rPr>
                <a:t>ищи посадові особи держави (Президент України, </a:t>
              </a:r>
            </a:p>
            <a:p>
              <a:pPr algn="just" fontAlgn="base">
                <a:spcBef>
                  <a:spcPct val="0"/>
                </a:spcBef>
                <a:spcAft>
                  <a:spcPts val="300"/>
                </a:spcAft>
              </a:pPr>
              <a:r>
                <a:rPr kumimoji="0" lang="uk-UA" sz="1400" b="0" i="0" u="none" strike="noStrike" cap="none" normalizeH="0" baseline="0" dirty="0" smtClean="0">
                  <a:ln>
                    <a:noFill/>
                  </a:ln>
                  <a:solidFill>
                    <a:schemeClr val="bg2"/>
                  </a:solidFill>
                  <a:effectLst/>
                  <a:latin typeface="Arial" pitchFamily="34" charset="0"/>
                  <a:cs typeface="Arial" pitchFamily="34" charset="0"/>
                </a:rPr>
                <a:t>Голова </a:t>
              </a:r>
              <a:r>
                <a:rPr lang="uk-UA" sz="1400" dirty="0" smtClean="0">
                  <a:solidFill>
                    <a:schemeClr val="bg2"/>
                  </a:solidFill>
                  <a:latin typeface="Arial" pitchFamily="34" charset="0"/>
                  <a:cs typeface="Arial" pitchFamily="34" charset="0"/>
                </a:rPr>
                <a:t>Верховної Ради України, Прем’єр-міністр </a:t>
              </a:r>
            </a:p>
            <a:p>
              <a:pPr algn="just" fontAlgn="base">
                <a:spcBef>
                  <a:spcPct val="0"/>
                </a:spcBef>
                <a:spcAft>
                  <a:spcPts val="300"/>
                </a:spcAft>
              </a:pPr>
              <a:r>
                <a:rPr lang="uk-UA" sz="1400" dirty="0" smtClean="0">
                  <a:solidFill>
                    <a:schemeClr val="bg2"/>
                  </a:solidFill>
                  <a:latin typeface="Arial" pitchFamily="34" charset="0"/>
                  <a:cs typeface="Arial" pitchFamily="34" charset="0"/>
                </a:rPr>
                <a:t>України та міністри, керівники центральних органів </a:t>
              </a:r>
            </a:p>
            <a:p>
              <a:pPr algn="just" fontAlgn="base">
                <a:spcBef>
                  <a:spcPct val="0"/>
                </a:spcBef>
                <a:spcAft>
                  <a:spcPts val="300"/>
                </a:spcAft>
              </a:pPr>
              <a:r>
                <a:rPr lang="uk-UA" sz="1400" dirty="0" smtClean="0">
                  <a:solidFill>
                    <a:schemeClr val="bg2"/>
                  </a:solidFill>
                  <a:latin typeface="Arial" pitchFamily="34" charset="0"/>
                  <a:cs typeface="Arial" pitchFamily="34" charset="0"/>
                </a:rPr>
                <a:t>виконавчої влади, Голова Служби безпеки України, </a:t>
              </a:r>
            </a:p>
            <a:p>
              <a:pPr algn="just" fontAlgn="base">
                <a:spcBef>
                  <a:spcPct val="0"/>
                </a:spcBef>
                <a:spcAft>
                  <a:spcPts val="300"/>
                </a:spcAft>
              </a:pPr>
              <a:r>
                <a:rPr lang="uk-UA" sz="1400" dirty="0" smtClean="0">
                  <a:solidFill>
                    <a:schemeClr val="bg2"/>
                  </a:solidFill>
                  <a:latin typeface="Arial" pitchFamily="34" charset="0"/>
                  <a:cs typeface="Arial" pitchFamily="34" charset="0"/>
                </a:rPr>
                <a:t>Генеральний прокурор, Голова Національного банку </a:t>
              </a:r>
            </a:p>
            <a:p>
              <a:pPr algn="just" fontAlgn="base">
                <a:spcBef>
                  <a:spcPct val="0"/>
                </a:spcBef>
                <a:spcAft>
                  <a:spcPts val="300"/>
                </a:spcAft>
              </a:pPr>
              <a:r>
                <a:rPr lang="uk-UA" sz="1400" dirty="0" smtClean="0">
                  <a:solidFill>
                    <a:schemeClr val="bg2"/>
                  </a:solidFill>
                  <a:latin typeface="Arial" pitchFamily="34" charset="0"/>
                  <a:cs typeface="Arial" pitchFamily="34" charset="0"/>
                </a:rPr>
                <a:t>України та інші);</a:t>
              </a:r>
            </a:p>
            <a:p>
              <a:pPr algn="just" fontAlgn="base">
                <a:spcBef>
                  <a:spcPct val="0"/>
                </a:spcBef>
                <a:spcAft>
                  <a:spcPts val="300"/>
                </a:spcAft>
                <a:buFontTx/>
                <a:buChar char="-"/>
              </a:pPr>
              <a:r>
                <a:rPr lang="uk-UA" sz="1400" dirty="0" smtClean="0">
                  <a:solidFill>
                    <a:schemeClr val="bg2"/>
                  </a:solidFill>
                  <a:latin typeface="Arial" pitchFamily="34" charset="0"/>
                  <a:cs typeface="Arial" pitchFamily="34" charset="0"/>
                </a:rPr>
                <a:t> народні депутати;</a:t>
              </a:r>
            </a:p>
            <a:p>
              <a:pPr algn="just" fontAlgn="base">
                <a:spcBef>
                  <a:spcPct val="0"/>
                </a:spcBef>
                <a:spcAft>
                  <a:spcPts val="300"/>
                </a:spcAft>
                <a:buFontTx/>
                <a:buChar char="-"/>
              </a:pPr>
              <a:r>
                <a:rPr lang="uk-UA" sz="1400" dirty="0" smtClean="0">
                  <a:solidFill>
                    <a:schemeClr val="bg2"/>
                  </a:solidFill>
                  <a:latin typeface="Arial" pitchFamily="34" charset="0"/>
                  <a:cs typeface="Arial" pitchFamily="34" charset="0"/>
                </a:rPr>
                <a:t> державні службовці, посадові особи місцевого самоврядування;</a:t>
              </a:r>
            </a:p>
            <a:p>
              <a:pPr algn="just" fontAlgn="base">
                <a:spcBef>
                  <a:spcPct val="0"/>
                </a:spcBef>
                <a:spcAft>
                  <a:spcPts val="300"/>
                </a:spcAft>
                <a:buFontTx/>
                <a:buChar char="-"/>
              </a:pPr>
              <a:r>
                <a:rPr lang="uk-UA" sz="1400" dirty="0" smtClean="0">
                  <a:solidFill>
                    <a:schemeClr val="bg2"/>
                  </a:solidFill>
                  <a:latin typeface="Arial" pitchFamily="34" charset="0"/>
                  <a:cs typeface="Arial" pitchFamily="34" charset="0"/>
                </a:rPr>
                <a:t> військові посадові особи Збройних Сил України;</a:t>
              </a:r>
            </a:p>
            <a:p>
              <a:pPr algn="just" fontAlgn="base">
                <a:spcBef>
                  <a:spcPct val="0"/>
                </a:spcBef>
                <a:spcAft>
                  <a:spcPts val="300"/>
                </a:spcAft>
                <a:buFontTx/>
                <a:buChar char="-"/>
              </a:pPr>
              <a:r>
                <a:rPr lang="uk-UA" sz="1400" dirty="0" smtClean="0">
                  <a:solidFill>
                    <a:schemeClr val="bg2"/>
                  </a:solidFill>
                  <a:latin typeface="Arial" pitchFamily="34" charset="0"/>
                  <a:cs typeface="Arial" pitchFamily="34" charset="0"/>
                </a:rPr>
                <a:t> судді, посадові особи Державної судової адміністрації України, присяжні (під час виконання ними обов’язків у суді);</a:t>
              </a:r>
            </a:p>
            <a:p>
              <a:pPr algn="just" fontAlgn="base">
                <a:spcBef>
                  <a:spcPct val="0"/>
                </a:spcBef>
                <a:spcAft>
                  <a:spcPts val="300"/>
                </a:spcAft>
              </a:pPr>
              <a:r>
                <a:rPr lang="uk-UA" sz="1400" dirty="0" smtClean="0">
                  <a:solidFill>
                    <a:schemeClr val="bg2"/>
                  </a:solidFill>
                  <a:latin typeface="Arial" pitchFamily="34" charset="0"/>
                  <a:cs typeface="Arial" pitchFamily="34" charset="0"/>
                </a:rPr>
                <a:t>- особи рядового і начальницького складу, посадові та службові особи правоохоронних органів;</a:t>
              </a:r>
            </a:p>
            <a:p>
              <a:pPr algn="just" fontAlgn="base">
                <a:spcBef>
                  <a:spcPct val="0"/>
                </a:spcBef>
                <a:spcAft>
                  <a:spcPts val="300"/>
                </a:spcAft>
                <a:buFontTx/>
                <a:buChar char="-"/>
              </a:pPr>
              <a:r>
                <a:rPr lang="uk-UA" sz="1400" dirty="0" smtClean="0">
                  <a:solidFill>
                    <a:schemeClr val="bg2"/>
                  </a:solidFill>
                  <a:latin typeface="Arial" pitchFamily="34" charset="0"/>
                  <a:cs typeface="Arial" pitchFamily="34" charset="0"/>
                </a:rPr>
                <a:t> члени Центральної виборчої комісії;</a:t>
              </a:r>
            </a:p>
            <a:p>
              <a:pPr algn="just" fontAlgn="base">
                <a:spcBef>
                  <a:spcPct val="0"/>
                </a:spcBef>
                <a:spcAft>
                  <a:spcPts val="300"/>
                </a:spcAft>
                <a:buFontTx/>
                <a:buChar char="-"/>
              </a:pPr>
              <a:r>
                <a:rPr lang="uk-UA" sz="1400" dirty="0" smtClean="0">
                  <a:solidFill>
                    <a:schemeClr val="bg2"/>
                  </a:solidFill>
                  <a:latin typeface="Arial" pitchFamily="34" charset="0"/>
                  <a:cs typeface="Arial" pitchFamily="34" charset="0"/>
                </a:rPr>
                <a:t> посадові та службові особи інших державних органів;</a:t>
              </a:r>
            </a:p>
            <a:p>
              <a:pPr algn="just" fontAlgn="base">
                <a:spcBef>
                  <a:spcPct val="0"/>
                </a:spcBef>
                <a:spcAft>
                  <a:spcPts val="300"/>
                </a:spcAft>
                <a:buFontTx/>
                <a:buChar char="-"/>
              </a:pPr>
              <a:r>
                <a:rPr lang="uk-UA" sz="1400" dirty="0" smtClean="0">
                  <a:solidFill>
                    <a:schemeClr val="bg2"/>
                  </a:solidFill>
                  <a:latin typeface="Arial" pitchFamily="34" charset="0"/>
                  <a:cs typeface="Arial" pitchFamily="34" charset="0"/>
                </a:rPr>
                <a:t> члени державних колегіальних органів;</a:t>
              </a:r>
            </a:p>
            <a:p>
              <a:pPr algn="just" fontAlgn="base">
                <a:spcBef>
                  <a:spcPct val="0"/>
                </a:spcBef>
                <a:spcAft>
                  <a:spcPct val="0"/>
                </a:spcAft>
              </a:pPr>
              <a:r>
                <a:rPr lang="uk-UA" sz="1400" dirty="0" smtClean="0">
                  <a:solidFill>
                    <a:schemeClr val="bg2"/>
                  </a:solidFill>
                  <a:latin typeface="Arial" pitchFamily="34" charset="0"/>
                  <a:cs typeface="Arial" pitchFamily="34" charset="0"/>
                </a:rPr>
                <a:t>- Керівна ланка Офісу Президента України, особи, які займають посади патронатної служби, крім осіб, які виконують свої обов’язки на громадських засадах, помічники суддів.</a:t>
              </a:r>
            </a:p>
          </p:txBody>
        </p:sp>
        <p:sp>
          <p:nvSpPr>
            <p:cNvPr id="6" name="Прямокутник 5"/>
            <p:cNvSpPr/>
            <p:nvPr/>
          </p:nvSpPr>
          <p:spPr bwMode="auto">
            <a:xfrm>
              <a:off x="6087763" y="1033847"/>
              <a:ext cx="5568778" cy="3249829"/>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00000" algn="ctr" fontAlgn="base">
                <a:spcBef>
                  <a:spcPct val="0"/>
                </a:spcBef>
              </a:pPr>
              <a:r>
                <a:rPr lang="uk-UA" sz="1400" dirty="0" smtClean="0">
                  <a:solidFill>
                    <a:srgbClr val="C00000"/>
                  </a:solidFill>
                  <a:latin typeface="Arial" pitchFamily="34" charset="0"/>
                  <a:cs typeface="Arial" pitchFamily="34" charset="0"/>
                </a:rPr>
                <a:t>Особи, які прирівнюються до осіб, уповноважених </a:t>
              </a:r>
            </a:p>
            <a:p>
              <a:pPr marL="900000" algn="ctr" fontAlgn="base">
                <a:spcBef>
                  <a:spcPct val="0"/>
                </a:spcBef>
                <a:spcAft>
                  <a:spcPts val="900"/>
                </a:spcAft>
              </a:pPr>
              <a:r>
                <a:rPr lang="uk-UA" sz="1400" dirty="0" smtClean="0">
                  <a:solidFill>
                    <a:srgbClr val="C00000"/>
                  </a:solidFill>
                  <a:latin typeface="Arial" pitchFamily="34" charset="0"/>
                  <a:cs typeface="Arial" pitchFamily="34" charset="0"/>
                </a:rPr>
                <a:t>на виконання функцій держави або місцевого самоврядування (п.2 ч.1 ст.3 Закону):</a:t>
              </a:r>
            </a:p>
            <a:p>
              <a:pPr marL="900000" algn="just" fontAlgn="base">
                <a:spcBef>
                  <a:spcPct val="0"/>
                </a:spcBef>
                <a:spcAft>
                  <a:spcPts val="300"/>
                </a:spcAft>
                <a:buFontTx/>
                <a:buChar char="-"/>
              </a:pPr>
              <a:r>
                <a:rPr lang="uk-UA" sz="1400" dirty="0" smtClean="0">
                  <a:solidFill>
                    <a:schemeClr val="bg2"/>
                  </a:solidFill>
                  <a:latin typeface="Arial" pitchFamily="34" charset="0"/>
                  <a:cs typeface="Arial" pitchFamily="34" charset="0"/>
                </a:rPr>
                <a:t> посадові особи юридичних осіб публічного права, господарських товариств, у статутному капіталі яких більше 50 % акцій (часток) належать державі;</a:t>
              </a:r>
            </a:p>
            <a:p>
              <a:pPr marL="900000" algn="just" fontAlgn="base">
                <a:spcBef>
                  <a:spcPct val="0"/>
                </a:spcBef>
                <a:spcAft>
                  <a:spcPts val="300"/>
                </a:spcAft>
              </a:pPr>
              <a:r>
                <a:rPr lang="uk-UA" sz="1400" dirty="0" smtClean="0">
                  <a:solidFill>
                    <a:schemeClr val="bg2"/>
                  </a:solidFill>
                  <a:latin typeface="Arial" pitchFamily="34" charset="0"/>
                  <a:cs typeface="Arial" pitchFamily="34" charset="0"/>
                </a:rPr>
                <a:t>- особи, які не є державними службовцями, посадовими особами місцевого самоврядування, але надають публічні послуги;</a:t>
              </a:r>
            </a:p>
            <a:p>
              <a:pPr algn="just" fontAlgn="base">
                <a:spcBef>
                  <a:spcPct val="0"/>
                </a:spcBef>
                <a:spcAft>
                  <a:spcPct val="0"/>
                </a:spcAft>
                <a:buFontTx/>
                <a:buChar char="-"/>
              </a:pPr>
              <a:r>
                <a:rPr lang="uk-UA" sz="1400" dirty="0" smtClean="0">
                  <a:solidFill>
                    <a:schemeClr val="bg2"/>
                  </a:solidFill>
                  <a:latin typeface="Arial" pitchFamily="34" charset="0"/>
                  <a:cs typeface="Arial" pitchFamily="34" charset="0"/>
                </a:rPr>
                <a:t> особи, які входять до складу конкурсних та дисциплінарних комісій, утворених відповідно до Законів України "Про державну службу", "Про службу в органах місцевого самоврядування", інших законів, Громадської ради доброчесності, утвореної відповідно до Закону України "Про судоустрій і статус </a:t>
              </a:r>
              <a:r>
                <a:rPr lang="uk-UA" sz="1400" dirty="0" err="1" smtClean="0">
                  <a:solidFill>
                    <a:schemeClr val="bg2"/>
                  </a:solidFill>
                  <a:latin typeface="Arial" pitchFamily="34" charset="0"/>
                  <a:cs typeface="Arial" pitchFamily="34" charset="0"/>
                </a:rPr>
                <a:t>суддів“</a:t>
              </a:r>
              <a:r>
                <a:rPr lang="uk-UA" sz="1400" dirty="0" smtClean="0">
                  <a:solidFill>
                    <a:schemeClr val="bg2"/>
                  </a:solidFill>
                  <a:latin typeface="Arial" pitchFamily="34" charset="0"/>
                  <a:cs typeface="Arial" pitchFamily="34" charset="0"/>
                </a:rPr>
                <a:t>.</a:t>
              </a:r>
            </a:p>
            <a:p>
              <a:pPr algn="just" fontAlgn="base">
                <a:spcBef>
                  <a:spcPct val="0"/>
                </a:spcBef>
                <a:spcAft>
                  <a:spcPct val="0"/>
                </a:spcAft>
              </a:pPr>
              <a:endParaRPr lang="uk-UA" sz="1400" dirty="0" smtClean="0">
                <a:solidFill>
                  <a:schemeClr val="bg2"/>
                </a:solidFill>
                <a:latin typeface="Arial" pitchFamily="34" charset="0"/>
                <a:cs typeface="Arial" pitchFamily="34" charset="0"/>
              </a:endParaRPr>
            </a:p>
          </p:txBody>
        </p:sp>
        <p:sp>
          <p:nvSpPr>
            <p:cNvPr id="7" name="Прямокутник 6"/>
            <p:cNvSpPr/>
            <p:nvPr/>
          </p:nvSpPr>
          <p:spPr bwMode="auto">
            <a:xfrm>
              <a:off x="6104239" y="4349579"/>
              <a:ext cx="5544064" cy="930876"/>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uk-UA" sz="1400" dirty="0" smtClean="0">
                  <a:solidFill>
                    <a:srgbClr val="C00000"/>
                  </a:solidFill>
                  <a:latin typeface="Arial" pitchFamily="34" charset="0"/>
                  <a:cs typeface="Arial" pitchFamily="34" charset="0"/>
                </a:rPr>
                <a:t>Особи, які виконують організаційно-розпорядчі чи адміністративно-господарські обов’язки у юридичних особах приватного права незалежно від організаційно-правової форми (п.3 ч.1 ст.3 Закону)</a:t>
              </a:r>
            </a:p>
          </p:txBody>
        </p:sp>
        <p:sp>
          <p:nvSpPr>
            <p:cNvPr id="8" name="Прямокутник 7"/>
            <p:cNvSpPr/>
            <p:nvPr/>
          </p:nvSpPr>
          <p:spPr bwMode="auto">
            <a:xfrm>
              <a:off x="6104239" y="5321643"/>
              <a:ext cx="5544064" cy="1210962"/>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uk-UA" sz="1400" dirty="0" smtClean="0">
                  <a:solidFill>
                    <a:srgbClr val="C00000"/>
                  </a:solidFill>
                  <a:latin typeface="Arial" pitchFamily="34" charset="0"/>
                  <a:cs typeface="Arial" pitchFamily="34" charset="0"/>
                </a:rPr>
                <a:t>Кандидати у народні депутати України, кандидати на пост Президента України, кандидати у депутати обласних, районних, міських, районних у містах, сільських, селищних рад, кандидати на посади сільських, селищних, міських голів та старост </a:t>
              </a:r>
            </a:p>
            <a:p>
              <a:pPr algn="ctr" fontAlgn="base">
                <a:spcBef>
                  <a:spcPct val="0"/>
                </a:spcBef>
                <a:spcAft>
                  <a:spcPct val="0"/>
                </a:spcAft>
              </a:pPr>
              <a:r>
                <a:rPr lang="uk-UA" sz="1400" dirty="0" smtClean="0">
                  <a:solidFill>
                    <a:srgbClr val="C00000"/>
                  </a:solidFill>
                  <a:latin typeface="Arial" pitchFamily="34" charset="0"/>
                  <a:cs typeface="Arial" pitchFamily="34" charset="0"/>
                </a:rPr>
                <a:t>(п.4 ч.1 ст.3 Закону)</a:t>
              </a:r>
            </a:p>
          </p:txBody>
        </p:sp>
        <p:pic>
          <p:nvPicPr>
            <p:cNvPr id="9" name="Рисунок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00371" y="1113078"/>
              <a:ext cx="2026444" cy="2026444"/>
            </a:xfrm>
            <a:prstGeom prst="rect">
              <a:avLst/>
            </a:prstGeom>
          </p:spPr>
        </p:pic>
      </p:grpSp>
    </p:spTree>
    <p:extLst>
      <p:ext uri="{BB962C8B-B14F-4D97-AF65-F5344CB8AC3E}">
        <p14:creationId xmlns="" xmlns:p14="http://schemas.microsoft.com/office/powerpoint/2010/main" val="526520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81232" y="601362"/>
            <a:ext cx="11837773" cy="6120714"/>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108000" rIns="91440" bIns="45720" numCol="1" rtlCol="0" anchor="t" anchorCtr="0" compatLnSpc="1">
            <a:prstTxWarp prst="textNoShape">
              <a:avLst/>
            </a:prstTxWarp>
          </a:bodyPr>
          <a:lstStyle/>
          <a:p>
            <a:pPr indent="457200" algn="just"/>
            <a:endParaRPr lang="uk-UA" sz="1200" b="1" dirty="0" smtClean="0">
              <a:solidFill>
                <a:schemeClr val="bg2"/>
              </a:solidFill>
              <a:latin typeface="Arial" panose="020B0604020202020204" pitchFamily="34" charset="0"/>
              <a:cs typeface="Arial" panose="020B0604020202020204" pitchFamily="34" charset="0"/>
            </a:endParaRPr>
          </a:p>
          <a:p>
            <a:pPr indent="457200" algn="just"/>
            <a:endParaRPr lang="uk-UA" sz="1600" b="1" dirty="0" smtClean="0">
              <a:solidFill>
                <a:srgbClr val="FF0000"/>
              </a:solidFill>
              <a:latin typeface="Arial" panose="020B0604020202020204" pitchFamily="34" charset="0"/>
              <a:cs typeface="Arial" panose="020B0604020202020204" pitchFamily="34" charset="0"/>
            </a:endParaRPr>
          </a:p>
          <a:p>
            <a:pPr indent="457200" algn="just"/>
            <a:endParaRPr lang="uk-UA" sz="1600" b="1" dirty="0" smtClean="0">
              <a:solidFill>
                <a:srgbClr val="FF0000"/>
              </a:solidFill>
              <a:latin typeface="Arial" panose="020B0604020202020204" pitchFamily="34" charset="0"/>
              <a:cs typeface="Arial" panose="020B0604020202020204" pitchFamily="34" charset="0"/>
            </a:endParaRPr>
          </a:p>
          <a:p>
            <a:pPr indent="457200" algn="just"/>
            <a:endParaRPr lang="uk-UA" sz="1600" b="1" dirty="0" smtClean="0">
              <a:solidFill>
                <a:srgbClr val="FF0000"/>
              </a:solidFill>
              <a:latin typeface="Arial" panose="020B0604020202020204" pitchFamily="34" charset="0"/>
              <a:cs typeface="Arial" panose="020B0604020202020204" pitchFamily="34" charset="0"/>
            </a:endParaRPr>
          </a:p>
          <a:p>
            <a:pPr indent="457200" algn="just"/>
            <a:endParaRPr lang="uk-UA" sz="1600" b="1" dirty="0" smtClean="0">
              <a:solidFill>
                <a:srgbClr val="FF0000"/>
              </a:solidFill>
              <a:latin typeface="Arial" panose="020B0604020202020204" pitchFamily="34" charset="0"/>
              <a:cs typeface="Arial" panose="020B0604020202020204" pitchFamily="34" charset="0"/>
            </a:endParaRPr>
          </a:p>
          <a:p>
            <a:pPr indent="457200"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a:p>
            <a:pPr algn="just"/>
            <a:endParaRPr lang="uk-UA" sz="1600" b="1" dirty="0" smtClean="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205946" y="81022"/>
            <a:ext cx="11804822"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a:solidFill>
                  <a:srgbClr val="00B050"/>
                </a:solidFill>
                <a:latin typeface="Century Schoolbook" panose="02040604050505020304" pitchFamily="18" charset="0"/>
              </a:rPr>
              <a:t>ЗАГАЛЬНА </a:t>
            </a:r>
            <a:r>
              <a:rPr lang="uk-UA" sz="2000" b="1" dirty="0" smtClean="0">
                <a:solidFill>
                  <a:srgbClr val="00B050"/>
                </a:solidFill>
                <a:latin typeface="Century Schoolbook" panose="02040604050505020304" pitchFamily="18" charset="0"/>
              </a:rPr>
              <a:t>ІНФОРМАЦІЯ. ВИЗНАЧЕННЯ КОРУПЦІЇ. ОСНОВНІ ПОНЯТТЯ</a:t>
            </a:r>
            <a:endParaRPr kumimoji="0" lang="ru-RU" sz="2000" b="0" i="0" u="none" strike="noStrike" cap="none" normalizeH="0" baseline="0" dirty="0" smtClean="0">
              <a:ln>
                <a:noFill/>
              </a:ln>
              <a:solidFill>
                <a:srgbClr val="00B050"/>
              </a:solidFill>
              <a:effectLst/>
              <a:latin typeface="Century Schoolbook" panose="02040604050505020304" pitchFamily="18" charset="0"/>
            </a:endParaRP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1004550" y="0"/>
            <a:ext cx="1187450" cy="1957388"/>
          </a:xfrm>
          <a:prstGeom prst="rect">
            <a:avLst/>
          </a:prstGeom>
          <a:noFill/>
          <a:ln w="9525">
            <a:noFill/>
            <a:miter lim="800000"/>
            <a:headEnd/>
            <a:tailEnd/>
          </a:ln>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7135" y="1820562"/>
            <a:ext cx="7521146" cy="4777502"/>
          </a:xfrm>
          <a:prstGeom prst="rect">
            <a:avLst/>
          </a:prstGeom>
        </p:spPr>
      </p:pic>
      <p:sp>
        <p:nvSpPr>
          <p:cNvPr id="8" name="Прямокутник 7"/>
          <p:cNvSpPr/>
          <p:nvPr/>
        </p:nvSpPr>
        <p:spPr bwMode="auto">
          <a:xfrm>
            <a:off x="1491049" y="626077"/>
            <a:ext cx="10429101" cy="930874"/>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252000" bIns="45720" numCol="1" rtlCol="0" anchor="t" anchorCtr="0" compatLnSpc="1">
            <a:prstTxWarp prst="textNoShape">
              <a:avLst/>
            </a:prstTxWarp>
          </a:bodyPr>
          <a:lstStyle/>
          <a:p>
            <a:pPr algn="ctr" fontAlgn="base">
              <a:spcBef>
                <a:spcPct val="0"/>
              </a:spcBef>
              <a:spcAft>
                <a:spcPts val="600"/>
              </a:spcAft>
            </a:pPr>
            <a:r>
              <a:rPr lang="uk-UA" sz="1400" b="1" dirty="0" smtClean="0">
                <a:solidFill>
                  <a:srgbClr val="FF0000"/>
                </a:solidFill>
                <a:latin typeface="Arial" panose="020B0604020202020204" pitchFamily="34" charset="0"/>
                <a:cs typeface="Arial" panose="020B0604020202020204" pitchFamily="34" charset="0"/>
              </a:rPr>
              <a:t>Корупційне правопорушення</a:t>
            </a:r>
            <a:r>
              <a:rPr lang="uk-UA" sz="1400" b="1" dirty="0" smtClean="0">
                <a:solidFill>
                  <a:schemeClr val="bg2"/>
                </a:solidFill>
                <a:latin typeface="Arial" panose="020B0604020202020204" pitchFamily="34" charset="0"/>
                <a:cs typeface="Arial" panose="020B0604020202020204" pitchFamily="34" charset="0"/>
              </a:rPr>
              <a:t> </a:t>
            </a:r>
          </a:p>
          <a:p>
            <a:pPr algn="ctr" fontAlgn="base">
              <a:spcBef>
                <a:spcPct val="0"/>
              </a:spcBef>
              <a:spcAft>
                <a:spcPct val="0"/>
              </a:spcAft>
            </a:pPr>
            <a:r>
              <a:rPr lang="uk-UA" sz="1400" b="1" dirty="0" smtClean="0">
                <a:solidFill>
                  <a:schemeClr val="bg2"/>
                </a:solidFill>
                <a:latin typeface="Arial" panose="020B0604020202020204" pitchFamily="34" charset="0"/>
                <a:cs typeface="Arial" panose="020B0604020202020204" pitchFamily="34" charset="0"/>
              </a:rPr>
              <a:t>діяння, що містить ознаки корупції, вчинене уповноваженою особою, за яке законом встановлено:</a:t>
            </a:r>
          </a:p>
        </p:txBody>
      </p:sp>
      <p:sp>
        <p:nvSpPr>
          <p:cNvPr id="9" name="Прямокутник 8"/>
          <p:cNvSpPr/>
          <p:nvPr/>
        </p:nvSpPr>
        <p:spPr bwMode="auto">
          <a:xfrm>
            <a:off x="7817708" y="1820562"/>
            <a:ext cx="4143632" cy="2380734"/>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algn="ctr">
              <a:spcAft>
                <a:spcPts val="1200"/>
              </a:spcAft>
            </a:pPr>
            <a:r>
              <a:rPr lang="uk-UA" sz="1400" b="1" dirty="0" smtClean="0">
                <a:solidFill>
                  <a:srgbClr val="FF0000"/>
                </a:solidFill>
                <a:latin typeface="Arial" panose="020B0604020202020204" pitchFamily="34" charset="0"/>
                <a:cs typeface="Arial" panose="020B0604020202020204" pitchFamily="34" charset="0"/>
              </a:rPr>
              <a:t>Правопорушення, пов’язане з корупцією </a:t>
            </a:r>
          </a:p>
          <a:p>
            <a:pPr algn="ctr">
              <a:spcAft>
                <a:spcPts val="300"/>
              </a:spcAft>
            </a:pPr>
            <a:r>
              <a:rPr lang="uk-UA" sz="1400" b="1" dirty="0" smtClean="0">
                <a:solidFill>
                  <a:schemeClr val="bg2"/>
                </a:solidFill>
                <a:latin typeface="Arial" panose="020B0604020202020204" pitchFamily="34" charset="0"/>
                <a:cs typeface="Arial" panose="020B0604020202020204" pitchFamily="34" charset="0"/>
              </a:rPr>
              <a:t>діяння, що не містить ознак корупції, але порушує встановлені цим Законом вимоги, заборони та обмеження, вчинене </a:t>
            </a:r>
            <a:r>
              <a:rPr lang="uk-UA" sz="1400" b="1" dirty="0" err="1" smtClean="0">
                <a:solidFill>
                  <a:schemeClr val="bg2"/>
                </a:solidFill>
                <a:latin typeface="Arial" panose="020B0604020202020204" pitchFamily="34" charset="0"/>
                <a:cs typeface="Arial" panose="020B0604020202020204" pitchFamily="34" charset="0"/>
              </a:rPr>
              <a:t>уповнова-женою</a:t>
            </a:r>
            <a:r>
              <a:rPr lang="uk-UA" sz="1400" b="1" dirty="0" smtClean="0">
                <a:solidFill>
                  <a:schemeClr val="bg2"/>
                </a:solidFill>
                <a:latin typeface="Arial" panose="020B0604020202020204" pitchFamily="34" charset="0"/>
                <a:cs typeface="Arial" panose="020B0604020202020204" pitchFamily="34" charset="0"/>
              </a:rPr>
              <a:t> особою, за яке законом встановлено: </a:t>
            </a:r>
          </a:p>
          <a:p>
            <a:pPr>
              <a:spcAft>
                <a:spcPts val="300"/>
              </a:spcAft>
              <a:buFont typeface="Wingdings" pitchFamily="2" charset="2"/>
              <a:buChar char="q"/>
            </a:pPr>
            <a:r>
              <a:rPr lang="uk-UA" sz="1400" b="1" dirty="0" smtClean="0">
                <a:solidFill>
                  <a:schemeClr val="bg2"/>
                </a:solidFill>
                <a:latin typeface="Arial" panose="020B0604020202020204" pitchFamily="34" charset="0"/>
                <a:cs typeface="Arial" panose="020B0604020202020204" pitchFamily="34" charset="0"/>
              </a:rPr>
              <a:t>кримінальну, </a:t>
            </a:r>
          </a:p>
          <a:p>
            <a:pPr>
              <a:spcAft>
                <a:spcPts val="300"/>
              </a:spcAft>
              <a:buFont typeface="Wingdings" pitchFamily="2" charset="2"/>
              <a:buChar char="q"/>
            </a:pPr>
            <a:r>
              <a:rPr lang="uk-UA" sz="1400" b="1" dirty="0" smtClean="0">
                <a:solidFill>
                  <a:schemeClr val="bg2"/>
                </a:solidFill>
                <a:latin typeface="Arial" panose="020B0604020202020204" pitchFamily="34" charset="0"/>
                <a:cs typeface="Arial" panose="020B0604020202020204" pitchFamily="34" charset="0"/>
              </a:rPr>
              <a:t>адміністративну, </a:t>
            </a:r>
          </a:p>
          <a:p>
            <a:pPr>
              <a:spcAft>
                <a:spcPts val="300"/>
              </a:spcAft>
              <a:buFont typeface="Wingdings" pitchFamily="2" charset="2"/>
              <a:buChar char="q"/>
            </a:pPr>
            <a:r>
              <a:rPr lang="uk-UA" sz="1400" b="1" dirty="0" smtClean="0">
                <a:solidFill>
                  <a:schemeClr val="bg2"/>
                </a:solidFill>
                <a:latin typeface="Arial" panose="020B0604020202020204" pitchFamily="34" charset="0"/>
                <a:cs typeface="Arial" panose="020B0604020202020204" pitchFamily="34" charset="0"/>
              </a:rPr>
              <a:t>дисциплінарну </a:t>
            </a:r>
          </a:p>
          <a:p>
            <a:pPr>
              <a:buFont typeface="Wingdings" pitchFamily="2" charset="2"/>
              <a:buChar char="q"/>
            </a:pPr>
            <a:r>
              <a:rPr lang="uk-UA" sz="1400" b="1" dirty="0" smtClean="0">
                <a:solidFill>
                  <a:schemeClr val="bg2"/>
                </a:solidFill>
                <a:latin typeface="Arial" panose="020B0604020202020204" pitchFamily="34" charset="0"/>
                <a:cs typeface="Arial" panose="020B0604020202020204" pitchFamily="34" charset="0"/>
              </a:rPr>
              <a:t>та/або цивільно-правову відповідальність</a:t>
            </a:r>
          </a:p>
        </p:txBody>
      </p:sp>
      <p:sp>
        <p:nvSpPr>
          <p:cNvPr id="10" name="Прямокутник 9"/>
          <p:cNvSpPr/>
          <p:nvPr/>
        </p:nvSpPr>
        <p:spPr bwMode="auto">
          <a:xfrm>
            <a:off x="7809470" y="4324863"/>
            <a:ext cx="4143633" cy="2265407"/>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Aft>
                <a:spcPts val="1200"/>
              </a:spcAft>
            </a:pPr>
            <a:r>
              <a:rPr lang="uk-UA" sz="1400" b="1" dirty="0" smtClean="0">
                <a:solidFill>
                  <a:srgbClr val="FF0000"/>
                </a:solidFill>
                <a:latin typeface="Arial" panose="020B0604020202020204" pitchFamily="34" charset="0"/>
                <a:cs typeface="Arial" panose="020B0604020202020204" pitchFamily="34" charset="0"/>
              </a:rPr>
              <a:t>Спеціально уповноважені суб’єкти у сфері протидії корупції:</a:t>
            </a:r>
          </a:p>
          <a:p>
            <a:pPr algn="just">
              <a:spcAft>
                <a:spcPts val="600"/>
              </a:spcAft>
              <a:buFont typeface="Wingdings" pitchFamily="2" charset="2"/>
              <a:buChar char="Ø"/>
            </a:pPr>
            <a:r>
              <a:rPr lang="uk-UA" sz="1400" b="1" dirty="0" smtClean="0">
                <a:solidFill>
                  <a:schemeClr val="bg2"/>
                </a:solidFill>
                <a:latin typeface="Arial" panose="020B0604020202020204" pitchFamily="34" charset="0"/>
                <a:cs typeface="Arial" panose="020B0604020202020204" pitchFamily="34" charset="0"/>
              </a:rPr>
              <a:t>Прокуратура </a:t>
            </a:r>
          </a:p>
          <a:p>
            <a:pPr algn="just">
              <a:spcAft>
                <a:spcPts val="600"/>
              </a:spcAft>
              <a:buFont typeface="Wingdings" pitchFamily="2" charset="2"/>
              <a:buChar char="Ø"/>
            </a:pPr>
            <a:r>
              <a:rPr lang="uk-UA" sz="1400" b="1" dirty="0" smtClean="0">
                <a:solidFill>
                  <a:schemeClr val="bg2"/>
                </a:solidFill>
                <a:latin typeface="Arial" panose="020B0604020202020204" pitchFamily="34" charset="0"/>
                <a:cs typeface="Arial" panose="020B0604020202020204" pitchFamily="34" charset="0"/>
              </a:rPr>
              <a:t>Національна поліції </a:t>
            </a:r>
          </a:p>
          <a:p>
            <a:pPr algn="just">
              <a:buFont typeface="Wingdings" pitchFamily="2" charset="2"/>
              <a:buChar char="Ø"/>
            </a:pPr>
            <a:r>
              <a:rPr lang="uk-UA" sz="1400" b="1" dirty="0" smtClean="0">
                <a:solidFill>
                  <a:schemeClr val="bg2"/>
                </a:solidFill>
                <a:latin typeface="Arial" panose="020B0604020202020204" pitchFamily="34" charset="0"/>
                <a:cs typeface="Arial" panose="020B0604020202020204" pitchFamily="34" charset="0"/>
              </a:rPr>
              <a:t>Національне антикорупційне бюро </a:t>
            </a:r>
          </a:p>
          <a:p>
            <a:pPr algn="just">
              <a:spcAft>
                <a:spcPts val="600"/>
              </a:spcAft>
            </a:pPr>
            <a:r>
              <a:rPr lang="uk-UA" sz="1400" b="1" dirty="0" smtClean="0">
                <a:solidFill>
                  <a:schemeClr val="bg2"/>
                </a:solidFill>
                <a:latin typeface="Arial" panose="020B0604020202020204" pitchFamily="34" charset="0"/>
                <a:cs typeface="Arial" panose="020B0604020202020204" pitchFamily="34" charset="0"/>
              </a:rPr>
              <a:t>   України </a:t>
            </a:r>
          </a:p>
          <a:p>
            <a:pPr algn="just">
              <a:buFont typeface="Wingdings" pitchFamily="2" charset="2"/>
              <a:buChar char="Ø"/>
            </a:pPr>
            <a:r>
              <a:rPr lang="uk-UA" sz="1400" b="1" dirty="0" smtClean="0">
                <a:solidFill>
                  <a:schemeClr val="bg2"/>
                </a:solidFill>
                <a:latin typeface="Arial" panose="020B0604020202020204" pitchFamily="34" charset="0"/>
                <a:cs typeface="Arial" panose="020B0604020202020204" pitchFamily="34" charset="0"/>
              </a:rPr>
              <a:t>Національне агентство з питань </a:t>
            </a:r>
          </a:p>
          <a:p>
            <a:pPr algn="just"/>
            <a:r>
              <a:rPr lang="uk-UA" sz="1400" b="1" dirty="0" smtClean="0">
                <a:solidFill>
                  <a:schemeClr val="bg2"/>
                </a:solidFill>
                <a:latin typeface="Arial" panose="020B0604020202020204" pitchFamily="34" charset="0"/>
                <a:cs typeface="Arial" panose="020B0604020202020204" pitchFamily="34" charset="0"/>
              </a:rPr>
              <a:t>   запобігання корупції</a:t>
            </a:r>
          </a:p>
        </p:txBody>
      </p:sp>
      <p:pic>
        <p:nvPicPr>
          <p:cNvPr id="11" name="Рисунок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6059" y="609617"/>
            <a:ext cx="972340" cy="1197531"/>
          </a:xfrm>
          <a:prstGeom prst="rect">
            <a:avLst/>
          </a:prstGeom>
        </p:spPr>
      </p:pic>
      <p:grpSp>
        <p:nvGrpSpPr>
          <p:cNvPr id="16" name="Групувати 15"/>
          <p:cNvGrpSpPr/>
          <p:nvPr/>
        </p:nvGrpSpPr>
        <p:grpSpPr>
          <a:xfrm>
            <a:off x="2133600" y="1132704"/>
            <a:ext cx="8616777" cy="374821"/>
            <a:chOff x="2265405" y="1124466"/>
            <a:chExt cx="8616777" cy="374821"/>
          </a:xfrm>
        </p:grpSpPr>
        <p:sp>
          <p:nvSpPr>
            <p:cNvPr id="12" name="Прямокутник 11"/>
            <p:cNvSpPr/>
            <p:nvPr/>
          </p:nvSpPr>
          <p:spPr bwMode="auto">
            <a:xfrm>
              <a:off x="2265405" y="1128583"/>
              <a:ext cx="1935892" cy="362465"/>
            </a:xfrm>
            <a:prstGeom prst="rect">
              <a:avLst/>
            </a:prstGeom>
            <a:solidFill>
              <a:schemeClr val="bg1">
                <a:lumMod val="65000"/>
                <a:alpha val="0"/>
              </a:schemeClr>
            </a:solidFill>
            <a:ln w="9525" cap="flat" cmpd="sng" algn="ctr">
              <a:noFill/>
              <a:prstDash val="solid"/>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algn="ctr" fontAlgn="base">
                <a:spcBef>
                  <a:spcPct val="0"/>
                </a:spcBef>
                <a:spcAft>
                  <a:spcPct val="0"/>
                </a:spcAft>
                <a:buFont typeface="Wingdings" pitchFamily="2" charset="2"/>
                <a:buChar char="q"/>
              </a:pPr>
              <a:r>
                <a:rPr lang="uk-UA" sz="1400" b="1" dirty="0" smtClean="0">
                  <a:solidFill>
                    <a:schemeClr val="bg2"/>
                  </a:solidFill>
                  <a:latin typeface="Arial" panose="020B0604020202020204" pitchFamily="34" charset="0"/>
                  <a:cs typeface="Arial" panose="020B0604020202020204" pitchFamily="34" charset="0"/>
                </a:rPr>
                <a:t>  кримінальну</a:t>
              </a:r>
              <a:r>
                <a:rPr lang="uk-UA" sz="2400" b="1" dirty="0" smtClean="0">
                  <a:solidFill>
                    <a:schemeClr val="bg2"/>
                  </a:solidFill>
                  <a:latin typeface="Arial" panose="020B0604020202020204" pitchFamily="34" charset="0"/>
                  <a:cs typeface="Arial" panose="020B0604020202020204" pitchFamily="34" charset="0"/>
                </a:rPr>
                <a:t> </a:t>
              </a:r>
              <a:endParaRPr kumimoji="0" lang="uk-UA" sz="2400" b="0" i="0" u="none" strike="noStrike" cap="none" normalizeH="0" baseline="0" dirty="0" smtClean="0">
                <a:ln>
                  <a:noFill/>
                </a:ln>
                <a:solidFill>
                  <a:schemeClr val="tx1"/>
                </a:solidFill>
                <a:effectLst/>
                <a:latin typeface="Arial" charset="0"/>
              </a:endParaRPr>
            </a:p>
          </p:txBody>
        </p:sp>
        <p:sp>
          <p:nvSpPr>
            <p:cNvPr id="13" name="Прямокутник 12"/>
            <p:cNvSpPr/>
            <p:nvPr/>
          </p:nvSpPr>
          <p:spPr bwMode="auto">
            <a:xfrm>
              <a:off x="4477267" y="1124466"/>
              <a:ext cx="1935892" cy="362465"/>
            </a:xfrm>
            <a:prstGeom prst="rect">
              <a:avLst/>
            </a:prstGeom>
            <a:solidFill>
              <a:schemeClr val="bg1">
                <a:lumMod val="65000"/>
                <a:alpha val="0"/>
              </a:schemeClr>
            </a:solidFill>
            <a:ln w="9525" cap="flat" cmpd="sng" algn="ctr">
              <a:noFill/>
              <a:prstDash val="solid"/>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algn="ctr" fontAlgn="base">
                <a:spcBef>
                  <a:spcPct val="0"/>
                </a:spcBef>
                <a:spcAft>
                  <a:spcPct val="0"/>
                </a:spcAft>
                <a:buFont typeface="Wingdings" pitchFamily="2" charset="2"/>
                <a:buChar char="q"/>
              </a:pPr>
              <a:r>
                <a:rPr lang="uk-UA" sz="1400" b="1" dirty="0" smtClean="0">
                  <a:solidFill>
                    <a:schemeClr val="bg2"/>
                  </a:solidFill>
                  <a:latin typeface="Arial" panose="020B0604020202020204" pitchFamily="34" charset="0"/>
                  <a:cs typeface="Arial" panose="020B0604020202020204" pitchFamily="34" charset="0"/>
                </a:rPr>
                <a:t>  дисциплінарну</a:t>
              </a:r>
              <a:r>
                <a:rPr lang="uk-UA" sz="2400" b="1" dirty="0" smtClean="0">
                  <a:solidFill>
                    <a:schemeClr val="bg2"/>
                  </a:solidFill>
                  <a:latin typeface="Arial" panose="020B0604020202020204" pitchFamily="34" charset="0"/>
                  <a:cs typeface="Arial" panose="020B0604020202020204" pitchFamily="34" charset="0"/>
                </a:rPr>
                <a:t> </a:t>
              </a:r>
              <a:endParaRPr kumimoji="0" lang="uk-UA" sz="2400" b="0" i="0" u="none" strike="noStrike" cap="none" normalizeH="0" baseline="0" dirty="0" smtClean="0">
                <a:ln>
                  <a:noFill/>
                </a:ln>
                <a:solidFill>
                  <a:schemeClr val="tx1"/>
                </a:solidFill>
                <a:effectLst/>
                <a:latin typeface="Arial" charset="0"/>
              </a:endParaRPr>
            </a:p>
          </p:txBody>
        </p:sp>
        <p:sp>
          <p:nvSpPr>
            <p:cNvPr id="14" name="Прямокутник 13"/>
            <p:cNvSpPr/>
            <p:nvPr/>
          </p:nvSpPr>
          <p:spPr bwMode="auto">
            <a:xfrm>
              <a:off x="6705599" y="1136822"/>
              <a:ext cx="4176583" cy="362465"/>
            </a:xfrm>
            <a:prstGeom prst="rect">
              <a:avLst/>
            </a:prstGeom>
            <a:solidFill>
              <a:schemeClr val="bg1">
                <a:lumMod val="65000"/>
                <a:alpha val="0"/>
              </a:schemeClr>
            </a:solidFill>
            <a:ln w="9525" cap="flat" cmpd="sng" algn="ctr">
              <a:noFill/>
              <a:prstDash val="solid"/>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algn="ctr" fontAlgn="base">
                <a:spcBef>
                  <a:spcPct val="0"/>
                </a:spcBef>
                <a:spcAft>
                  <a:spcPct val="0"/>
                </a:spcAft>
                <a:buFont typeface="Wingdings" pitchFamily="2" charset="2"/>
                <a:buChar char="q"/>
              </a:pPr>
              <a:r>
                <a:rPr lang="uk-UA" sz="1400" b="1" dirty="0" smtClean="0">
                  <a:solidFill>
                    <a:schemeClr val="bg2"/>
                  </a:solidFill>
                  <a:latin typeface="Arial" panose="020B0604020202020204" pitchFamily="34" charset="0"/>
                  <a:cs typeface="Arial" panose="020B0604020202020204" pitchFamily="34" charset="0"/>
                </a:rPr>
                <a:t>  та/або цивільно-правову відповідальність</a:t>
              </a:r>
              <a:r>
                <a:rPr lang="uk-UA" sz="2400" b="1" dirty="0" smtClean="0">
                  <a:solidFill>
                    <a:schemeClr val="bg2"/>
                  </a:solidFill>
                  <a:latin typeface="Arial" panose="020B0604020202020204" pitchFamily="34" charset="0"/>
                  <a:cs typeface="Arial" panose="020B0604020202020204" pitchFamily="34" charset="0"/>
                </a:rPr>
                <a:t> </a:t>
              </a:r>
              <a:endParaRPr kumimoji="0" lang="uk-UA" sz="2400" b="0" i="0" u="none" strike="noStrike" cap="none" normalizeH="0" baseline="0" dirty="0" smtClean="0">
                <a:ln>
                  <a:noFill/>
                </a:ln>
                <a:solidFill>
                  <a:schemeClr val="tx1"/>
                </a:solidFill>
                <a:effectLst/>
                <a:latin typeface="Arial" charset="0"/>
              </a:endParaRPr>
            </a:p>
          </p:txBody>
        </p:sp>
      </p:grpSp>
    </p:spTree>
    <p:extLst>
      <p:ext uri="{BB962C8B-B14F-4D97-AF65-F5344CB8AC3E}">
        <p14:creationId xmlns="" xmlns:p14="http://schemas.microsoft.com/office/powerpoint/2010/main" val="526520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07091" y="568409"/>
            <a:ext cx="11944866" cy="6161903"/>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p>
            <a:pPr indent="457200" algn="just"/>
            <a:endParaRPr lang="ru-RU" sz="1400"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15330" y="81023"/>
            <a:ext cx="11920151" cy="41324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540000" bIns="45720" numCol="1" rtlCol="0" anchor="ctr" anchorCtr="0" compatLnSpc="1">
            <a:prstTxWarp prst="textNoShape">
              <a:avLst/>
            </a:prstTxWarp>
          </a:bodyPr>
          <a:lstStyle/>
          <a:p>
            <a:pPr algn="ctr" fontAlgn="base">
              <a:spcBef>
                <a:spcPct val="0"/>
              </a:spcBef>
              <a:spcAft>
                <a:spcPct val="0"/>
              </a:spcAft>
            </a:pPr>
            <a:r>
              <a:rPr lang="ru-RU" sz="2000" b="1" dirty="0" smtClean="0">
                <a:solidFill>
                  <a:srgbClr val="00B050"/>
                </a:solidFill>
                <a:latin typeface="Century Schoolbook" panose="02040604050505020304" pitchFamily="18" charset="0"/>
              </a:rPr>
              <a:t>ЗАПОБІГАННЯ КОРУПЦІЙНИМ ТА ПОВ’ЯЗАНИМ З КОРУПЦІЄЮ ПРАВОПОРУШЕННЯМ</a:t>
            </a: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1004550" y="0"/>
            <a:ext cx="1187450" cy="1957388"/>
          </a:xfrm>
          <a:prstGeom prst="rect">
            <a:avLst/>
          </a:prstGeom>
          <a:noFill/>
          <a:ln w="9525">
            <a:noFill/>
            <a:miter lim="800000"/>
            <a:headEnd/>
            <a:tailEnd/>
          </a:ln>
        </p:spPr>
      </p:pic>
      <p:sp>
        <p:nvSpPr>
          <p:cNvPr id="12" name="Округлений прямокутник 11"/>
          <p:cNvSpPr/>
          <p:nvPr/>
        </p:nvSpPr>
        <p:spPr bwMode="auto">
          <a:xfrm>
            <a:off x="6796216" y="2627870"/>
            <a:ext cx="5082746" cy="3970639"/>
          </a:xfrm>
          <a:prstGeom prst="roundRect">
            <a:avLst/>
          </a:prstGeom>
          <a:gradFill>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0" rIns="0" bIns="0" numCol="1" rtlCol="0" anchor="t" anchorCtr="0" compatLnSpc="1">
            <a:prstTxWarp prst="textNoShape">
              <a:avLst/>
            </a:prstTxWarp>
          </a:bodyPr>
          <a:lstStyle/>
          <a:p>
            <a:pPr algn="ctr" fontAlgn="base">
              <a:spcBef>
                <a:spcPct val="0"/>
              </a:spcBef>
              <a:spcAft>
                <a:spcPts val="1200"/>
              </a:spcAft>
            </a:pPr>
            <a:r>
              <a:rPr lang="uk-UA" sz="1400" b="1" dirty="0" smtClean="0">
                <a:solidFill>
                  <a:srgbClr val="FF0000"/>
                </a:solidFill>
                <a:latin typeface="Arial" panose="020B0604020202020204" pitchFamily="34" charset="0"/>
                <a:cs typeface="Arial" panose="020B0604020202020204" pitchFamily="34" charset="0"/>
              </a:rPr>
              <a:t>Обмеження щодо одержання подарунків</a:t>
            </a:r>
          </a:p>
          <a:p>
            <a:pPr>
              <a:buFont typeface="Wingdings" pitchFamily="2" charset="2"/>
              <a:buChar char="Ø"/>
            </a:pPr>
            <a:r>
              <a:rPr lang="uk-UA" sz="1100" dirty="0" smtClean="0">
                <a:solidFill>
                  <a:schemeClr val="bg2"/>
                </a:solidFill>
                <a:latin typeface="Arial" panose="020B0604020202020204" pitchFamily="34" charset="0"/>
                <a:cs typeface="Arial" panose="020B0604020202020204" pitchFamily="34" charset="0"/>
              </a:rPr>
              <a:t> </a:t>
            </a:r>
            <a:r>
              <a:rPr lang="uk-UA" sz="1200" dirty="0" smtClean="0">
                <a:solidFill>
                  <a:schemeClr val="bg2"/>
                </a:solidFill>
                <a:latin typeface="Arial" panose="020B0604020202020204" pitchFamily="34" charset="0"/>
                <a:cs typeface="Arial" panose="020B0604020202020204" pitchFamily="34" charset="0"/>
              </a:rPr>
              <a:t>Забороняється безпосередньо або через інших осіб вимагати, просити, одержувати подарунки для себе чи близьких їм осіб від юридичних або фізичних осіб:</a:t>
            </a:r>
          </a:p>
          <a:p>
            <a:pPr indent="-228600">
              <a:buAutoNum type="arabicParenR"/>
            </a:pPr>
            <a:r>
              <a:rPr lang="uk-UA" sz="1200" dirty="0" smtClean="0">
                <a:solidFill>
                  <a:schemeClr val="bg2"/>
                </a:solidFill>
                <a:latin typeface="Arial" panose="020B0604020202020204" pitchFamily="34" charset="0"/>
                <a:cs typeface="Arial" panose="020B0604020202020204" pitchFamily="34" charset="0"/>
              </a:rPr>
              <a:t>у зв’язку із здійсненням такими особами діяльності, пов’язаної </a:t>
            </a:r>
          </a:p>
          <a:p>
            <a:pPr indent="-228600"/>
            <a:r>
              <a:rPr lang="uk-UA" sz="1200" dirty="0" smtClean="0">
                <a:solidFill>
                  <a:schemeClr val="bg2"/>
                </a:solidFill>
                <a:latin typeface="Arial" panose="020B0604020202020204" pitchFamily="34" charset="0"/>
                <a:cs typeface="Arial" panose="020B0604020202020204" pitchFamily="34" charset="0"/>
              </a:rPr>
              <a:t>із виконанням функцій держави або місцевого самоврядування;</a:t>
            </a:r>
          </a:p>
          <a:p>
            <a:pPr>
              <a:spcAft>
                <a:spcPts val="600"/>
              </a:spcAft>
            </a:pPr>
            <a:r>
              <a:rPr lang="uk-UA" sz="1200" dirty="0" smtClean="0">
                <a:solidFill>
                  <a:schemeClr val="bg2"/>
                </a:solidFill>
                <a:latin typeface="Arial" panose="020B0604020202020204" pitchFamily="34" charset="0"/>
                <a:cs typeface="Arial" panose="020B0604020202020204" pitchFamily="34" charset="0"/>
              </a:rPr>
              <a:t>2) якщо особа, яка дарує, перебуває в підпорядкуванні такої особи</a:t>
            </a:r>
          </a:p>
          <a:p>
            <a:pPr>
              <a:spcAft>
                <a:spcPts val="600"/>
              </a:spcAft>
              <a:buFont typeface="Wingdings" pitchFamily="2" charset="2"/>
              <a:buChar char="Ø"/>
            </a:pPr>
            <a:r>
              <a:rPr lang="uk-UA" sz="1200" dirty="0" smtClean="0">
                <a:solidFill>
                  <a:schemeClr val="bg2"/>
                </a:solidFill>
                <a:latin typeface="Arial" panose="020B0604020202020204" pitchFamily="34" charset="0"/>
                <a:cs typeface="Arial" panose="020B0604020202020204" pitchFamily="34" charset="0"/>
              </a:rPr>
              <a:t> Можуть прийматись подарунки, які відповідають загальновизнаним уявленням про гостинність, якщо вартість таких подарунків не перевищує 1 </a:t>
            </a:r>
            <a:r>
              <a:rPr lang="uk-UA" sz="1200" dirty="0" err="1" smtClean="0">
                <a:solidFill>
                  <a:schemeClr val="bg2"/>
                </a:solidFill>
                <a:latin typeface="Arial" panose="020B0604020202020204" pitchFamily="34" charset="0"/>
                <a:cs typeface="Arial" panose="020B0604020202020204" pitchFamily="34" charset="0"/>
              </a:rPr>
              <a:t>ПМ</a:t>
            </a:r>
            <a:r>
              <a:rPr lang="uk-UA" sz="1200" dirty="0" smtClean="0">
                <a:solidFill>
                  <a:schemeClr val="bg2"/>
                </a:solidFill>
                <a:latin typeface="Arial" panose="020B0604020202020204" pitchFamily="34" charset="0"/>
                <a:cs typeface="Arial" panose="020B0604020202020204" pitchFamily="34" charset="0"/>
              </a:rPr>
              <a:t>, одноразово, а сукупна вартість таких подарунків не перевищує 2 </a:t>
            </a:r>
            <a:r>
              <a:rPr lang="uk-UA" sz="1200" dirty="0" err="1" smtClean="0">
                <a:solidFill>
                  <a:schemeClr val="bg2"/>
                </a:solidFill>
                <a:latin typeface="Arial" panose="020B0604020202020204" pitchFamily="34" charset="0"/>
                <a:cs typeface="Arial" panose="020B0604020202020204" pitchFamily="34" charset="0"/>
              </a:rPr>
              <a:t>ПМ</a:t>
            </a:r>
            <a:endParaRPr lang="uk-UA" sz="1200" dirty="0" smtClean="0">
              <a:solidFill>
                <a:schemeClr val="bg2"/>
              </a:solidFill>
              <a:latin typeface="Arial" panose="020B0604020202020204" pitchFamily="34" charset="0"/>
              <a:cs typeface="Arial" panose="020B0604020202020204" pitchFamily="34" charset="0"/>
            </a:endParaRPr>
          </a:p>
          <a:p>
            <a:pPr>
              <a:spcAft>
                <a:spcPts val="600"/>
              </a:spcAft>
              <a:buFont typeface="Wingdings" pitchFamily="2" charset="2"/>
              <a:buChar char="Ø"/>
            </a:pPr>
            <a:r>
              <a:rPr lang="uk-UA" sz="1200" dirty="0" smtClean="0">
                <a:solidFill>
                  <a:schemeClr val="bg2"/>
                </a:solidFill>
                <a:latin typeface="Arial" panose="020B0604020202020204" pitchFamily="34" charset="0"/>
                <a:cs typeface="Arial" panose="020B0604020202020204" pitchFamily="34" charset="0"/>
              </a:rPr>
              <a:t> Подарунки державі є відповідно державною або комунальною власністю і передаються у порядку, визначеному Кабінетом Міністрів</a:t>
            </a:r>
          </a:p>
          <a:p>
            <a:pPr>
              <a:buFont typeface="Wingdings" pitchFamily="2" charset="2"/>
              <a:buChar char="Ø"/>
            </a:pPr>
            <a:r>
              <a:rPr lang="uk-UA" sz="1200" dirty="0" smtClean="0">
                <a:solidFill>
                  <a:schemeClr val="bg2"/>
                </a:solidFill>
                <a:latin typeface="Arial" panose="020B0604020202020204" pitchFamily="34" charset="0"/>
                <a:cs typeface="Arial" panose="020B0604020202020204" pitchFamily="34" charset="0"/>
              </a:rPr>
              <a:t> Рішення на користь особи, від якої отримано подарунок, вважається прийнятим в умовах конфлікту інтересів</a:t>
            </a:r>
          </a:p>
        </p:txBody>
      </p:sp>
      <p:sp>
        <p:nvSpPr>
          <p:cNvPr id="7" name="Округлений прямокутник 6"/>
          <p:cNvSpPr/>
          <p:nvPr/>
        </p:nvSpPr>
        <p:spPr bwMode="auto">
          <a:xfrm>
            <a:off x="292439" y="3929448"/>
            <a:ext cx="6339019" cy="2718485"/>
          </a:xfrm>
          <a:prstGeom prst="roundRect">
            <a:avLst/>
          </a:prstGeom>
          <a:gradFill>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0" rIns="0" bIns="0" numCol="1" rtlCol="0" anchor="t" anchorCtr="0" compatLnSpc="1">
            <a:prstTxWarp prst="textNoShape">
              <a:avLst/>
            </a:prstTxWarp>
          </a:bodyPr>
          <a:lstStyle/>
          <a:p>
            <a:pPr algn="ctr" fontAlgn="base">
              <a:spcBef>
                <a:spcPct val="0"/>
              </a:spcBef>
              <a:spcAft>
                <a:spcPct val="0"/>
              </a:spcAft>
            </a:pPr>
            <a:r>
              <a:rPr lang="uk-UA" sz="1400" b="1" dirty="0" smtClean="0">
                <a:solidFill>
                  <a:srgbClr val="FF0000"/>
                </a:solidFill>
                <a:latin typeface="Arial" panose="020B0604020202020204" pitchFamily="34" charset="0"/>
                <a:cs typeface="Arial" panose="020B0604020202020204" pitchFamily="34" charset="0"/>
              </a:rPr>
              <a:t>Запобігання одержанню неправомірної вигоди </a:t>
            </a:r>
          </a:p>
          <a:p>
            <a:pPr algn="ctr" fontAlgn="base">
              <a:spcBef>
                <a:spcPct val="0"/>
              </a:spcBef>
              <a:spcAft>
                <a:spcPts val="1200"/>
              </a:spcAft>
            </a:pPr>
            <a:r>
              <a:rPr lang="uk-UA" sz="1400" b="1" dirty="0" smtClean="0">
                <a:solidFill>
                  <a:srgbClr val="FF0000"/>
                </a:solidFill>
                <a:latin typeface="Arial" panose="020B0604020202020204" pitchFamily="34" charset="0"/>
                <a:cs typeface="Arial" panose="020B0604020202020204" pitchFamily="34" charset="0"/>
              </a:rPr>
              <a:t>або подарунка</a:t>
            </a:r>
          </a:p>
          <a:p>
            <a:pPr>
              <a:spcAft>
                <a:spcPts val="600"/>
              </a:spcAft>
            </a:pPr>
            <a:r>
              <a:rPr lang="uk-UA" sz="1200" dirty="0" smtClean="0">
                <a:solidFill>
                  <a:schemeClr val="bg2"/>
                </a:solidFill>
                <a:latin typeface="Arial" panose="020B0604020202020204" pitchFamily="34" charset="0"/>
                <a:cs typeface="Arial" panose="020B0604020202020204" pitchFamily="34" charset="0"/>
              </a:rPr>
              <a:t>У разі надходження пропозиції щодо неправомірної вигоди або подарунка, незважаючи на приватні інтереси, зобов’язання невідкладно вжити таких заходів:</a:t>
            </a:r>
          </a:p>
          <a:p>
            <a:pPr>
              <a:spcAft>
                <a:spcPts val="300"/>
              </a:spcAft>
            </a:pPr>
            <a:r>
              <a:rPr lang="uk-UA" sz="1200" dirty="0" smtClean="0">
                <a:solidFill>
                  <a:schemeClr val="bg2"/>
                </a:solidFill>
                <a:latin typeface="Arial" panose="020B0604020202020204" pitchFamily="34" charset="0"/>
                <a:cs typeface="Arial" panose="020B0604020202020204" pitchFamily="34" charset="0"/>
              </a:rPr>
              <a:t>1) відмовитися від пропозиції;</a:t>
            </a:r>
          </a:p>
          <a:p>
            <a:pPr>
              <a:spcAft>
                <a:spcPts val="300"/>
              </a:spcAft>
            </a:pPr>
            <a:r>
              <a:rPr lang="uk-UA" sz="1200" dirty="0" smtClean="0">
                <a:solidFill>
                  <a:schemeClr val="bg2"/>
                </a:solidFill>
                <a:latin typeface="Arial" panose="020B0604020202020204" pitchFamily="34" charset="0"/>
                <a:cs typeface="Arial" panose="020B0604020202020204" pitchFamily="34" charset="0"/>
              </a:rPr>
              <a:t>2) за можливості ідентифікувати особу, яка зробила пропозицію;</a:t>
            </a:r>
          </a:p>
          <a:p>
            <a:pPr>
              <a:spcAft>
                <a:spcPts val="300"/>
              </a:spcAft>
            </a:pPr>
            <a:r>
              <a:rPr lang="uk-UA" sz="1200" dirty="0" smtClean="0">
                <a:solidFill>
                  <a:schemeClr val="bg2"/>
                </a:solidFill>
                <a:latin typeface="Arial" panose="020B0604020202020204" pitchFamily="34" charset="0"/>
                <a:cs typeface="Arial" panose="020B0604020202020204" pitchFamily="34" charset="0"/>
              </a:rPr>
              <a:t>3) залучити свідків;</a:t>
            </a:r>
          </a:p>
          <a:p>
            <a:pPr>
              <a:spcAft>
                <a:spcPts val="300"/>
              </a:spcAft>
            </a:pPr>
            <a:r>
              <a:rPr lang="uk-UA" sz="1200" dirty="0" smtClean="0">
                <a:solidFill>
                  <a:schemeClr val="bg2"/>
                </a:solidFill>
                <a:latin typeface="Arial" panose="020B0604020202020204" pitchFamily="34" charset="0"/>
                <a:cs typeface="Arial" panose="020B0604020202020204" pitchFamily="34" charset="0"/>
              </a:rPr>
              <a:t>4) письмово повідомити про пропозицію керівника, спеціально уповноважених суб’єктів у сфері протидії корупції</a:t>
            </a:r>
          </a:p>
          <a:p>
            <a:r>
              <a:rPr lang="uk-UA" sz="1000" b="1" i="1" dirty="0" smtClean="0">
                <a:solidFill>
                  <a:schemeClr val="bg2"/>
                </a:solidFill>
                <a:latin typeface="Arial" panose="020B0604020202020204" pitchFamily="34" charset="0"/>
                <a:cs typeface="Arial" panose="020B0604020202020204" pitchFamily="34" charset="0"/>
              </a:rPr>
              <a:t>*При наявності сумнівів щодо можливості одержання подарунка, письмово звернутися для одержання консультації з цього питання до Національного агентства</a:t>
            </a:r>
          </a:p>
        </p:txBody>
      </p:sp>
      <p:sp>
        <p:nvSpPr>
          <p:cNvPr id="15" name="Прямокутник 14"/>
          <p:cNvSpPr/>
          <p:nvPr/>
        </p:nvSpPr>
        <p:spPr bwMode="auto">
          <a:xfrm>
            <a:off x="255372" y="700215"/>
            <a:ext cx="9061623" cy="815546"/>
          </a:xfrm>
          <a:prstGeom prst="rect">
            <a:avLst/>
          </a:prstGeom>
          <a:noFill/>
          <a:ln w="9525" cap="flat" cmpd="sng" algn="ctr">
            <a:noFill/>
            <a:prstDash val="solid"/>
            <a:round/>
            <a:headEnd type="none" w="med" len="med"/>
            <a:tailEnd type="none" w="med" len="med"/>
          </a:ln>
          <a:effectLst/>
        </p:spPr>
        <p:txBody>
          <a:bodyPr vert="horz" wrap="square" lIns="36000" tIns="0" rIns="36000" bIns="0" numCol="1" rtlCol="0" anchor="ctr" anchorCtr="0" compatLnSpc="1">
            <a:prstTxWarp prst="textNoShape">
              <a:avLst/>
            </a:prstTxWarp>
          </a:bodyPr>
          <a:lstStyle/>
          <a:p>
            <a:pPr fontAlgn="base">
              <a:spcBef>
                <a:spcPct val="0"/>
              </a:spcBef>
              <a:spcAft>
                <a:spcPct val="0"/>
              </a:spcAft>
            </a:pPr>
            <a:r>
              <a:rPr lang="uk-UA" sz="1600" b="1" dirty="0" smtClean="0">
                <a:solidFill>
                  <a:srgbClr val="C00000"/>
                </a:solidFill>
                <a:latin typeface="Arial" panose="020B0604020202020204" pitchFamily="34" charset="0"/>
                <a:cs typeface="Arial" panose="020B0604020202020204" pitchFamily="34" charset="0"/>
              </a:rPr>
              <a:t>Неправомірна вигода </a:t>
            </a:r>
            <a:r>
              <a:rPr lang="uk-UA" sz="1600" b="1" dirty="0" smtClean="0">
                <a:solidFill>
                  <a:schemeClr val="bg2"/>
                </a:solidFill>
                <a:latin typeface="Arial" panose="020B0604020202020204" pitchFamily="34" charset="0"/>
                <a:cs typeface="Arial" panose="020B0604020202020204" pitchFamily="34" charset="0"/>
              </a:rPr>
              <a:t>- грошові кошти або інше майно, переваги, пільги, послуги, нематеріальні активи, будь-які інші вигоди нематеріального чи </a:t>
            </a:r>
            <a:r>
              <a:rPr lang="uk-UA" sz="1600" b="1" dirty="0" err="1" smtClean="0">
                <a:solidFill>
                  <a:schemeClr val="bg2"/>
                </a:solidFill>
                <a:latin typeface="Arial" panose="020B0604020202020204" pitchFamily="34" charset="0"/>
                <a:cs typeface="Arial" panose="020B0604020202020204" pitchFamily="34" charset="0"/>
              </a:rPr>
              <a:t>негрошового</a:t>
            </a:r>
            <a:r>
              <a:rPr lang="uk-UA" sz="1600" b="1" dirty="0" smtClean="0">
                <a:solidFill>
                  <a:schemeClr val="bg2"/>
                </a:solidFill>
                <a:latin typeface="Arial" panose="020B0604020202020204" pitchFamily="34" charset="0"/>
                <a:cs typeface="Arial" panose="020B0604020202020204" pitchFamily="34" charset="0"/>
              </a:rPr>
              <a:t> характеру, </a:t>
            </a:r>
          </a:p>
          <a:p>
            <a:pPr fontAlgn="base">
              <a:spcBef>
                <a:spcPct val="0"/>
              </a:spcBef>
              <a:spcAft>
                <a:spcPct val="0"/>
              </a:spcAft>
            </a:pPr>
            <a:r>
              <a:rPr lang="uk-UA" sz="1600" b="1" dirty="0" smtClean="0">
                <a:solidFill>
                  <a:schemeClr val="bg2"/>
                </a:solidFill>
                <a:latin typeface="Arial" panose="020B0604020202020204" pitchFamily="34" charset="0"/>
                <a:cs typeface="Arial" panose="020B0604020202020204" pitchFamily="34" charset="0"/>
              </a:rPr>
              <a:t>які обіцяють, пропонують, надають або одержують без законних на те підстав</a:t>
            </a:r>
          </a:p>
        </p:txBody>
      </p:sp>
      <p:pic>
        <p:nvPicPr>
          <p:cNvPr id="3074" name="Picture 2" descr="E:\ИКОНКИ\unnamed.jpg"/>
          <p:cNvPicPr>
            <a:picLocks noChangeAspect="1" noChangeArrowheads="1"/>
          </p:cNvPicPr>
          <p:nvPr/>
        </p:nvPicPr>
        <p:blipFill>
          <a:blip r:embed="rId4" cstate="print"/>
          <a:srcRect/>
          <a:stretch>
            <a:fillRect/>
          </a:stretch>
        </p:blipFill>
        <p:spPr bwMode="auto">
          <a:xfrm>
            <a:off x="4432348" y="2129741"/>
            <a:ext cx="2134553" cy="1285875"/>
          </a:xfrm>
          <a:prstGeom prst="rect">
            <a:avLst/>
          </a:prstGeom>
          <a:noFill/>
        </p:spPr>
      </p:pic>
      <p:sp>
        <p:nvSpPr>
          <p:cNvPr id="16" name="Прямокутник 15"/>
          <p:cNvSpPr/>
          <p:nvPr/>
        </p:nvSpPr>
        <p:spPr bwMode="auto">
          <a:xfrm>
            <a:off x="6656173" y="1622854"/>
            <a:ext cx="5346356" cy="105444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fontAlgn="base">
              <a:spcBef>
                <a:spcPct val="0"/>
              </a:spcBef>
              <a:spcAft>
                <a:spcPct val="0"/>
              </a:spcAft>
            </a:pPr>
            <a:r>
              <a:rPr lang="uk-UA" sz="1600" b="1" dirty="0" smtClean="0">
                <a:solidFill>
                  <a:srgbClr val="C00000"/>
                </a:solidFill>
                <a:latin typeface="Arial" panose="020B0604020202020204" pitchFamily="34" charset="0"/>
                <a:cs typeface="Arial" panose="020B0604020202020204" pitchFamily="34" charset="0"/>
              </a:rPr>
              <a:t>Подарунок</a:t>
            </a:r>
            <a:r>
              <a:rPr lang="uk-UA" sz="1600" b="1" dirty="0" smtClean="0">
                <a:solidFill>
                  <a:schemeClr val="bg2"/>
                </a:solidFill>
                <a:latin typeface="Arial" panose="020B0604020202020204" pitchFamily="34" charset="0"/>
                <a:cs typeface="Arial" panose="020B0604020202020204" pitchFamily="34" charset="0"/>
              </a:rPr>
              <a:t> - грошові кошти або інше майно, </a:t>
            </a:r>
          </a:p>
          <a:p>
            <a:pPr fontAlgn="base">
              <a:spcBef>
                <a:spcPct val="0"/>
              </a:spcBef>
              <a:spcAft>
                <a:spcPct val="0"/>
              </a:spcAft>
            </a:pPr>
            <a:r>
              <a:rPr lang="uk-UA" sz="1600" b="1" dirty="0" smtClean="0">
                <a:solidFill>
                  <a:schemeClr val="bg2"/>
                </a:solidFill>
                <a:latin typeface="Arial" panose="020B0604020202020204" pitchFamily="34" charset="0"/>
                <a:cs typeface="Arial" panose="020B0604020202020204" pitchFamily="34" charset="0"/>
              </a:rPr>
              <a:t>переваги, пільги, послуги, нематеріальні активи, які надають/одержують безоплатно або за ціною, </a:t>
            </a:r>
          </a:p>
          <a:p>
            <a:pPr fontAlgn="base">
              <a:spcBef>
                <a:spcPct val="0"/>
              </a:spcBef>
              <a:spcAft>
                <a:spcPct val="0"/>
              </a:spcAft>
            </a:pPr>
            <a:r>
              <a:rPr lang="uk-UA" sz="1600" b="1" dirty="0" smtClean="0">
                <a:solidFill>
                  <a:schemeClr val="bg2"/>
                </a:solidFill>
                <a:latin typeface="Arial" panose="020B0604020202020204" pitchFamily="34" charset="0"/>
                <a:cs typeface="Arial" panose="020B0604020202020204" pitchFamily="34" charset="0"/>
              </a:rPr>
              <a:t>нижчою мінімальної ринкової</a:t>
            </a:r>
          </a:p>
        </p:txBody>
      </p:sp>
      <p:sp>
        <p:nvSpPr>
          <p:cNvPr id="9" name="Округлений прямокутник 8"/>
          <p:cNvSpPr/>
          <p:nvPr/>
        </p:nvSpPr>
        <p:spPr bwMode="auto">
          <a:xfrm>
            <a:off x="214186" y="1787611"/>
            <a:ext cx="4160106" cy="2018270"/>
          </a:xfrm>
          <a:prstGeom prst="roundRect">
            <a:avLst/>
          </a:prstGeom>
          <a:gradFill>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fontAlgn="base">
              <a:spcBef>
                <a:spcPct val="0"/>
              </a:spcBef>
              <a:spcAft>
                <a:spcPts val="1200"/>
              </a:spcAft>
            </a:pPr>
            <a:r>
              <a:rPr lang="uk-UA" sz="1400" b="1" dirty="0" smtClean="0">
                <a:solidFill>
                  <a:srgbClr val="FF0000"/>
                </a:solidFill>
                <a:latin typeface="Arial" panose="020B0604020202020204" pitchFamily="34" charset="0"/>
                <a:cs typeface="Arial" panose="020B0604020202020204" pitchFamily="34" charset="0"/>
              </a:rPr>
              <a:t>Обмеження щодо використання службових повноважень чи свого становища</a:t>
            </a:r>
          </a:p>
          <a:p>
            <a:pPr fontAlgn="base">
              <a:spcBef>
                <a:spcPct val="0"/>
              </a:spcBef>
              <a:spcAft>
                <a:spcPct val="0"/>
              </a:spcAft>
            </a:pPr>
            <a:r>
              <a:rPr lang="uk-UA" sz="1200" dirty="0" smtClean="0">
                <a:solidFill>
                  <a:schemeClr val="bg2"/>
                </a:solidFill>
                <a:latin typeface="Arial" panose="020B0604020202020204" pitchFamily="34" charset="0"/>
                <a:cs typeface="Arial" panose="020B0604020202020204" pitchFamily="34" charset="0"/>
              </a:rPr>
              <a:t>Забороняється використовувати свої службові повноваження або своє становище та пов’язані з цим можливості з метою одержання неправомірної вигоди для себе чи інших осіб, у тому числі використовувати будь-яке державне чи комунальне майно або кошти в приватних інтересах</a:t>
            </a:r>
          </a:p>
        </p:txBody>
      </p:sp>
    </p:spTree>
    <p:extLst>
      <p:ext uri="{BB962C8B-B14F-4D97-AF65-F5344CB8AC3E}">
        <p14:creationId xmlns="" xmlns:p14="http://schemas.microsoft.com/office/powerpoint/2010/main" val="526520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31804" y="543697"/>
            <a:ext cx="11944866" cy="6203092"/>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p>
            <a:pPr indent="457200" algn="just"/>
            <a:endParaRPr lang="ru-RU" sz="1400"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15330" y="81023"/>
            <a:ext cx="11920151" cy="41324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540000" bIns="45720" numCol="1" rtlCol="0" anchor="ctr" anchorCtr="0" compatLnSpc="1">
            <a:prstTxWarp prst="textNoShape">
              <a:avLst/>
            </a:prstTxWarp>
          </a:bodyPr>
          <a:lstStyle/>
          <a:p>
            <a:pPr algn="ctr" fontAlgn="base">
              <a:spcBef>
                <a:spcPct val="0"/>
              </a:spcBef>
              <a:spcAft>
                <a:spcPct val="0"/>
              </a:spcAft>
            </a:pPr>
            <a:r>
              <a:rPr lang="ru-RU" sz="2000" b="1" dirty="0" smtClean="0">
                <a:solidFill>
                  <a:srgbClr val="00B050"/>
                </a:solidFill>
                <a:latin typeface="Century Schoolbook" panose="02040604050505020304" pitchFamily="18" charset="0"/>
              </a:rPr>
              <a:t>ЗАПОБІГАННЯ КОРУПЦІЙНИМ ТА ПОВ’ЯЗАНИМ З КОРУПЦІЄЮ ПРАВОПОРУШЕННЯМ</a:t>
            </a: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1004550" y="0"/>
            <a:ext cx="1187450" cy="1957388"/>
          </a:xfrm>
          <a:prstGeom prst="rect">
            <a:avLst/>
          </a:prstGeom>
          <a:noFill/>
          <a:ln w="9525">
            <a:noFill/>
            <a:miter lim="800000"/>
            <a:headEnd/>
            <a:tailEnd/>
          </a:ln>
        </p:spPr>
      </p:pic>
      <p:sp>
        <p:nvSpPr>
          <p:cNvPr id="8" name="Округлений прямокутник 7"/>
          <p:cNvSpPr/>
          <p:nvPr/>
        </p:nvSpPr>
        <p:spPr bwMode="auto">
          <a:xfrm>
            <a:off x="5099222" y="4514335"/>
            <a:ext cx="6046573" cy="1779372"/>
          </a:xfrm>
          <a:prstGeom prst="roundRect">
            <a:avLst/>
          </a:prstGeom>
          <a:gradFill>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0" rIns="0" bIns="0" numCol="1" rtlCol="0" anchor="t" anchorCtr="0" compatLnSpc="1">
            <a:prstTxWarp prst="textNoShape">
              <a:avLst/>
            </a:prstTxWarp>
          </a:bodyPr>
          <a:lstStyle/>
          <a:p>
            <a:pPr algn="ctr" fontAlgn="base">
              <a:spcBef>
                <a:spcPct val="0"/>
              </a:spcBef>
              <a:spcAft>
                <a:spcPts val="1200"/>
              </a:spcAft>
            </a:pPr>
            <a:r>
              <a:rPr lang="uk-UA" sz="1400" b="1" dirty="0" smtClean="0">
                <a:solidFill>
                  <a:srgbClr val="FF0000"/>
                </a:solidFill>
                <a:latin typeface="Arial" panose="020B0604020202020204" pitchFamily="34" charset="0"/>
                <a:cs typeface="Arial" panose="020B0604020202020204" pitchFamily="34" charset="0"/>
              </a:rPr>
              <a:t>Обмеження спільної роботи близьких осіб</a:t>
            </a:r>
          </a:p>
          <a:p>
            <a:pPr fontAlgn="base">
              <a:spcBef>
                <a:spcPct val="0"/>
              </a:spcBef>
              <a:spcAft>
                <a:spcPts val="600"/>
              </a:spcAft>
              <a:buFont typeface="Wingdings" pitchFamily="2" charset="2"/>
              <a:buChar char="Ø"/>
            </a:pPr>
            <a:r>
              <a:rPr lang="uk-UA" sz="1100" dirty="0" smtClean="0">
                <a:solidFill>
                  <a:schemeClr val="bg2"/>
                </a:solidFill>
                <a:latin typeface="Arial" panose="020B0604020202020204" pitchFamily="34" charset="0"/>
                <a:cs typeface="Arial" panose="020B0604020202020204" pitchFamily="34" charset="0"/>
              </a:rPr>
              <a:t> </a:t>
            </a:r>
            <a:r>
              <a:rPr lang="uk-UA" sz="1200" dirty="0" smtClean="0">
                <a:solidFill>
                  <a:schemeClr val="bg2"/>
                </a:solidFill>
                <a:latin typeface="Arial" panose="020B0604020202020204" pitchFamily="34" charset="0"/>
                <a:cs typeface="Arial" panose="020B0604020202020204" pitchFamily="34" charset="0"/>
              </a:rPr>
              <a:t>Не можна мати у прямому підпорядкуванні близьких осіб або бути прямо підпорядкованим у зв’язку з виконанням повноважень близьким особам</a:t>
            </a:r>
          </a:p>
          <a:p>
            <a:pPr fontAlgn="base">
              <a:spcBef>
                <a:spcPct val="0"/>
              </a:spcBef>
              <a:spcAft>
                <a:spcPts val="600"/>
              </a:spcAft>
              <a:buFont typeface="Wingdings" pitchFamily="2" charset="2"/>
              <a:buChar char="Ø"/>
            </a:pPr>
            <a:r>
              <a:rPr lang="uk-UA" sz="1200" dirty="0" smtClean="0">
                <a:solidFill>
                  <a:schemeClr val="bg2"/>
                </a:solidFill>
                <a:latin typeface="Arial" panose="020B0604020202020204" pitchFamily="34" charset="0"/>
                <a:cs typeface="Arial" panose="020B0604020202020204" pitchFamily="34" charset="0"/>
              </a:rPr>
              <a:t> Обов’язок повідомити керівництво про працюючих у цьому органі близьких осіб</a:t>
            </a:r>
          </a:p>
          <a:p>
            <a:pPr fontAlgn="base">
              <a:spcBef>
                <a:spcPct val="0"/>
              </a:spcBef>
              <a:spcAft>
                <a:spcPct val="0"/>
              </a:spcAft>
            </a:pPr>
            <a:endParaRPr lang="uk-UA" sz="1000" b="1" i="1" dirty="0" smtClean="0">
              <a:solidFill>
                <a:schemeClr val="bg2"/>
              </a:solidFill>
              <a:latin typeface="Arial" panose="020B0604020202020204" pitchFamily="34" charset="0"/>
              <a:cs typeface="Arial" panose="020B0604020202020204" pitchFamily="34" charset="0"/>
            </a:endParaRPr>
          </a:p>
          <a:p>
            <a:pPr fontAlgn="base">
              <a:spcBef>
                <a:spcPct val="0"/>
              </a:spcBef>
              <a:spcAft>
                <a:spcPct val="0"/>
              </a:spcAft>
            </a:pPr>
            <a:r>
              <a:rPr lang="uk-UA" sz="1000" b="1" i="1" dirty="0" smtClean="0">
                <a:solidFill>
                  <a:schemeClr val="bg2"/>
                </a:solidFill>
                <a:latin typeface="Arial" panose="020B0604020202020204" pitchFamily="34" charset="0"/>
                <a:cs typeface="Arial" panose="020B0604020202020204" pitchFamily="34" charset="0"/>
              </a:rPr>
              <a:t>* Не поширюється на народних засідателів та присяжних, виборні посади, працюючих сільських (крім районних) та гірських населених пунктах </a:t>
            </a:r>
          </a:p>
          <a:p>
            <a:pPr fontAlgn="base">
              <a:spcBef>
                <a:spcPct val="0"/>
              </a:spcBef>
              <a:spcAft>
                <a:spcPct val="0"/>
              </a:spcAft>
            </a:pPr>
            <a:endParaRPr lang="uk-UA" sz="1200" dirty="0" smtClean="0">
              <a:solidFill>
                <a:schemeClr val="bg2"/>
              </a:solidFill>
              <a:latin typeface="Arial" panose="020B0604020202020204" pitchFamily="34" charset="0"/>
              <a:cs typeface="Arial" panose="020B0604020202020204" pitchFamily="34" charset="0"/>
            </a:endParaRPr>
          </a:p>
        </p:txBody>
      </p:sp>
      <p:sp>
        <p:nvSpPr>
          <p:cNvPr id="10" name="Округлений прямокутник 9"/>
          <p:cNvSpPr/>
          <p:nvPr/>
        </p:nvSpPr>
        <p:spPr bwMode="auto">
          <a:xfrm>
            <a:off x="5066270" y="1145059"/>
            <a:ext cx="6425514" cy="2578444"/>
          </a:xfrm>
          <a:prstGeom prst="roundRect">
            <a:avLst/>
          </a:prstGeom>
          <a:gradFill>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0" rIns="0" bIns="0" numCol="1" rtlCol="0" anchor="t" anchorCtr="0" compatLnSpc="1">
            <a:prstTxWarp prst="textNoShape">
              <a:avLst/>
            </a:prstTxWarp>
          </a:bodyPr>
          <a:lstStyle/>
          <a:p>
            <a:pPr algn="ctr" fontAlgn="base">
              <a:spcBef>
                <a:spcPct val="0"/>
              </a:spcBef>
              <a:spcAft>
                <a:spcPts val="1200"/>
              </a:spcAft>
            </a:pPr>
            <a:r>
              <a:rPr lang="uk-UA" sz="1400" b="1" dirty="0" smtClean="0">
                <a:solidFill>
                  <a:srgbClr val="FF0000"/>
                </a:solidFill>
                <a:latin typeface="Arial" panose="020B0604020202020204" pitchFamily="34" charset="0"/>
                <a:cs typeface="Arial" panose="020B0604020202020204" pitchFamily="34" charset="0"/>
              </a:rPr>
              <a:t>Обмеження після припинення діяльності, пов’язаної з виконанням функцій держави, місцевого самоврядування</a:t>
            </a:r>
            <a:r>
              <a:rPr lang="ru-RU" sz="1400" dirty="0" smtClean="0"/>
              <a:t> </a:t>
            </a:r>
          </a:p>
          <a:p>
            <a:pPr fontAlgn="base">
              <a:spcBef>
                <a:spcPct val="0"/>
              </a:spcBef>
              <a:spcAft>
                <a:spcPts val="600"/>
              </a:spcAft>
            </a:pPr>
            <a:r>
              <a:rPr lang="uk-UA" sz="1200" dirty="0" smtClean="0">
                <a:solidFill>
                  <a:schemeClr val="bg2"/>
                </a:solidFill>
                <a:latin typeface="Arial" panose="020B0604020202020204" pitchFamily="34" charset="0"/>
                <a:cs typeface="Arial" panose="020B0604020202020204" pitchFamily="34" charset="0"/>
              </a:rPr>
              <a:t>Забороняється:</a:t>
            </a:r>
          </a:p>
          <a:p>
            <a:pPr fontAlgn="base">
              <a:spcBef>
                <a:spcPct val="0"/>
              </a:spcBef>
              <a:spcAft>
                <a:spcPts val="300"/>
              </a:spcAft>
              <a:buFont typeface="Wingdings" pitchFamily="2" charset="2"/>
              <a:buChar char="Ø"/>
            </a:pPr>
            <a:r>
              <a:rPr lang="uk-UA" sz="1200" dirty="0" smtClean="0">
                <a:solidFill>
                  <a:schemeClr val="bg2"/>
                </a:solidFill>
                <a:latin typeface="Arial" panose="020B0604020202020204" pitchFamily="34" charset="0"/>
                <a:cs typeface="Arial" panose="020B0604020202020204" pitchFamily="34" charset="0"/>
              </a:rPr>
              <a:t> розголошувати або використовувати у своїх інтересах інформацію, яка стала їм відома у зв’язку з виконанням службових повноважень</a:t>
            </a:r>
          </a:p>
          <a:p>
            <a:pPr fontAlgn="base">
              <a:spcBef>
                <a:spcPct val="0"/>
              </a:spcBef>
              <a:spcAft>
                <a:spcPts val="300"/>
              </a:spcAft>
              <a:buFont typeface="Wingdings" pitchFamily="2" charset="2"/>
              <a:buChar char="Ø"/>
            </a:pPr>
            <a:r>
              <a:rPr lang="uk-UA" sz="1200" dirty="0" smtClean="0">
                <a:solidFill>
                  <a:schemeClr val="bg2"/>
                </a:solidFill>
                <a:latin typeface="Arial" panose="020B0604020202020204" pitchFamily="34" charset="0"/>
                <a:cs typeface="Arial" panose="020B0604020202020204" pitchFamily="34" charset="0"/>
              </a:rPr>
              <a:t> протягом року укладати трудові договори (контракти) або вчиняти правочини у сфері підприємницької діяльності з юридичними особами або фізичними особами – підприємцями, відносно яких здійснювались повноваження з контролю</a:t>
            </a:r>
          </a:p>
          <a:p>
            <a:pPr fontAlgn="base">
              <a:spcBef>
                <a:spcPct val="0"/>
              </a:spcBef>
              <a:spcAft>
                <a:spcPct val="0"/>
              </a:spcAft>
              <a:buFont typeface="Wingdings" pitchFamily="2" charset="2"/>
              <a:buChar char="Ø"/>
            </a:pPr>
            <a:r>
              <a:rPr lang="uk-UA" sz="1200" dirty="0" smtClean="0">
                <a:solidFill>
                  <a:schemeClr val="bg2"/>
                </a:solidFill>
                <a:latin typeface="Arial" panose="020B0604020202020204" pitchFamily="34" charset="0"/>
                <a:cs typeface="Arial" panose="020B0604020202020204" pitchFamily="34" charset="0"/>
              </a:rPr>
              <a:t> протягом року представляти інтереси у справах проти органу, в якому працювали</a:t>
            </a:r>
          </a:p>
        </p:txBody>
      </p:sp>
      <p:sp>
        <p:nvSpPr>
          <p:cNvPr id="5" name="Округлений прямокутник 4"/>
          <p:cNvSpPr/>
          <p:nvPr/>
        </p:nvSpPr>
        <p:spPr bwMode="auto">
          <a:xfrm>
            <a:off x="461318" y="1573428"/>
            <a:ext cx="4028304" cy="4250725"/>
          </a:xfrm>
          <a:prstGeom prst="roundRect">
            <a:avLst/>
          </a:prstGeom>
          <a:gradFill>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0" rIns="0" bIns="0" numCol="1" rtlCol="0" anchor="t" anchorCtr="0" compatLnSpc="1">
            <a:prstTxWarp prst="textNoShape">
              <a:avLst/>
            </a:prstTxWarp>
          </a:bodyPr>
          <a:lstStyle/>
          <a:p>
            <a:pPr algn="ctr" fontAlgn="base">
              <a:spcBef>
                <a:spcPct val="0"/>
              </a:spcBef>
              <a:spcAft>
                <a:spcPts val="1200"/>
              </a:spcAft>
            </a:pPr>
            <a:r>
              <a:rPr lang="uk-UA" sz="1400" b="1" dirty="0" smtClean="0">
                <a:solidFill>
                  <a:srgbClr val="FF0000"/>
                </a:solidFill>
                <a:latin typeface="Arial" panose="020B0604020202020204" pitchFamily="34" charset="0"/>
                <a:cs typeface="Arial" panose="020B0604020202020204" pitchFamily="34" charset="0"/>
              </a:rPr>
              <a:t>Обмеження щодо сумісництва та суміщення</a:t>
            </a:r>
          </a:p>
          <a:p>
            <a:pPr>
              <a:spcAft>
                <a:spcPts val="600"/>
              </a:spcAft>
            </a:pPr>
            <a:r>
              <a:rPr lang="uk-UA" sz="1200" dirty="0" smtClean="0">
                <a:solidFill>
                  <a:schemeClr val="bg2"/>
                </a:solidFill>
                <a:latin typeface="Arial" panose="020B0604020202020204" pitchFamily="34" charset="0"/>
                <a:cs typeface="Arial" panose="020B0604020202020204" pitchFamily="34" charset="0"/>
              </a:rPr>
              <a:t>Забороняється:</a:t>
            </a:r>
          </a:p>
          <a:p>
            <a:pPr>
              <a:spcAft>
                <a:spcPts val="300"/>
              </a:spcAft>
            </a:pPr>
            <a:r>
              <a:rPr lang="uk-UA" sz="1200" dirty="0" smtClean="0">
                <a:solidFill>
                  <a:schemeClr val="bg2"/>
                </a:solidFill>
                <a:latin typeface="Arial" panose="020B0604020202020204" pitchFamily="34" charset="0"/>
                <a:cs typeface="Arial" panose="020B0604020202020204" pitchFamily="34" charset="0"/>
              </a:rPr>
              <a:t>1) займатися іншою оплачуваною (крім викладацької, наукової і творчої діяльності, медичної практики, інструкторської та суддівської практики із спорту) або підприємницькою діяльністю</a:t>
            </a:r>
          </a:p>
          <a:p>
            <a:pPr>
              <a:spcAft>
                <a:spcPts val="300"/>
              </a:spcAft>
            </a:pPr>
            <a:r>
              <a:rPr lang="uk-UA" sz="1200" dirty="0" smtClean="0">
                <a:solidFill>
                  <a:schemeClr val="bg2"/>
                </a:solidFill>
                <a:latin typeface="Arial" panose="020B0604020202020204" pitchFamily="34" charset="0"/>
                <a:cs typeface="Arial" panose="020B0604020202020204" pitchFamily="34" charset="0"/>
              </a:rPr>
              <a:t>2) входити до складу правління, інших виконавчих чи контрольних органів, наглядової ради підприємства або організації, що має на меті одержання прибутку (крім представлення інтересів та здійснення функції з управління акціями (частками, паями), що належать державі чи територіальній громаді)</a:t>
            </a:r>
          </a:p>
          <a:p>
            <a:endParaRPr lang="uk-UA" sz="1000" b="1" i="1" dirty="0" smtClean="0">
              <a:solidFill>
                <a:schemeClr val="bg2"/>
              </a:solidFill>
              <a:latin typeface="Arial" panose="020B0604020202020204" pitchFamily="34" charset="0"/>
              <a:cs typeface="Arial" panose="020B0604020202020204" pitchFamily="34" charset="0"/>
            </a:endParaRPr>
          </a:p>
          <a:p>
            <a:r>
              <a:rPr lang="uk-UA" sz="1000" b="1" i="1" dirty="0" smtClean="0">
                <a:solidFill>
                  <a:schemeClr val="bg2"/>
                </a:solidFill>
                <a:latin typeface="Arial" panose="020B0604020202020204" pitchFamily="34" charset="0"/>
                <a:cs typeface="Arial" panose="020B0604020202020204" pitchFamily="34" charset="0"/>
              </a:rPr>
              <a:t>* Не поширюються не депутатів, присяжних</a:t>
            </a:r>
          </a:p>
        </p:txBody>
      </p:sp>
    </p:spTree>
    <p:extLst>
      <p:ext uri="{BB962C8B-B14F-4D97-AF65-F5344CB8AC3E}">
        <p14:creationId xmlns="" xmlns:p14="http://schemas.microsoft.com/office/powerpoint/2010/main" val="526520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15330" y="568411"/>
            <a:ext cx="11920151" cy="617014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t" anchorCtr="0" compatLnSpc="1">
            <a:prstTxWarp prst="textNoShape">
              <a:avLst/>
            </a:prstTxWarp>
          </a:bodyPr>
          <a:lstStyle/>
          <a:p>
            <a:pPr algn="ctr"/>
            <a:r>
              <a:rPr lang="uk-UA" sz="1600" b="1" dirty="0" smtClean="0">
                <a:solidFill>
                  <a:srgbClr val="0070C0"/>
                </a:solidFill>
                <a:latin typeface="Arial" panose="020B0604020202020204" pitchFamily="34" charset="0"/>
                <a:cs typeface="Arial" panose="020B0604020202020204" pitchFamily="34" charset="0"/>
              </a:rPr>
              <a:t>Неналежне врегулювання конфліктів між приватними інтересами та державними обов’язками </a:t>
            </a:r>
          </a:p>
          <a:p>
            <a:pPr algn="ctr"/>
            <a:r>
              <a:rPr lang="uk-UA" sz="1600" b="1" dirty="0" smtClean="0">
                <a:solidFill>
                  <a:srgbClr val="0070C0"/>
                </a:solidFill>
                <a:latin typeface="Arial" panose="020B0604020202020204" pitchFamily="34" charset="0"/>
                <a:cs typeface="Arial" panose="020B0604020202020204" pitchFamily="34" charset="0"/>
              </a:rPr>
              <a:t>службових осіб, так само як і порушення встановлених чинним антикорупційним законодавством </a:t>
            </a:r>
          </a:p>
          <a:p>
            <a:pPr algn="ctr"/>
            <a:r>
              <a:rPr lang="uk-UA" sz="1600" b="1" dirty="0" smtClean="0">
                <a:solidFill>
                  <a:srgbClr val="0070C0"/>
                </a:solidFill>
                <a:latin typeface="Arial" panose="020B0604020202020204" pitchFamily="34" charset="0"/>
                <a:cs typeface="Arial" panose="020B0604020202020204" pitchFamily="34" charset="0"/>
              </a:rPr>
              <a:t>заборон та обмежень, стає джерелом корупції.</a:t>
            </a:r>
          </a:p>
          <a:p>
            <a:pPr algn="ctr"/>
            <a:endParaRPr lang="uk-UA" sz="1600" b="1" dirty="0" smtClean="0">
              <a:solidFill>
                <a:srgbClr val="0070C0"/>
              </a:solidFill>
              <a:latin typeface="Arial" panose="020B0604020202020204" pitchFamily="34" charset="0"/>
              <a:cs typeface="Arial" panose="020B0604020202020204" pitchFamily="34" charset="0"/>
            </a:endParaRPr>
          </a:p>
          <a:p>
            <a:pPr marL="3240000" algn="just"/>
            <a:r>
              <a:rPr lang="uk-UA" sz="1400" b="1" dirty="0" smtClean="0">
                <a:solidFill>
                  <a:schemeClr val="bg2"/>
                </a:solidFill>
                <a:latin typeface="Arial" panose="020B0604020202020204" pitchFamily="34" charset="0"/>
                <a:cs typeface="Arial" panose="020B0604020202020204" pitchFamily="34" charset="0"/>
              </a:rPr>
              <a:t>Закон України </a:t>
            </a:r>
            <a:r>
              <a:rPr lang="uk-UA" sz="1400" b="1" dirty="0" err="1" smtClean="0">
                <a:solidFill>
                  <a:schemeClr val="bg2"/>
                </a:solidFill>
                <a:latin typeface="Arial" panose="020B0604020202020204" pitchFamily="34" charset="0"/>
                <a:cs typeface="Arial" panose="020B0604020202020204" pitchFamily="34" charset="0"/>
              </a:rPr>
              <a:t>“Про</a:t>
            </a:r>
            <a:r>
              <a:rPr lang="uk-UA" sz="1400" b="1" dirty="0" smtClean="0">
                <a:solidFill>
                  <a:schemeClr val="bg2"/>
                </a:solidFill>
                <a:latin typeface="Arial" panose="020B0604020202020204" pitchFamily="34" charset="0"/>
                <a:cs typeface="Arial" panose="020B0604020202020204" pitchFamily="34" charset="0"/>
              </a:rPr>
              <a:t> запобігання </a:t>
            </a:r>
            <a:r>
              <a:rPr lang="uk-UA" sz="1400" b="1" dirty="0" err="1" smtClean="0">
                <a:solidFill>
                  <a:schemeClr val="bg2"/>
                </a:solidFill>
                <a:latin typeface="Arial" panose="020B0604020202020204" pitchFamily="34" charset="0"/>
                <a:cs typeface="Arial" panose="020B0604020202020204" pitchFamily="34" charset="0"/>
              </a:rPr>
              <a:t>корупції”</a:t>
            </a:r>
            <a:r>
              <a:rPr lang="uk-UA" sz="1400" b="1" dirty="0" smtClean="0">
                <a:solidFill>
                  <a:schemeClr val="bg2"/>
                </a:solidFill>
                <a:latin typeface="Arial" panose="020B0604020202020204" pitchFamily="34" charset="0"/>
                <a:cs typeface="Arial" panose="020B0604020202020204" pitchFamily="34" charset="0"/>
              </a:rPr>
              <a:t> виділяє два види конфлікту інтересів:</a:t>
            </a:r>
          </a:p>
          <a:p>
            <a:pPr marL="3240000" algn="just"/>
            <a:endParaRPr lang="uk-UA" sz="1400" b="1" dirty="0" smtClean="0">
              <a:solidFill>
                <a:schemeClr val="bg2"/>
              </a:solidFill>
              <a:latin typeface="Arial" panose="020B0604020202020204" pitchFamily="34" charset="0"/>
              <a:cs typeface="Arial" panose="020B0604020202020204" pitchFamily="34" charset="0"/>
            </a:endParaRPr>
          </a:p>
          <a:p>
            <a:pPr marL="3240000" algn="just"/>
            <a:r>
              <a:rPr lang="uk-UA" sz="1400" b="1" dirty="0" smtClean="0">
                <a:solidFill>
                  <a:srgbClr val="FF0000"/>
                </a:solidFill>
                <a:latin typeface="Arial" panose="020B0604020202020204" pitchFamily="34" charset="0"/>
                <a:cs typeface="Arial" panose="020B0604020202020204" pitchFamily="34" charset="0"/>
              </a:rPr>
              <a:t>Потенційний конфлікт інтересів </a:t>
            </a:r>
            <a:r>
              <a:rPr lang="uk-UA" sz="1400" b="1" dirty="0" smtClean="0">
                <a:solidFill>
                  <a:schemeClr val="bg2"/>
                </a:solidFill>
                <a:latin typeface="Arial" panose="020B0604020202020204" pitchFamily="34" charset="0"/>
                <a:cs typeface="Arial" panose="020B0604020202020204" pitchFamily="34" charset="0"/>
              </a:rPr>
              <a:t>- наявність у особи приватного інтересу у сфері, в якій вона виконує свої службові чи представницькі повноваження, що може вплинути на об’єктивність чи неупередженість прийняття нею рішень, або на вчинення чи </a:t>
            </a:r>
            <a:r>
              <a:rPr lang="uk-UA" sz="1400" b="1" dirty="0" err="1" smtClean="0">
                <a:solidFill>
                  <a:schemeClr val="bg2"/>
                </a:solidFill>
                <a:latin typeface="Arial" panose="020B0604020202020204" pitchFamily="34" charset="0"/>
                <a:cs typeface="Arial" panose="020B0604020202020204" pitchFamily="34" charset="0"/>
              </a:rPr>
              <a:t>невчинення</a:t>
            </a:r>
            <a:r>
              <a:rPr lang="uk-UA" sz="1400" b="1" dirty="0" smtClean="0">
                <a:solidFill>
                  <a:schemeClr val="bg2"/>
                </a:solidFill>
                <a:latin typeface="Arial" panose="020B0604020202020204" pitchFamily="34" charset="0"/>
                <a:cs typeface="Arial" panose="020B0604020202020204" pitchFamily="34" charset="0"/>
              </a:rPr>
              <a:t> дій під час виконання зазначених повноважень</a:t>
            </a:r>
          </a:p>
          <a:p>
            <a:pPr marL="3240000" algn="just"/>
            <a:endParaRPr lang="uk-UA" sz="1400" b="1" dirty="0" smtClean="0">
              <a:solidFill>
                <a:schemeClr val="bg2"/>
              </a:solidFill>
              <a:latin typeface="Arial" panose="020B0604020202020204" pitchFamily="34" charset="0"/>
              <a:cs typeface="Arial" panose="020B0604020202020204" pitchFamily="34" charset="0"/>
            </a:endParaRPr>
          </a:p>
          <a:p>
            <a:pPr marL="3240000" algn="just"/>
            <a:r>
              <a:rPr lang="uk-UA" sz="1400" b="1" dirty="0" smtClean="0">
                <a:solidFill>
                  <a:srgbClr val="FF0000"/>
                </a:solidFill>
                <a:latin typeface="Arial" panose="020B0604020202020204" pitchFamily="34" charset="0"/>
                <a:cs typeface="Arial" panose="020B0604020202020204" pitchFamily="34" charset="0"/>
              </a:rPr>
              <a:t>Реальний конфлікт інтересів </a:t>
            </a:r>
            <a:r>
              <a:rPr lang="uk-UA" sz="1400" b="1" dirty="0" smtClean="0">
                <a:solidFill>
                  <a:schemeClr val="bg2"/>
                </a:solidFill>
                <a:latin typeface="Arial" panose="020B0604020202020204" pitchFamily="34" charset="0"/>
                <a:cs typeface="Arial" panose="020B0604020202020204" pitchFamily="34" charset="0"/>
              </a:rPr>
              <a:t>- суперечність між приватним інтересом особи та її службовими чи представницькими повноваженнями, що впливає на об’єктивність або неупередженість прийняття рішень, або на вчинення чи </a:t>
            </a:r>
            <a:r>
              <a:rPr lang="uk-UA" sz="1400" b="1" dirty="0" err="1" smtClean="0">
                <a:solidFill>
                  <a:schemeClr val="bg2"/>
                </a:solidFill>
                <a:latin typeface="Arial" panose="020B0604020202020204" pitchFamily="34" charset="0"/>
                <a:cs typeface="Arial" panose="020B0604020202020204" pitchFamily="34" charset="0"/>
              </a:rPr>
              <a:t>невчинення</a:t>
            </a:r>
            <a:r>
              <a:rPr lang="uk-UA" sz="1400" b="1" dirty="0" smtClean="0">
                <a:solidFill>
                  <a:schemeClr val="bg2"/>
                </a:solidFill>
                <a:latin typeface="Arial" panose="020B0604020202020204" pitchFamily="34" charset="0"/>
                <a:cs typeface="Arial" panose="020B0604020202020204" pitchFamily="34" charset="0"/>
              </a:rPr>
              <a:t> дій під час виконання зазначених повноважень</a:t>
            </a:r>
          </a:p>
          <a:p>
            <a:pPr marL="3240000" algn="just"/>
            <a:endParaRPr lang="uk-UA" sz="1400" b="1" dirty="0" smtClean="0">
              <a:solidFill>
                <a:schemeClr val="bg2"/>
              </a:solidFill>
              <a:latin typeface="Arial" panose="020B0604020202020204" pitchFamily="34" charset="0"/>
              <a:cs typeface="Arial" panose="020B0604020202020204" pitchFamily="34" charset="0"/>
            </a:endParaRPr>
          </a:p>
          <a:p>
            <a:pPr algn="ctr"/>
            <a:r>
              <a:rPr lang="uk-UA" sz="1600" b="1" dirty="0" smtClean="0">
                <a:solidFill>
                  <a:srgbClr val="002060"/>
                </a:solidFill>
                <a:latin typeface="Arial" panose="020B0604020202020204" pitchFamily="34" charset="0"/>
                <a:cs typeface="Arial" panose="020B0604020202020204" pitchFamily="34" charset="0"/>
              </a:rPr>
              <a:t>Складові конфлікту інтересів:</a:t>
            </a:r>
          </a:p>
          <a:p>
            <a:pPr algn="ctr"/>
            <a:endParaRPr lang="uk-UA" sz="1400" b="1" dirty="0" smtClean="0">
              <a:solidFill>
                <a:srgbClr val="002060"/>
              </a:solidFill>
              <a:latin typeface="Arial" panose="020B0604020202020204" pitchFamily="34" charset="0"/>
              <a:cs typeface="Arial" panose="020B0604020202020204" pitchFamily="34" charset="0"/>
            </a:endParaRPr>
          </a:p>
          <a:p>
            <a:endParaRPr lang="uk-UA" sz="1400" b="1" dirty="0" smtClean="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23568" y="81022"/>
            <a:ext cx="11895437"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0000" bIns="45720" numCol="1" rtlCol="0" anchor="ctr" anchorCtr="0" compatLnSpc="1">
            <a:prstTxWarp prst="textNoShape">
              <a:avLst/>
            </a:prstTxWarp>
          </a:bodyPr>
          <a:lstStyle/>
          <a:p>
            <a:pPr algn="ctr" fontAlgn="base">
              <a:spcBef>
                <a:spcPct val="0"/>
              </a:spcBef>
              <a:spcAft>
                <a:spcPct val="0"/>
              </a:spcAft>
            </a:pPr>
            <a:r>
              <a:rPr lang="ru-RU" sz="2000" b="1" dirty="0" smtClean="0">
                <a:solidFill>
                  <a:srgbClr val="00B050"/>
                </a:solidFill>
                <a:latin typeface="Century Schoolbook" panose="02040604050505020304" pitchFamily="18" charset="0"/>
              </a:rPr>
              <a:t>ЗАПОБІГАННЯ ТА ВРЕГУЛЮВАННЯ КОНФЛІКТУ ІНТЕРЕСІВ</a:t>
            </a:r>
          </a:p>
        </p:txBody>
      </p:sp>
      <p:pic>
        <p:nvPicPr>
          <p:cNvPr id="13315" name="Picture 1" descr="C:\Users\User\Desktop\Новый рисунок 3.png"/>
          <p:cNvPicPr>
            <a:picLocks noChangeAspect="1" noChangeArrowheads="1"/>
          </p:cNvPicPr>
          <p:nvPr/>
        </p:nvPicPr>
        <p:blipFill>
          <a:blip r:embed="rId4" cstate="print"/>
          <a:srcRect/>
          <a:stretch>
            <a:fillRect/>
          </a:stretch>
        </p:blipFill>
        <p:spPr bwMode="auto">
          <a:xfrm>
            <a:off x="10884514" y="0"/>
            <a:ext cx="1187450" cy="1957388"/>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241171" y="1545411"/>
          <a:ext cx="3178175" cy="2382837"/>
        </p:xfrm>
        <a:graphic>
          <a:graphicData uri="http://schemas.openxmlformats.org/presentationml/2006/ole">
            <p:oleObj spid="_x0000_s1026" name="Презентація" r:id="rId5" imgW="3959486" imgH="2968719" progId="PowerPoint.Show.12">
              <p:embed/>
            </p:oleObj>
          </a:graphicData>
        </a:graphic>
      </p:graphicFrame>
      <p:sp>
        <p:nvSpPr>
          <p:cNvPr id="8" name="Прямокутник 7"/>
          <p:cNvSpPr/>
          <p:nvPr/>
        </p:nvSpPr>
        <p:spPr bwMode="auto">
          <a:xfrm>
            <a:off x="280085" y="4407243"/>
            <a:ext cx="9349947" cy="922638"/>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uk-UA" sz="1400" b="1" dirty="0" smtClean="0">
                <a:solidFill>
                  <a:srgbClr val="FF0000"/>
                </a:solidFill>
                <a:latin typeface="Arial" panose="020B0604020202020204" pitchFamily="34" charset="0"/>
                <a:cs typeface="Arial" panose="020B0604020202020204" pitchFamily="34" charset="0"/>
              </a:rPr>
              <a:t>Приватний інтерес </a:t>
            </a:r>
            <a:r>
              <a:rPr lang="uk-UA" sz="1400" b="1" dirty="0" smtClean="0">
                <a:solidFill>
                  <a:schemeClr val="bg2"/>
                </a:solidFill>
                <a:latin typeface="Arial" panose="020B0604020202020204" pitchFamily="34" charset="0"/>
                <a:cs typeface="Arial" panose="020B0604020202020204" pitchFamily="34" charset="0"/>
              </a:rPr>
              <a:t>- будь-який майновий чи немайновий інтерес особи, у тому числі зумовлений особистими, сімейними, дружніми чи іншими позаслужбовими стосунками з фізичними чи юридичними особами, у тому числі ті, що виникають у зв’язку з членством або діяльністю в громадських, політичних, релігійних чи інших організаціях</a:t>
            </a:r>
          </a:p>
        </p:txBody>
      </p:sp>
      <p:sp>
        <p:nvSpPr>
          <p:cNvPr id="9" name="Прямокутник 8"/>
          <p:cNvSpPr/>
          <p:nvPr/>
        </p:nvSpPr>
        <p:spPr bwMode="auto">
          <a:xfrm>
            <a:off x="3682314" y="5659394"/>
            <a:ext cx="8122509" cy="922638"/>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uk-UA" sz="1400" b="1" dirty="0" smtClean="0">
                <a:solidFill>
                  <a:srgbClr val="FF0000"/>
                </a:solidFill>
                <a:latin typeface="Arial" panose="020B0604020202020204" pitchFamily="34" charset="0"/>
                <a:cs typeface="Arial" panose="020B0604020202020204" pitchFamily="34" charset="0"/>
              </a:rPr>
              <a:t>Службові повноваження </a:t>
            </a:r>
            <a:r>
              <a:rPr lang="uk-UA" sz="1400" b="1" dirty="0" smtClean="0">
                <a:solidFill>
                  <a:schemeClr val="bg2"/>
                </a:solidFill>
                <a:latin typeface="Arial" panose="020B0604020202020204" pitchFamily="34" charset="0"/>
                <a:cs typeface="Arial" panose="020B0604020202020204" pitchFamily="34" charset="0"/>
              </a:rPr>
              <a:t>- безпосередні повноваження, визначені в посадових інструкціях, трудових договорах, іноді – в дорученнях тощо, та </a:t>
            </a:r>
            <a:r>
              <a:rPr lang="uk-UA" sz="1400" b="1" dirty="0" err="1" smtClean="0">
                <a:solidFill>
                  <a:schemeClr val="bg2"/>
                </a:solidFill>
                <a:latin typeface="Arial" panose="020B0604020202020204" pitchFamily="34" charset="0"/>
                <a:cs typeface="Arial" panose="020B0604020202020204" pitchFamily="34" charset="0"/>
              </a:rPr>
              <a:t>загальнослужбові</a:t>
            </a:r>
            <a:r>
              <a:rPr lang="uk-UA" sz="1400" b="1" dirty="0" smtClean="0">
                <a:solidFill>
                  <a:schemeClr val="bg2"/>
                </a:solidFill>
                <a:latin typeface="Arial" panose="020B0604020202020204" pitchFamily="34" charset="0"/>
                <a:cs typeface="Arial" panose="020B0604020202020204" pitchFamily="34" charset="0"/>
              </a:rPr>
              <a:t> повноваження, визначені в законах та інших нормативно-правових актах, регулюючих діяльність органу</a:t>
            </a:r>
          </a:p>
        </p:txBody>
      </p:sp>
      <p:sp>
        <p:nvSpPr>
          <p:cNvPr id="10" name="Прямокутник 9"/>
          <p:cNvSpPr/>
          <p:nvPr/>
        </p:nvSpPr>
        <p:spPr bwMode="auto">
          <a:xfrm>
            <a:off x="1037968" y="5338118"/>
            <a:ext cx="8567351" cy="345989"/>
          </a:xfrm>
          <a:prstGeom prst="rect">
            <a:avLst/>
          </a:prstGeom>
          <a:noFill/>
          <a:ln w="9525" cap="flat" cmpd="sng" algn="ctr">
            <a:noFill/>
            <a:prstDash val="solid"/>
            <a:round/>
            <a:headEnd type="none" w="med" len="med"/>
            <a:tailEnd type="none" w="med" len="med"/>
          </a:ln>
          <a:effectLst/>
        </p:spPr>
        <p:txBody>
          <a:bodyPr vert="horz" wrap="square" lIns="36000" tIns="0" rIns="36000" bIns="0" numCol="1" rtlCol="0" anchor="ctr" anchorCtr="0" compatLnSpc="1">
            <a:prstTxWarp prst="textNoShape">
              <a:avLst/>
            </a:prstTxWarp>
          </a:bodyPr>
          <a:lstStyle/>
          <a:p>
            <a:pPr algn="ctr" fontAlgn="base">
              <a:spcBef>
                <a:spcPct val="0"/>
              </a:spcBef>
              <a:spcAft>
                <a:spcPct val="0"/>
              </a:spcAft>
            </a:pPr>
            <a:r>
              <a:rPr lang="uk-UA" sz="1400" b="1" dirty="0" smtClean="0">
                <a:solidFill>
                  <a:srgbClr val="00B0F0"/>
                </a:solidFill>
                <a:latin typeface="Arial" panose="020B0604020202020204" pitchFamily="34" charset="0"/>
                <a:cs typeface="Arial" panose="020B0604020202020204" pitchFamily="34" charset="0"/>
              </a:rPr>
              <a:t>Наявність протиріччя між інтересом та повноваженням</a:t>
            </a:r>
          </a:p>
        </p:txBody>
      </p:sp>
    </p:spTree>
    <p:extLst>
      <p:ext uri="{BB962C8B-B14F-4D97-AF65-F5344CB8AC3E}">
        <p14:creationId xmlns="" xmlns:p14="http://schemas.microsoft.com/office/powerpoint/2010/main" val="526520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98855" y="551935"/>
            <a:ext cx="11920151" cy="617014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t" anchorCtr="0" compatLnSpc="1">
            <a:prstTxWarp prst="textNoShape">
              <a:avLst/>
            </a:prstTxWarp>
          </a:bodyPr>
          <a:lstStyle/>
          <a:p>
            <a:pPr algn="ctr"/>
            <a:endParaRPr lang="uk-UA" sz="1600" b="1" dirty="0" smtClean="0">
              <a:solidFill>
                <a:srgbClr val="0070C0"/>
              </a:solidFill>
              <a:latin typeface="Arial" panose="020B0604020202020204" pitchFamily="34" charset="0"/>
              <a:cs typeface="Arial" panose="020B0604020202020204" pitchFamily="34" charset="0"/>
            </a:endParaRPr>
          </a:p>
          <a:p>
            <a:pPr marL="3240000" algn="just"/>
            <a:endParaRPr lang="uk-UA" sz="1600" b="1" dirty="0" smtClean="0">
              <a:solidFill>
                <a:srgbClr val="002060"/>
              </a:solidFill>
              <a:latin typeface="Arial" panose="020B0604020202020204" pitchFamily="34" charset="0"/>
              <a:cs typeface="Arial" panose="020B0604020202020204" pitchFamily="34" charset="0"/>
            </a:endParaRPr>
          </a:p>
          <a:p>
            <a:pPr algn="ctr"/>
            <a:endParaRPr lang="uk-UA" sz="1400" b="1" dirty="0" smtClean="0">
              <a:solidFill>
                <a:srgbClr val="002060"/>
              </a:solidFill>
              <a:latin typeface="Arial" panose="020B0604020202020204" pitchFamily="34" charset="0"/>
              <a:cs typeface="Arial" panose="020B0604020202020204" pitchFamily="34" charset="0"/>
            </a:endParaRPr>
          </a:p>
          <a:p>
            <a:endParaRPr lang="uk-UA" sz="1400" b="1" dirty="0" smtClean="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15330" y="81022"/>
            <a:ext cx="11903675"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0000" bIns="45720" numCol="1" rtlCol="0" anchor="ctr" anchorCtr="0" compatLnSpc="1">
            <a:prstTxWarp prst="textNoShape">
              <a:avLst/>
            </a:prstTxWarp>
          </a:bodyPr>
          <a:lstStyle/>
          <a:p>
            <a:pPr algn="ctr" fontAlgn="base">
              <a:spcBef>
                <a:spcPct val="0"/>
              </a:spcBef>
              <a:spcAft>
                <a:spcPct val="0"/>
              </a:spcAft>
            </a:pPr>
            <a:r>
              <a:rPr lang="ru-RU" sz="2000" b="1" dirty="0" smtClean="0">
                <a:solidFill>
                  <a:srgbClr val="00B050"/>
                </a:solidFill>
                <a:latin typeface="Century Schoolbook" panose="02040604050505020304" pitchFamily="18" charset="0"/>
              </a:rPr>
              <a:t>ЗАПОБІГАННЯ ТА ВРЕГУЛЮВАННЯ КОНФЛІКТУ ІНТЕРЕСІВ</a:t>
            </a:r>
          </a:p>
        </p:txBody>
      </p:sp>
      <p:pic>
        <p:nvPicPr>
          <p:cNvPr id="13315" name="Picture 1" descr="C:\Users\User\Desktop\Новый рисунок 3.png"/>
          <p:cNvPicPr>
            <a:picLocks noChangeAspect="1" noChangeArrowheads="1"/>
          </p:cNvPicPr>
          <p:nvPr/>
        </p:nvPicPr>
        <p:blipFill>
          <a:blip r:embed="rId4" cstate="print"/>
          <a:srcRect/>
          <a:stretch>
            <a:fillRect/>
          </a:stretch>
        </p:blipFill>
        <p:spPr bwMode="auto">
          <a:xfrm>
            <a:off x="10884514" y="0"/>
            <a:ext cx="1187450" cy="1957388"/>
          </a:xfrm>
          <a:prstGeom prst="rect">
            <a:avLst/>
          </a:prstGeom>
          <a:noFill/>
          <a:ln w="9525">
            <a:noFill/>
            <a:miter lim="800000"/>
            <a:headEnd/>
            <a:tailEnd/>
          </a:ln>
        </p:spPr>
      </p:pic>
      <p:graphicFrame>
        <p:nvGraphicFramePr>
          <p:cNvPr id="2051" name="Object 3"/>
          <p:cNvGraphicFramePr>
            <a:graphicFrameLocks noChangeAspect="1"/>
          </p:cNvGraphicFramePr>
          <p:nvPr/>
        </p:nvGraphicFramePr>
        <p:xfrm>
          <a:off x="161924" y="2950947"/>
          <a:ext cx="5456238" cy="3560763"/>
        </p:xfrm>
        <a:graphic>
          <a:graphicData uri="http://schemas.openxmlformats.org/presentationml/2006/ole">
            <p:oleObj spid="_x0000_s2051" name="Презентація" r:id="rId5" imgW="3799409" imgH="2848186" progId="PowerPoint.Show.12">
              <p:embed/>
            </p:oleObj>
          </a:graphicData>
        </a:graphic>
      </p:graphicFrame>
      <p:sp>
        <p:nvSpPr>
          <p:cNvPr id="11" name="Прямокутник 10"/>
          <p:cNvSpPr/>
          <p:nvPr/>
        </p:nvSpPr>
        <p:spPr bwMode="auto">
          <a:xfrm>
            <a:off x="329513" y="626075"/>
            <a:ext cx="10486768" cy="2281881"/>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spcAft>
                <a:spcPts val="1200"/>
              </a:spcAft>
            </a:pPr>
            <a:r>
              <a:rPr lang="uk-UA" sz="1600" b="1" dirty="0" smtClean="0">
                <a:solidFill>
                  <a:srgbClr val="FF0000"/>
                </a:solidFill>
              </a:rPr>
              <a:t>Особи, уповноважені на виконання функцій держави або місцевого самоврядування, зобов’язані:</a:t>
            </a:r>
          </a:p>
          <a:p>
            <a:pPr>
              <a:spcAft>
                <a:spcPts val="300"/>
              </a:spcAft>
            </a:pPr>
            <a:r>
              <a:rPr lang="uk-UA" sz="1400" dirty="0" smtClean="0">
                <a:solidFill>
                  <a:schemeClr val="bg2"/>
                </a:solidFill>
              </a:rPr>
              <a:t>1) вживати заходів щодо недопущення виникнення реального, потенційного конфлікту інтересів;</a:t>
            </a:r>
          </a:p>
          <a:p>
            <a:pPr>
              <a:spcAft>
                <a:spcPts val="300"/>
              </a:spcAft>
            </a:pPr>
            <a:r>
              <a:rPr lang="uk-UA" sz="1400" dirty="0" smtClean="0">
                <a:solidFill>
                  <a:schemeClr val="bg2"/>
                </a:solidFill>
              </a:rPr>
              <a:t>2) повідомляти не пізніше наступного робочого дня з моменту, коли особа дізналася чи повинна була дізнатися про наявність у неї реального чи потенційного конфлікту інтересів безпосереднього керівника, а у випадку перебування особи на посаді, яка не передбачає наявності у неї безпосереднього керівника, або в колегіальному органі - Національне агентство чи інший визначений законом орган або колегіальний орган, під час виконання повноважень у якому виник конфлікт інтересів, відповідно;</a:t>
            </a:r>
          </a:p>
          <a:p>
            <a:pPr>
              <a:spcAft>
                <a:spcPts val="300"/>
              </a:spcAft>
            </a:pPr>
            <a:r>
              <a:rPr lang="uk-UA" sz="1400" dirty="0" smtClean="0">
                <a:solidFill>
                  <a:schemeClr val="bg2"/>
                </a:solidFill>
              </a:rPr>
              <a:t>3) не вчиняти дій та не приймати рішень в умовах реального конфлікту інтересів;</a:t>
            </a:r>
          </a:p>
          <a:p>
            <a:r>
              <a:rPr lang="uk-UA" sz="1400" dirty="0" smtClean="0">
                <a:solidFill>
                  <a:schemeClr val="bg2"/>
                </a:solidFill>
              </a:rPr>
              <a:t>4) вжити заходів щодо врегулювання реального чи потенційного конфлікту інтересів</a:t>
            </a:r>
            <a:endParaRPr kumimoji="0" lang="uk-UA" sz="1400" b="0" i="0" u="none" strike="noStrike" cap="none" normalizeH="0" baseline="0" dirty="0" smtClean="0">
              <a:ln>
                <a:noFill/>
              </a:ln>
              <a:solidFill>
                <a:schemeClr val="bg2"/>
              </a:solidFill>
              <a:effectLst/>
              <a:latin typeface="Arial" charset="0"/>
            </a:endParaRPr>
          </a:p>
        </p:txBody>
      </p:sp>
      <p:graphicFrame>
        <p:nvGraphicFramePr>
          <p:cNvPr id="2052" name="Object 4"/>
          <p:cNvGraphicFramePr>
            <a:graphicFrameLocks noChangeAspect="1"/>
          </p:cNvGraphicFramePr>
          <p:nvPr/>
        </p:nvGraphicFramePr>
        <p:xfrm>
          <a:off x="5980113" y="4151313"/>
          <a:ext cx="5561012" cy="2347912"/>
        </p:xfrm>
        <a:graphic>
          <a:graphicData uri="http://schemas.openxmlformats.org/presentationml/2006/ole">
            <p:oleObj spid="_x0000_s2052" name="Презентація" r:id="rId6" imgW="2316625" imgH="1737480" progId="PowerPoint.Show.12">
              <p:embed/>
            </p:oleObj>
          </a:graphicData>
        </a:graphic>
      </p:graphicFrame>
      <p:sp>
        <p:nvSpPr>
          <p:cNvPr id="13" name="Прямокутник 12"/>
          <p:cNvSpPr/>
          <p:nvPr/>
        </p:nvSpPr>
        <p:spPr bwMode="auto">
          <a:xfrm>
            <a:off x="5659396" y="2858529"/>
            <a:ext cx="6301946" cy="1285103"/>
          </a:xfrm>
          <a:prstGeom prst="rect">
            <a:avLst/>
          </a:prstGeom>
          <a:noFill/>
          <a:ln w="9525" cap="flat" cmpd="sng" algn="ctr">
            <a:noFill/>
            <a:prstDash val="solid"/>
            <a:round/>
            <a:headEnd type="none" w="med" len="med"/>
            <a:tailEnd type="none" w="med" len="med"/>
          </a:ln>
          <a:effectLst/>
        </p:spPr>
        <p:txBody>
          <a:bodyPr vert="horz" wrap="square" lIns="36000" tIns="36000" rIns="0" bIns="36000" numCol="1" rtlCol="0" anchor="ctr" anchorCtr="0" compatLnSpc="1">
            <a:prstTxWarp prst="textNoShape">
              <a:avLst/>
            </a:prstTxWarp>
          </a:bodyPr>
          <a:lstStyle/>
          <a:p>
            <a:pPr algn="ctr">
              <a:spcAft>
                <a:spcPts val="1200"/>
              </a:spcAft>
            </a:pPr>
            <a:r>
              <a:rPr lang="uk-UA" sz="1400" b="1" dirty="0" smtClean="0">
                <a:solidFill>
                  <a:schemeClr val="bg2"/>
                </a:solidFill>
                <a:latin typeface="Arial" pitchFamily="34" charset="0"/>
                <a:cs typeface="Arial" pitchFamily="34" charset="0"/>
              </a:rPr>
              <a:t>Самостійне врегулювання конфлікту інтересів</a:t>
            </a:r>
          </a:p>
          <a:p>
            <a:pPr>
              <a:spcAft>
                <a:spcPts val="600"/>
              </a:spcAft>
            </a:pPr>
            <a:r>
              <a:rPr lang="uk-UA" sz="1400" dirty="0" smtClean="0">
                <a:solidFill>
                  <a:schemeClr val="bg2"/>
                </a:solidFill>
                <a:latin typeface="Arial" pitchFamily="34" charset="0"/>
                <a:cs typeface="Arial" pitchFamily="34" charset="0"/>
              </a:rPr>
              <a:t>Позбавлення відповідного приватного інтересу з наданням підтверджуючих це документів керівнику органу.</a:t>
            </a:r>
          </a:p>
          <a:p>
            <a:r>
              <a:rPr lang="uk-UA" sz="1400" dirty="0" smtClean="0">
                <a:solidFill>
                  <a:schemeClr val="bg2"/>
                </a:solidFill>
                <a:latin typeface="Arial" pitchFamily="34" charset="0"/>
                <a:cs typeface="Arial" pitchFamily="34" charset="0"/>
              </a:rPr>
              <a:t>Позбавлення приватного інтересу має виключати будь-яку можливість його приховування.</a:t>
            </a:r>
          </a:p>
        </p:txBody>
      </p:sp>
    </p:spTree>
    <p:extLst>
      <p:ext uri="{BB962C8B-B14F-4D97-AF65-F5344CB8AC3E}">
        <p14:creationId xmlns="" xmlns:p14="http://schemas.microsoft.com/office/powerpoint/2010/main" val="526520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205946" y="621390"/>
            <a:ext cx="11804822" cy="6100686"/>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endParaRPr lang="ru-RU" sz="1400"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238898" y="81022"/>
            <a:ext cx="11763632"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0000" bIns="45720" numCol="1" rtlCol="0" anchor="ctr" anchorCtr="0" compatLnSpc="1">
            <a:prstTxWarp prst="textNoShape">
              <a:avLst/>
            </a:prstTxWarp>
          </a:bodyPr>
          <a:lstStyle/>
          <a:p>
            <a:pPr algn="ctr" fontAlgn="base">
              <a:spcBef>
                <a:spcPct val="0"/>
              </a:spcBef>
              <a:spcAft>
                <a:spcPct val="0"/>
              </a:spcAft>
            </a:pPr>
            <a:r>
              <a:rPr lang="ru-RU" sz="2000" b="1" dirty="0" smtClean="0">
                <a:solidFill>
                  <a:srgbClr val="00B050"/>
                </a:solidFill>
                <a:latin typeface="Century Schoolbook" panose="02040604050505020304" pitchFamily="18" charset="0"/>
              </a:rPr>
              <a:t>ПРАВИЛА ЕТИЧНОЇ ПОВЕДІНКИ</a:t>
            </a: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6" name="Прямокутник 5"/>
          <p:cNvSpPr/>
          <p:nvPr/>
        </p:nvSpPr>
        <p:spPr bwMode="auto">
          <a:xfrm>
            <a:off x="486032" y="1103870"/>
            <a:ext cx="3698789" cy="148281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ct val="0"/>
              </a:spcAft>
            </a:pPr>
            <a:r>
              <a:rPr lang="uk-UA" sz="1400" dirty="0" smtClean="0">
                <a:solidFill>
                  <a:srgbClr val="FF0000"/>
                </a:solidFill>
                <a:latin typeface="Arial" pitchFamily="34" charset="0"/>
                <a:cs typeface="Arial" pitchFamily="34" charset="0"/>
              </a:rPr>
              <a:t>Додержання вимог закону </a:t>
            </a:r>
          </a:p>
          <a:p>
            <a:pPr algn="ctr" fontAlgn="base">
              <a:spcBef>
                <a:spcPct val="0"/>
              </a:spcBef>
              <a:spcAft>
                <a:spcPts val="600"/>
              </a:spcAft>
            </a:pPr>
            <a:r>
              <a:rPr lang="uk-UA" sz="1400" dirty="0" smtClean="0">
                <a:solidFill>
                  <a:srgbClr val="FF0000"/>
                </a:solidFill>
                <a:latin typeface="Arial" pitchFamily="34" charset="0"/>
                <a:cs typeface="Arial" pitchFamily="34" charset="0"/>
              </a:rPr>
              <a:t>та етичних норм поведінки</a:t>
            </a:r>
          </a:p>
          <a:p>
            <a:pPr algn="just" fontAlgn="base">
              <a:spcBef>
                <a:spcPct val="0"/>
              </a:spcBef>
              <a:spcAft>
                <a:spcPct val="0"/>
              </a:spcAft>
            </a:pPr>
            <a:r>
              <a:rPr lang="uk-UA" sz="1200" dirty="0" smtClean="0">
                <a:solidFill>
                  <a:schemeClr val="bg2"/>
                </a:solidFill>
                <a:latin typeface="Arial" pitchFamily="34" charset="0"/>
                <a:cs typeface="Arial" pitchFamily="34" charset="0"/>
              </a:rPr>
              <a:t>під час виконання своїх службових повноважень неухильно додержуватися вимог закону та загальновизнаних етичних норм поведінки, бути ввічливими у стосунках з громадянами, керівниками, колегами і підлеглими</a:t>
            </a:r>
            <a:endParaRPr kumimoji="0" lang="uk-UA" sz="1200" b="0" i="0" u="none" strike="noStrike" cap="none" normalizeH="0" baseline="0" dirty="0" smtClean="0">
              <a:ln>
                <a:noFill/>
              </a:ln>
              <a:solidFill>
                <a:schemeClr val="bg2"/>
              </a:solidFill>
              <a:effectLst/>
              <a:latin typeface="Arial" pitchFamily="34" charset="0"/>
              <a:cs typeface="Arial" pitchFamily="34" charset="0"/>
            </a:endParaRPr>
          </a:p>
        </p:txBody>
      </p:sp>
      <p:sp>
        <p:nvSpPr>
          <p:cNvPr id="7" name="Прямокутник 6"/>
          <p:cNvSpPr/>
          <p:nvPr/>
        </p:nvSpPr>
        <p:spPr bwMode="auto">
          <a:xfrm>
            <a:off x="4442952" y="3538001"/>
            <a:ext cx="3542270" cy="87733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smtClean="0">
                <a:solidFill>
                  <a:srgbClr val="FF0000"/>
                </a:solidFill>
                <a:latin typeface="Arial" pitchFamily="34" charset="0"/>
                <a:cs typeface="Arial" pitchFamily="34" charset="0"/>
              </a:rPr>
              <a:t>Пріоритет інтересів</a:t>
            </a:r>
          </a:p>
          <a:p>
            <a:pPr algn="just" fontAlgn="base">
              <a:spcBef>
                <a:spcPct val="0"/>
              </a:spcBef>
              <a:spcAft>
                <a:spcPct val="0"/>
              </a:spcAft>
            </a:pPr>
            <a:r>
              <a:rPr lang="uk-UA" sz="1200" dirty="0" smtClean="0">
                <a:solidFill>
                  <a:schemeClr val="bg2"/>
                </a:solidFill>
                <a:latin typeface="Arial" pitchFamily="34" charset="0"/>
                <a:cs typeface="Arial" pitchFamily="34" charset="0"/>
              </a:rPr>
              <a:t>представляючи державу чи територіальну громаду, діяти виключно в їх інтересах</a:t>
            </a:r>
            <a:endParaRPr lang="uk-UA" sz="1400" dirty="0" smtClean="0">
              <a:solidFill>
                <a:srgbClr val="FF0000"/>
              </a:solidFill>
              <a:latin typeface="Arial" pitchFamily="34" charset="0"/>
              <a:cs typeface="Arial" pitchFamily="34" charset="0"/>
            </a:endParaRPr>
          </a:p>
        </p:txBody>
      </p:sp>
      <p:sp>
        <p:nvSpPr>
          <p:cNvPr id="8" name="Прямокутник 7"/>
          <p:cNvSpPr/>
          <p:nvPr/>
        </p:nvSpPr>
        <p:spPr bwMode="auto">
          <a:xfrm>
            <a:off x="494421" y="2731446"/>
            <a:ext cx="3698790" cy="168464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smtClean="0">
                <a:solidFill>
                  <a:srgbClr val="FF0000"/>
                </a:solidFill>
                <a:latin typeface="Arial" pitchFamily="34" charset="0"/>
                <a:cs typeface="Arial" pitchFamily="34" charset="0"/>
              </a:rPr>
              <a:t>Політична нейтральність</a:t>
            </a:r>
          </a:p>
          <a:p>
            <a:pPr algn="just" fontAlgn="base">
              <a:spcBef>
                <a:spcPct val="0"/>
              </a:spcBef>
              <a:spcAft>
                <a:spcPct val="0"/>
              </a:spcAft>
            </a:pPr>
            <a:r>
              <a:rPr lang="uk-UA" sz="1200" dirty="0" smtClean="0">
                <a:solidFill>
                  <a:schemeClr val="bg2"/>
                </a:solidFill>
                <a:latin typeface="Arial" pitchFamily="34" charset="0"/>
                <a:cs typeface="Arial" pitchFamily="34" charset="0"/>
              </a:rPr>
              <a:t>при виконанні своїх службових повноважень дотримуватися політичної нейтральності, уникати демонстрації у будь-якому вигляді власних політичних переконань або поглядів, не використовувати службові повноваження в інтересах політичних партій чи їх осередків або окремих політиків</a:t>
            </a:r>
          </a:p>
        </p:txBody>
      </p:sp>
      <p:sp>
        <p:nvSpPr>
          <p:cNvPr id="9" name="Прямокутник 8"/>
          <p:cNvSpPr/>
          <p:nvPr/>
        </p:nvSpPr>
        <p:spPr bwMode="auto">
          <a:xfrm>
            <a:off x="8174240" y="3120705"/>
            <a:ext cx="3542270" cy="1110145"/>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smtClean="0">
                <a:solidFill>
                  <a:srgbClr val="FF0000"/>
                </a:solidFill>
                <a:latin typeface="Arial" pitchFamily="34" charset="0"/>
                <a:cs typeface="Arial" pitchFamily="34" charset="0"/>
              </a:rPr>
              <a:t>Неупередженість</a:t>
            </a:r>
          </a:p>
          <a:p>
            <a:pPr algn="ctr" fontAlgn="base">
              <a:spcBef>
                <a:spcPct val="0"/>
              </a:spcBef>
              <a:spcAft>
                <a:spcPct val="0"/>
              </a:spcAft>
            </a:pPr>
            <a:r>
              <a:rPr lang="uk-UA" sz="1200" dirty="0" smtClean="0">
                <a:solidFill>
                  <a:schemeClr val="bg2"/>
                </a:solidFill>
                <a:latin typeface="Arial" pitchFamily="34" charset="0"/>
                <a:cs typeface="Arial" pitchFamily="34" charset="0"/>
              </a:rPr>
              <a:t>діяти неупереджено, незважаючи на приватні інтереси, особисте ставлення до будь-яких осіб, на свої політичні погляди, ідеологічні, релігійні або інші особисті погляди чи переконання</a:t>
            </a:r>
          </a:p>
        </p:txBody>
      </p:sp>
      <p:sp>
        <p:nvSpPr>
          <p:cNvPr id="10" name="Прямокутник 9"/>
          <p:cNvSpPr/>
          <p:nvPr/>
        </p:nvSpPr>
        <p:spPr bwMode="auto">
          <a:xfrm>
            <a:off x="494950" y="4586624"/>
            <a:ext cx="3682767" cy="148281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smtClean="0">
                <a:solidFill>
                  <a:srgbClr val="FF0000"/>
                </a:solidFill>
                <a:latin typeface="Arial" pitchFamily="34" charset="0"/>
                <a:cs typeface="Arial" pitchFamily="34" charset="0"/>
              </a:rPr>
              <a:t>Нерозголошення інформації</a:t>
            </a:r>
          </a:p>
          <a:p>
            <a:pPr algn="just" fontAlgn="base">
              <a:spcBef>
                <a:spcPct val="0"/>
              </a:spcBef>
              <a:spcAft>
                <a:spcPct val="0"/>
              </a:spcAft>
            </a:pPr>
            <a:r>
              <a:rPr lang="uk-UA" sz="1200" dirty="0" smtClean="0">
                <a:solidFill>
                  <a:schemeClr val="bg2"/>
                </a:solidFill>
                <a:latin typeface="Arial" pitchFamily="34" charset="0"/>
                <a:cs typeface="Arial" pitchFamily="34" charset="0"/>
              </a:rPr>
              <a:t>не розголошувати і не використовувати в інший спосіб конфіденційну та іншу інформацію з обмеженим доступом, що стала відома у зв’язку з виконанням своїх службових повноважень та професійних обов’язків, крім випадків, встановлених законом</a:t>
            </a:r>
          </a:p>
        </p:txBody>
      </p:sp>
      <p:sp>
        <p:nvSpPr>
          <p:cNvPr id="11" name="Прямокутник 10"/>
          <p:cNvSpPr/>
          <p:nvPr/>
        </p:nvSpPr>
        <p:spPr bwMode="auto">
          <a:xfrm>
            <a:off x="4385287" y="4442008"/>
            <a:ext cx="7328918" cy="1640009"/>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smtClean="0">
                <a:solidFill>
                  <a:srgbClr val="FF0000"/>
                </a:solidFill>
                <a:latin typeface="Arial" pitchFamily="34" charset="0"/>
                <a:cs typeface="Arial" pitchFamily="34" charset="0"/>
              </a:rPr>
              <a:t>Утримання від виконання незаконних рішень чи доручень</a:t>
            </a:r>
          </a:p>
          <a:p>
            <a:pPr algn="just" fontAlgn="base">
              <a:spcBef>
                <a:spcPct val="0"/>
              </a:spcBef>
              <a:spcAft>
                <a:spcPct val="0"/>
              </a:spcAft>
            </a:pPr>
            <a:r>
              <a:rPr lang="uk-UA" sz="1200" dirty="0" smtClean="0">
                <a:solidFill>
                  <a:schemeClr val="bg2"/>
                </a:solidFill>
                <a:latin typeface="Arial" pitchFamily="34" charset="0"/>
                <a:cs typeface="Arial" pitchFamily="34" charset="0"/>
              </a:rPr>
              <a:t>незважаючи на приватні інтереси, утримуватись від виконання рішень чи доручень керівництва, якщо вони суперечать закону</a:t>
            </a:r>
          </a:p>
          <a:p>
            <a:pPr algn="just" fontAlgn="base">
              <a:spcBef>
                <a:spcPct val="0"/>
              </a:spcBef>
              <a:spcAft>
                <a:spcPct val="0"/>
              </a:spcAft>
            </a:pPr>
            <a:r>
              <a:rPr lang="uk-UA" sz="1200" dirty="0" smtClean="0">
                <a:solidFill>
                  <a:schemeClr val="bg2"/>
                </a:solidFill>
                <a:latin typeface="Arial" pitchFamily="34" charset="0"/>
                <a:cs typeface="Arial" pitchFamily="34" charset="0"/>
              </a:rPr>
              <a:t>у разі отримання для виконання рішень чи доручень, які особа вважає незаконними або такими, що становлять загрозу охоронюваним законом правам, свободам чи інтересам окремих громадян, юридичних осіб, державним або суспільним інтересам, вона повинна негайно в письмовій формі повідомити про це керівника органу, підприємства, установи, організації, в якому вона працює, а виборні особи - Національне агентство</a:t>
            </a:r>
          </a:p>
        </p:txBody>
      </p:sp>
      <p:sp>
        <p:nvSpPr>
          <p:cNvPr id="12" name="Прямокутник 11"/>
          <p:cNvSpPr/>
          <p:nvPr/>
        </p:nvSpPr>
        <p:spPr bwMode="auto">
          <a:xfrm>
            <a:off x="7686394" y="1303655"/>
            <a:ext cx="3542270" cy="1643449"/>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smtClean="0">
                <a:solidFill>
                  <a:srgbClr val="FF0000"/>
                </a:solidFill>
                <a:latin typeface="Arial" pitchFamily="34" charset="0"/>
                <a:cs typeface="Arial" pitchFamily="34" charset="0"/>
              </a:rPr>
              <a:t>Компетентність і ефективність</a:t>
            </a:r>
          </a:p>
          <a:p>
            <a:pPr algn="just" fontAlgn="base">
              <a:spcBef>
                <a:spcPct val="0"/>
              </a:spcBef>
              <a:spcAft>
                <a:spcPct val="0"/>
              </a:spcAft>
            </a:pPr>
            <a:r>
              <a:rPr lang="uk-UA" sz="1200" dirty="0" smtClean="0">
                <a:solidFill>
                  <a:schemeClr val="bg2"/>
                </a:solidFill>
                <a:latin typeface="Arial" pitchFamily="34" charset="0"/>
                <a:cs typeface="Arial" pitchFamily="34" charset="0"/>
              </a:rPr>
              <a:t>сумлінно, компетентно, вчасно, результативно і відповідально виконувати службові повноваження та професійні обов’язки, рішення та доручення органів і осіб, яким вони підпорядковані, підзвітні або підконтрольні, не допускати зловживань та неефективного використання державної і комунальної власності</a:t>
            </a:r>
          </a:p>
        </p:txBody>
      </p:sp>
      <p:pic>
        <p:nvPicPr>
          <p:cNvPr id="4098" name="Picture 2" descr="E:\ИКОНКИ\500_F_226296901_b39pqIcPU2fXJ2lsSABaBuDK9yLsWvpy.jpg"/>
          <p:cNvPicPr>
            <a:picLocks noChangeAspect="1" noChangeArrowheads="1"/>
          </p:cNvPicPr>
          <p:nvPr/>
        </p:nvPicPr>
        <p:blipFill>
          <a:blip r:embed="rId4" cstate="print"/>
          <a:srcRect/>
          <a:stretch>
            <a:fillRect/>
          </a:stretch>
        </p:blipFill>
        <p:spPr bwMode="auto">
          <a:xfrm>
            <a:off x="4634471" y="797697"/>
            <a:ext cx="2540000" cy="2540000"/>
          </a:xfrm>
          <a:prstGeom prst="rect">
            <a:avLst/>
          </a:prstGeom>
          <a:noFill/>
        </p:spPr>
      </p:pic>
    </p:spTree>
    <p:extLst>
      <p:ext uri="{BB962C8B-B14F-4D97-AF65-F5344CB8AC3E}">
        <p14:creationId xmlns="" xmlns:p14="http://schemas.microsoft.com/office/powerpoint/2010/main" val="526520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template">
  <a:themeElements>
    <a:clrScheme name="powerpoint-template-24 13">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75629"/>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EAEAEA"/>
        </a:dk1>
        <a:lt1>
          <a:srgbClr val="FFFFFF"/>
        </a:lt1>
        <a:dk2>
          <a:srgbClr val="4D4D4D"/>
        </a:dk2>
        <a:lt2>
          <a:srgbClr val="000000"/>
        </a:lt2>
        <a:accent1>
          <a:srgbClr val="171525"/>
        </a:accent1>
        <a:accent2>
          <a:srgbClr val="313040"/>
        </a:accent2>
        <a:accent3>
          <a:srgbClr val="FFFFFF"/>
        </a:accent3>
        <a:accent4>
          <a:srgbClr val="C8C8C8"/>
        </a:accent4>
        <a:accent5>
          <a:srgbClr val="ABAAAC"/>
        </a:accent5>
        <a:accent6>
          <a:srgbClr val="2B2A39"/>
        </a:accent6>
        <a:hlink>
          <a:srgbClr val="3E3E5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9">
        <a:dk1>
          <a:srgbClr val="EAEAEA"/>
        </a:dk1>
        <a:lt1>
          <a:srgbClr val="FFFFFF"/>
        </a:lt1>
        <a:dk2>
          <a:srgbClr val="4D4D4D"/>
        </a:dk2>
        <a:lt2>
          <a:srgbClr val="000000"/>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0">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80808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1">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EAEAE"/>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2">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CD6D25"/>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75629"/>
        </a:hlink>
        <a:folHlink>
          <a:srgbClr val="FFFF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1332</TotalTime>
  <Words>2070</Words>
  <Application>Microsoft Office PowerPoint</Application>
  <PresentationFormat>Довільний</PresentationFormat>
  <Paragraphs>233</Paragraphs>
  <Slides>12</Slides>
  <Notes>0</Notes>
  <HiddenSlides>0</HiddenSlides>
  <MMClips>0</MMClips>
  <ScaleCrop>false</ScaleCrop>
  <HeadingPairs>
    <vt:vector size="6" baseType="variant">
      <vt:variant>
        <vt:lpstr>Тема</vt:lpstr>
      </vt:variant>
      <vt:variant>
        <vt:i4>2</vt:i4>
      </vt:variant>
      <vt:variant>
        <vt:lpstr>Вбудовані сервери OLE</vt:lpstr>
      </vt:variant>
      <vt:variant>
        <vt:i4>1</vt:i4>
      </vt:variant>
      <vt:variant>
        <vt:lpstr>Заголовки слайдів</vt:lpstr>
      </vt:variant>
      <vt:variant>
        <vt:i4>12</vt:i4>
      </vt:variant>
    </vt:vector>
  </HeadingPairs>
  <TitlesOfParts>
    <vt:vector size="15" baseType="lpstr">
      <vt:lpstr>Тема Office</vt:lpstr>
      <vt:lpstr>powerpoint-template</vt:lpstr>
      <vt:lpstr>Презентація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z4050</cp:lastModifiedBy>
  <cp:revision>187</cp:revision>
  <dcterms:created xsi:type="dcterms:W3CDTF">2020-01-30T18:29:56Z</dcterms:created>
  <dcterms:modified xsi:type="dcterms:W3CDTF">2020-02-18T17:17:30Z</dcterms:modified>
</cp:coreProperties>
</file>