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8EBC013A-834C-4D29-8837-0C892DFBA0B0}">
          <p14:sldIdLst>
            <p14:sldId id="257"/>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325064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414148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374570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24154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168985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422400" y="1905001"/>
            <a:ext cx="477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400800" y="1905001"/>
            <a:ext cx="477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57013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801103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288384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2338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771234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2166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27210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81088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13800" y="122239"/>
            <a:ext cx="2870200" cy="56530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03200" y="122239"/>
            <a:ext cx="8407400" cy="56530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28566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14531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392960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260354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313891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231576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18244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17A99D-1B5C-44EE-B2F1-D5B19A7745FE}" type="datetimeFigureOut">
              <a:rPr lang="ru-RU" smtClean="0"/>
              <a:pPr/>
              <a:t>03.02.2020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53612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7A99D-1B5C-44EE-B2F1-D5B19A7745FE}" type="datetimeFigureOut">
              <a:rPr lang="ru-RU" smtClean="0"/>
              <a:pPr/>
              <a:t>03.02.2020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1EB1-BB1C-4396-B5DA-2D88B12B819C}" type="slidenum">
              <a:rPr lang="ru-RU" smtClean="0"/>
              <a:pPr/>
              <a:t>‹№›</a:t>
            </a:fld>
            <a:endParaRPr lang="ru-RU"/>
          </a:p>
        </p:txBody>
      </p:sp>
    </p:spTree>
    <p:extLst>
      <p:ext uri="{BB962C8B-B14F-4D97-AF65-F5344CB8AC3E}">
        <p14:creationId xmlns:p14="http://schemas.microsoft.com/office/powerpoint/2010/main" xmlns="" val="368149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122238"/>
            <a:ext cx="114808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422400" y="1905001"/>
            <a:ext cx="9753600" cy="387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xmlns="" val="13650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2.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12.jpeg"/><Relationship Id="rId4" Type="http://schemas.openxmlformats.org/officeDocument/2006/relationships/image" Target="../media/image10.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13.jpeg"/><Relationship Id="rId10"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7.jpe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17.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2.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2.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13.jpeg"/><Relationship Id="rId11" Type="http://schemas.openxmlformats.org/officeDocument/2006/relationships/image" Target="../media/image40.jpeg"/><Relationship Id="rId5" Type="http://schemas.openxmlformats.org/officeDocument/2006/relationships/image" Target="../media/image8.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jpeg"/><Relationship Id="rId7"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41.jpeg"/><Relationship Id="rId5" Type="http://schemas.openxmlformats.org/officeDocument/2006/relationships/image" Target="../media/image8.png"/><Relationship Id="rId10" Type="http://schemas.openxmlformats.org/officeDocument/2006/relationships/image" Target="../media/image44.jpeg"/><Relationship Id="rId4" Type="http://schemas.openxmlformats.org/officeDocument/2006/relationships/image" Target="../media/image35.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ртинки по запросу &quot;флаг украины картинка&quo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Рисунок 3" descr="https://dp.tax.gov.ua/img/herbs/7.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9909" y="160338"/>
            <a:ext cx="1064420" cy="927682"/>
          </a:xfrm>
          <a:prstGeom prst="rect">
            <a:avLst/>
          </a:prstGeom>
          <a:noFill/>
          <a:ln>
            <a:noFill/>
          </a:ln>
        </p:spPr>
      </p:pic>
      <p:sp>
        <p:nvSpPr>
          <p:cNvPr id="5" name="Прямоугольник 4"/>
          <p:cNvSpPr/>
          <p:nvPr/>
        </p:nvSpPr>
        <p:spPr>
          <a:xfrm>
            <a:off x="4839350" y="176878"/>
            <a:ext cx="3190753" cy="786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FF00"/>
                </a:solidFill>
                <a:latin typeface="Arial Narrow" panose="020B0606020202030204" pitchFamily="34" charset="0"/>
                <a:cs typeface="Arial" panose="020B0604020202020204" pitchFamily="34" charset="0"/>
              </a:rPr>
              <a:t>Головне управління ДПС у Дніпропетровській області</a:t>
            </a:r>
            <a:endParaRPr lang="ru-RU" b="1" dirty="0">
              <a:solidFill>
                <a:srgbClr val="FFFF00"/>
              </a:solidFill>
              <a:latin typeface="Arial Narrow" panose="020B0606020202030204" pitchFamily="34" charset="0"/>
              <a:cs typeface="Arial" panose="020B0604020202020204" pitchFamily="34" charset="0"/>
            </a:endParaRPr>
          </a:p>
        </p:txBody>
      </p:sp>
      <p:sp>
        <p:nvSpPr>
          <p:cNvPr id="6" name="Прямоугольник 5"/>
          <p:cNvSpPr/>
          <p:nvPr/>
        </p:nvSpPr>
        <p:spPr>
          <a:xfrm>
            <a:off x="2164466" y="1551338"/>
            <a:ext cx="9167149" cy="28698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a:solidFill>
                  <a:schemeClr val="bg1"/>
                </a:solidFill>
                <a:latin typeface="Century Schoolbook" panose="02040604050505020304" pitchFamily="18" charset="0"/>
              </a:rPr>
              <a:t>Особливості Е-декларування майна, доходів, витрат і зобов’язань фінансового характеру з урахуванням змін, які внесені Законом України від 2 жовтня 2019 року </a:t>
            </a:r>
            <a:r>
              <a:rPr lang="uk-UA" sz="2200" b="1" dirty="0" smtClean="0">
                <a:solidFill>
                  <a:schemeClr val="bg1"/>
                </a:solidFill>
                <a:latin typeface="Century Schoolbook" panose="02040604050505020304" pitchFamily="18" charset="0"/>
              </a:rPr>
              <a:t>№140-ІХ </a:t>
            </a:r>
            <a:r>
              <a:rPr lang="uk-UA" sz="2200" b="1" dirty="0">
                <a:solidFill>
                  <a:schemeClr val="bg1"/>
                </a:solidFill>
                <a:latin typeface="Century Schoolbook" panose="02040604050505020304" pitchFamily="18" charset="0"/>
              </a:rPr>
              <a:t>«Про внесення змін до деяких законодавчих актів України щодо забезпечення ефективності і</a:t>
            </a:r>
            <a:r>
              <a:rPr lang="uk-UA" sz="2200" b="1" dirty="0">
                <a:solidFill>
                  <a:schemeClr val="tx1"/>
                </a:solidFill>
                <a:latin typeface="Century Schoolbook" panose="02040604050505020304" pitchFamily="18" charset="0"/>
              </a:rPr>
              <a:t>нституційного ме</a:t>
            </a:r>
            <a:r>
              <a:rPr lang="uk-UA" sz="2200" b="1" dirty="0">
                <a:solidFill>
                  <a:schemeClr val="bg1"/>
                </a:solidFill>
                <a:latin typeface="Century Schoolbook" panose="02040604050505020304" pitchFamily="18" charset="0"/>
              </a:rPr>
              <a:t>ханізму запобігання корупції» </a:t>
            </a:r>
            <a:endParaRPr lang="uk-UA" sz="2200" b="1" dirty="0" smtClean="0">
              <a:solidFill>
                <a:schemeClr val="bg1"/>
              </a:solidFill>
              <a:latin typeface="Century Schoolbook" panose="02040604050505020304" pitchFamily="18" charset="0"/>
            </a:endParaRPr>
          </a:p>
          <a:p>
            <a:pPr algn="ctr"/>
            <a:r>
              <a:rPr lang="uk-UA" sz="2200" b="1" dirty="0" smtClean="0">
                <a:solidFill>
                  <a:schemeClr val="bg1"/>
                </a:solidFill>
                <a:latin typeface="Century Schoolbook" panose="02040604050505020304" pitchFamily="18" charset="0"/>
              </a:rPr>
              <a:t>до</a:t>
            </a:r>
            <a:r>
              <a:rPr lang="uk-UA" sz="2200" b="1" dirty="0" smtClean="0">
                <a:solidFill>
                  <a:schemeClr val="tx1"/>
                </a:solidFill>
                <a:latin typeface="Century Schoolbook" panose="02040604050505020304" pitchFamily="18" charset="0"/>
              </a:rPr>
              <a:t> </a:t>
            </a:r>
            <a:r>
              <a:rPr lang="uk-UA" sz="2200" b="1" dirty="0">
                <a:solidFill>
                  <a:schemeClr val="bg1"/>
                </a:solidFill>
                <a:latin typeface="Century Schoolbook" panose="02040604050505020304" pitchFamily="18" charset="0"/>
              </a:rPr>
              <a:t>За</a:t>
            </a:r>
            <a:r>
              <a:rPr lang="uk-UA" sz="2200" b="1" dirty="0">
                <a:solidFill>
                  <a:schemeClr val="tx1"/>
                </a:solidFill>
                <a:latin typeface="Century Schoolbook" panose="02040604050505020304" pitchFamily="18" charset="0"/>
              </a:rPr>
              <a:t>кону</a:t>
            </a:r>
            <a:r>
              <a:rPr lang="uk-UA" sz="2200" b="1" dirty="0">
                <a:solidFill>
                  <a:schemeClr val="bg1"/>
                </a:solidFill>
                <a:latin typeface="Century Schoolbook" panose="02040604050505020304" pitchFamily="18" charset="0"/>
              </a:rPr>
              <a:t> </a:t>
            </a:r>
            <a:r>
              <a:rPr lang="uk-UA" sz="2200" b="1" dirty="0" smtClean="0">
                <a:solidFill>
                  <a:schemeClr val="tx1"/>
                </a:solidFill>
                <a:latin typeface="Century Schoolbook" panose="02040604050505020304" pitchFamily="18" charset="0"/>
              </a:rPr>
              <a:t>України </a:t>
            </a:r>
            <a:r>
              <a:rPr lang="uk-UA" sz="2200" b="1" dirty="0" smtClean="0">
                <a:solidFill>
                  <a:schemeClr val="tx1"/>
                </a:solidFill>
                <a:latin typeface="Century Schoolbook" panose="02040604050505020304" pitchFamily="18" charset="0"/>
              </a:rPr>
              <a:t>від 14 </a:t>
            </a:r>
            <a:r>
              <a:rPr lang="uk-UA" sz="2200" b="1" dirty="0">
                <a:solidFill>
                  <a:schemeClr val="tx1"/>
                </a:solidFill>
                <a:latin typeface="Century Schoolbook" panose="02040604050505020304" pitchFamily="18" charset="0"/>
              </a:rPr>
              <a:t>жовтня 2014 </a:t>
            </a:r>
            <a:r>
              <a:rPr lang="uk-UA" sz="2200" b="1" dirty="0">
                <a:solidFill>
                  <a:schemeClr val="bg1"/>
                </a:solidFill>
                <a:latin typeface="Century Schoolbook" panose="02040604050505020304" pitchFamily="18" charset="0"/>
              </a:rPr>
              <a:t>року № 1700</a:t>
            </a:r>
            <a:r>
              <a:rPr lang="en-US" sz="2200" b="1" dirty="0">
                <a:solidFill>
                  <a:schemeClr val="bg1"/>
                </a:solidFill>
                <a:latin typeface="Century Schoolbook" panose="02040604050505020304" pitchFamily="18" charset="0"/>
              </a:rPr>
              <a:t>-VІІ</a:t>
            </a:r>
            <a:r>
              <a:rPr lang="en-US" sz="2200" b="1" dirty="0">
                <a:solidFill>
                  <a:schemeClr val="tx1"/>
                </a:solidFill>
                <a:latin typeface="Century Schoolbook" panose="02040604050505020304" pitchFamily="18" charset="0"/>
              </a:rPr>
              <a:t> </a:t>
            </a:r>
            <a:r>
              <a:rPr lang="uk-UA" sz="2200" b="1" dirty="0" smtClean="0">
                <a:solidFill>
                  <a:schemeClr val="tx1"/>
                </a:solidFill>
                <a:latin typeface="Century Schoolbook" panose="02040604050505020304" pitchFamily="18" charset="0"/>
              </a:rPr>
              <a:t>«</a:t>
            </a:r>
            <a:r>
              <a:rPr lang="uk-UA" sz="2200" b="1" dirty="0">
                <a:solidFill>
                  <a:schemeClr val="tx1"/>
                </a:solidFill>
                <a:latin typeface="Century Schoolbook" panose="02040604050505020304" pitchFamily="18" charset="0"/>
              </a:rPr>
              <a:t>Про запобігання корупції»</a:t>
            </a:r>
            <a:endParaRPr lang="ru-RU" sz="2200" dirty="0">
              <a:solidFill>
                <a:schemeClr val="tx1"/>
              </a:solidFill>
              <a:latin typeface="Century Schoolbook" panose="02040604050505020304" pitchFamily="18" charset="0"/>
            </a:endParaRPr>
          </a:p>
        </p:txBody>
      </p:sp>
      <p:pic>
        <p:nvPicPr>
          <p:cNvPr id="2052" name="Picture 4" descr="Картинки по запросу &quot;декларування картинка&quot;&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201" y="5167091"/>
            <a:ext cx="2857500" cy="13239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7268902" y="4545437"/>
            <a:ext cx="4635322" cy="184378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b="1" dirty="0" smtClean="0">
                <a:solidFill>
                  <a:schemeClr val="tx1"/>
                </a:solidFill>
                <a:latin typeface="Bookman Old Style" panose="02050604050505020204" pitchFamily="18" charset="0"/>
                <a:cs typeface="Arial" panose="020B0604020202020204" pitchFamily="34" charset="0"/>
              </a:rPr>
              <a:t>ІГЛІКОВ Руслан Олексійович</a:t>
            </a:r>
          </a:p>
          <a:p>
            <a:pPr algn="r"/>
            <a:r>
              <a:rPr lang="uk-UA" sz="1400" dirty="0">
                <a:solidFill>
                  <a:schemeClr val="tx1"/>
                </a:solidFill>
                <a:latin typeface="Bookman Old Style" panose="02050604050505020204" pitchFamily="18" charset="0"/>
                <a:cs typeface="Arial" panose="020B0604020202020204" pitchFamily="34" charset="0"/>
              </a:rPr>
              <a:t>з</a:t>
            </a:r>
            <a:r>
              <a:rPr lang="uk-UA" sz="1400" dirty="0" smtClean="0">
                <a:solidFill>
                  <a:schemeClr val="tx1"/>
                </a:solidFill>
                <a:latin typeface="Bookman Old Style" panose="02050604050505020204" pitchFamily="18" charset="0"/>
                <a:cs typeface="Arial" panose="020B0604020202020204" pitchFamily="34" charset="0"/>
              </a:rPr>
              <a:t>аступник начальника відділу </a:t>
            </a:r>
          </a:p>
          <a:p>
            <a:pPr algn="r"/>
            <a:r>
              <a:rPr lang="uk-UA" b="1" dirty="0" smtClean="0">
                <a:solidFill>
                  <a:schemeClr val="tx1"/>
                </a:solidFill>
                <a:latin typeface="Bookman Old Style" panose="02050604050505020204" pitchFamily="18" charset="0"/>
                <a:cs typeface="Arial" panose="020B0604020202020204" pitchFamily="34" charset="0"/>
              </a:rPr>
              <a:t>ЗАХАРОВ </a:t>
            </a:r>
            <a:r>
              <a:rPr lang="uk-UA" b="1" dirty="0">
                <a:solidFill>
                  <a:schemeClr val="tx1"/>
                </a:solidFill>
                <a:latin typeface="Bookman Old Style" panose="02050604050505020204" pitchFamily="18" charset="0"/>
                <a:cs typeface="Arial" panose="020B0604020202020204" pitchFamily="34" charset="0"/>
              </a:rPr>
              <a:t>Максим Борисович</a:t>
            </a:r>
          </a:p>
          <a:p>
            <a:pPr algn="r"/>
            <a:r>
              <a:rPr lang="uk-UA" sz="1400" dirty="0" smtClean="0">
                <a:solidFill>
                  <a:schemeClr val="tx1"/>
                </a:solidFill>
                <a:latin typeface="Bookman Old Style" panose="02050604050505020204" pitchFamily="18" charset="0"/>
                <a:cs typeface="Arial" panose="020B0604020202020204" pitchFamily="34" charset="0"/>
              </a:rPr>
              <a:t>головний державний ревізор-інспектор</a:t>
            </a:r>
            <a:endParaRPr lang="ru-RU" sz="1400" dirty="0">
              <a:solidFill>
                <a:schemeClr val="tx1"/>
              </a:solidFill>
              <a:latin typeface="Bookman Old Style" panose="02050604050505020204" pitchFamily="18" charset="0"/>
              <a:cs typeface="Arial" panose="020B0604020202020204" pitchFamily="34" charset="0"/>
            </a:endParaRPr>
          </a:p>
        </p:txBody>
      </p:sp>
      <p:sp>
        <p:nvSpPr>
          <p:cNvPr id="10" name="Прямоугольник 9"/>
          <p:cNvSpPr/>
          <p:nvPr/>
        </p:nvSpPr>
        <p:spPr>
          <a:xfrm>
            <a:off x="8843058" y="176878"/>
            <a:ext cx="3348942" cy="786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FF00"/>
                </a:solidFill>
                <a:latin typeface="Arial Narrow" panose="020B0606020202030204" pitchFamily="34" charset="0"/>
                <a:cs typeface="Arial" panose="020B0604020202020204" pitchFamily="34" charset="0"/>
              </a:rPr>
              <a:t>Відділ з питань запобігання </a:t>
            </a:r>
          </a:p>
          <a:p>
            <a:pPr algn="ctr"/>
            <a:r>
              <a:rPr lang="uk-UA" b="1" dirty="0" smtClean="0">
                <a:solidFill>
                  <a:srgbClr val="FFFF00"/>
                </a:solidFill>
                <a:latin typeface="Arial Narrow" panose="020B0606020202030204" pitchFamily="34" charset="0"/>
                <a:cs typeface="Arial" panose="020B0604020202020204" pitchFamily="34" charset="0"/>
              </a:rPr>
              <a:t>та виявлення корупції</a:t>
            </a:r>
            <a:endParaRPr lang="ru-RU" b="1" dirty="0">
              <a:solidFill>
                <a:srgbClr val="FFFF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8970256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944880"/>
            <a:ext cx="11572240" cy="569976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91440" bIns="45720" numCol="1" rtlCol="0" anchor="ctr" anchorCtr="0" compatLnSpc="1">
            <a:prstTxWarp prst="textNoShape">
              <a:avLst/>
            </a:prstTxWarp>
          </a:bodyPr>
          <a:lstStyle/>
          <a:p>
            <a:pPr marL="180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чи членів сім'ї наявні об'єкти для декларування в цьому </a:t>
            </a:r>
            <a:endParaRPr lang="uk-UA" sz="1400" b="1" i="1" dirty="0" smtClean="0">
              <a:solidFill>
                <a:schemeClr val="bg2"/>
              </a:solidFill>
              <a:latin typeface="Arial" panose="020B0604020202020204" pitchFamily="34" charset="0"/>
              <a:cs typeface="Arial" panose="020B0604020202020204" pitchFamily="34" charset="0"/>
            </a:endParaRPr>
          </a:p>
          <a:p>
            <a:pPr marL="1800000"/>
            <a:r>
              <a:rPr lang="uk-UA" sz="1400" b="1" i="1" dirty="0" smtClean="0">
                <a:solidFill>
                  <a:schemeClr val="bg2"/>
                </a:solidFill>
                <a:latin typeface="Arial" panose="020B0604020202020204" pitchFamily="34" charset="0"/>
                <a:cs typeface="Arial" panose="020B0604020202020204" pitchFamily="34" charset="0"/>
              </a:rPr>
              <a:t>розділі</a:t>
            </a:r>
            <a:r>
              <a:rPr lang="uk-UA" sz="1400" b="1" i="1" dirty="0">
                <a:solidFill>
                  <a:schemeClr val="bg2"/>
                </a:solidFill>
                <a:latin typeface="Arial" panose="020B0604020202020204" pitchFamily="34" charset="0"/>
                <a:cs typeface="Arial" panose="020B0604020202020204" pitchFamily="34" charset="0"/>
              </a:rPr>
              <a:t>, суб'єкт декларування зазначає інформацію про вид об'єкта, загальну площу (</a:t>
            </a:r>
            <a:r>
              <a:rPr lang="uk-UA" sz="1400" b="1" i="1" dirty="0" smtClean="0">
                <a:solidFill>
                  <a:schemeClr val="bg2"/>
                </a:solidFill>
                <a:latin typeface="Arial" panose="020B0604020202020204" pitchFamily="34" charset="0"/>
                <a:cs typeface="Arial" panose="020B0604020202020204" pitchFamily="34" charset="0"/>
              </a:rPr>
              <a:t>м2)</a:t>
            </a:r>
          </a:p>
          <a:p>
            <a:pPr marL="1800000"/>
            <a:r>
              <a:rPr lang="uk-UA" sz="1400" b="1" i="1" dirty="0" smtClean="0">
                <a:solidFill>
                  <a:schemeClr val="bg2"/>
                </a:solidFill>
                <a:latin typeface="Arial" panose="020B0604020202020204" pitchFamily="34" charset="0"/>
                <a:cs typeface="Arial" panose="020B0604020202020204" pitchFamily="34" charset="0"/>
              </a:rPr>
              <a:t>та </a:t>
            </a:r>
            <a:r>
              <a:rPr lang="uk-UA" sz="1400" b="1" i="1" dirty="0">
                <a:solidFill>
                  <a:schemeClr val="bg2"/>
                </a:solidFill>
                <a:latin typeface="Arial" panose="020B0604020202020204" pitchFamily="34" charset="0"/>
                <a:cs typeface="Arial" panose="020B0604020202020204" pitchFamily="34" charset="0"/>
              </a:rPr>
              <a:t>реєстраційний номер.</a:t>
            </a:r>
            <a:endParaRPr lang="ru-RU" sz="1400" b="1" i="1" dirty="0">
              <a:solidFill>
                <a:schemeClr val="bg2"/>
              </a:solidFill>
              <a:latin typeface="Arial" panose="020B0604020202020204" pitchFamily="34" charset="0"/>
              <a:cs typeface="Arial" panose="020B0604020202020204" pitchFamily="34" charset="0"/>
            </a:endParaRPr>
          </a:p>
          <a:p>
            <a:pPr marL="4320000"/>
            <a:endParaRPr lang="uk-UA" sz="1400" b="1" i="1" dirty="0" smtClean="0">
              <a:solidFill>
                <a:schemeClr val="bg2"/>
              </a:solidFill>
              <a:latin typeface="Arial" panose="020B0604020202020204" pitchFamily="34" charset="0"/>
              <a:cs typeface="Arial" panose="020B0604020202020204" pitchFamily="34" charset="0"/>
            </a:endParaRPr>
          </a:p>
          <a:p>
            <a:pPr marL="4320000"/>
            <a:endParaRPr lang="uk-UA" sz="1400" b="1" i="1" dirty="0" smtClean="0">
              <a:solidFill>
                <a:schemeClr val="bg2"/>
              </a:solidFill>
              <a:latin typeface="Arial" panose="020B0604020202020204" pitchFamily="34" charset="0"/>
              <a:cs typeface="Arial" panose="020B0604020202020204" pitchFamily="34" charset="0"/>
            </a:endParaRPr>
          </a:p>
          <a:p>
            <a:pPr marL="3240000">
              <a:spcAft>
                <a:spcPts val="600"/>
              </a:spcAft>
            </a:pPr>
            <a:endParaRPr lang="uk-UA" sz="1400" b="1" dirty="0" smtClean="0">
              <a:solidFill>
                <a:schemeClr val="bg2"/>
              </a:solidFill>
              <a:latin typeface="Arial" panose="020B0604020202020204" pitchFamily="34" charset="0"/>
              <a:cs typeface="Arial" panose="020B0604020202020204" pitchFamily="34" charset="0"/>
            </a:endParaRPr>
          </a:p>
          <a:p>
            <a:pPr marL="3240000">
              <a:spcAft>
                <a:spcPts val="600"/>
              </a:spcAft>
            </a:pPr>
            <a:endParaRPr lang="uk-UA" sz="1400" b="1" dirty="0">
              <a:solidFill>
                <a:schemeClr val="bg2"/>
              </a:solidFill>
              <a:latin typeface="Arial" panose="020B0604020202020204" pitchFamily="34" charset="0"/>
              <a:cs typeface="Arial" panose="020B0604020202020204" pitchFamily="34" charset="0"/>
            </a:endParaRPr>
          </a:p>
          <a:p>
            <a:pPr marL="3240000">
              <a:spcAft>
                <a:spcPts val="600"/>
              </a:spcAft>
            </a:pPr>
            <a:r>
              <a:rPr lang="uk-UA" sz="1400" b="1" dirty="0" smtClean="0">
                <a:solidFill>
                  <a:schemeClr val="bg2"/>
                </a:solidFill>
                <a:latin typeface="Arial" panose="020B0604020202020204" pitchFamily="34" charset="0"/>
                <a:cs typeface="Arial" panose="020B0604020202020204" pitchFamily="34" charset="0"/>
              </a:rPr>
              <a:t>Суб'єкт </a:t>
            </a:r>
            <a:r>
              <a:rPr lang="uk-UA" sz="1400" b="1" dirty="0">
                <a:solidFill>
                  <a:schemeClr val="bg2"/>
                </a:solidFill>
                <a:latin typeface="Arial" panose="020B0604020202020204" pitchFamily="34" charset="0"/>
                <a:cs typeface="Arial" panose="020B0604020202020204" pitchFamily="34" charset="0"/>
              </a:rPr>
              <a:t>декларування зазначає дані належності об'єкта </a:t>
            </a:r>
            <a:r>
              <a:rPr lang="uk-UA" sz="1400" b="1" dirty="0" smtClean="0">
                <a:solidFill>
                  <a:schemeClr val="bg2"/>
                </a:solidFill>
                <a:latin typeface="Arial" panose="020B0604020202020204" pitchFamily="34" charset="0"/>
                <a:cs typeface="Arial" panose="020B0604020202020204" pitchFamily="34" charset="0"/>
              </a:rPr>
              <a:t>до:</a:t>
            </a:r>
          </a:p>
          <a:p>
            <a:pPr marL="3240000">
              <a:spcAft>
                <a:spcPts val="600"/>
              </a:spcAft>
            </a:pPr>
            <a:r>
              <a:rPr lang="uk-UA" sz="1400" dirty="0" smtClean="0">
                <a:solidFill>
                  <a:schemeClr val="bg2"/>
                </a:solidFill>
                <a:latin typeface="Arial" panose="020B0604020202020204" pitchFamily="34" charset="0"/>
                <a:cs typeface="Arial" panose="020B0604020202020204" pitchFamily="34" charset="0"/>
              </a:rPr>
              <a:t>- об'єктів </a:t>
            </a:r>
            <a:r>
              <a:rPr lang="uk-UA" sz="1400" dirty="0">
                <a:solidFill>
                  <a:schemeClr val="bg2"/>
                </a:solidFill>
                <a:latin typeface="Arial" panose="020B0604020202020204" pitchFamily="34" charset="0"/>
                <a:cs typeface="Arial" panose="020B0604020202020204" pitchFamily="34" charset="0"/>
              </a:rPr>
              <a:t>незавершеного будівництва, </a:t>
            </a:r>
            <a:endParaRPr lang="uk-UA" sz="1400" dirty="0" smtClean="0">
              <a:solidFill>
                <a:schemeClr val="bg2"/>
              </a:solidFill>
              <a:latin typeface="Arial" panose="020B0604020202020204" pitchFamily="34" charset="0"/>
              <a:cs typeface="Arial" panose="020B0604020202020204" pitchFamily="34" charset="0"/>
            </a:endParaRPr>
          </a:p>
          <a:p>
            <a:pPr marL="3240000">
              <a:spcAft>
                <a:spcPts val="600"/>
              </a:spcAft>
            </a:pPr>
            <a:r>
              <a:rPr lang="uk-UA" sz="1400" dirty="0" smtClean="0">
                <a:solidFill>
                  <a:schemeClr val="bg2"/>
                </a:solidFill>
                <a:latin typeface="Arial" panose="020B0604020202020204" pitchFamily="34" charset="0"/>
                <a:cs typeface="Arial" panose="020B0604020202020204" pitchFamily="34" charset="0"/>
              </a:rPr>
              <a:t>- об'єктів</a:t>
            </a:r>
            <a:r>
              <a:rPr lang="uk-UA" sz="1400" dirty="0">
                <a:solidFill>
                  <a:schemeClr val="bg2"/>
                </a:solidFill>
                <a:latin typeface="Arial" panose="020B0604020202020204" pitchFamily="34" charset="0"/>
                <a:cs typeface="Arial" panose="020B0604020202020204" pitchFamily="34" charset="0"/>
              </a:rPr>
              <a:t>, не прийнятих в експлуатацію, </a:t>
            </a:r>
            <a:endParaRPr lang="uk-UA" sz="1400" dirty="0" smtClean="0">
              <a:solidFill>
                <a:schemeClr val="bg2"/>
              </a:solidFill>
              <a:latin typeface="Arial" panose="020B0604020202020204" pitchFamily="34" charset="0"/>
              <a:cs typeface="Arial" panose="020B0604020202020204" pitchFamily="34" charset="0"/>
            </a:endParaRPr>
          </a:p>
          <a:p>
            <a:pPr marL="3240000">
              <a:spcAft>
                <a:spcPts val="600"/>
              </a:spcAft>
            </a:pPr>
            <a:r>
              <a:rPr lang="uk-UA" sz="1400" dirty="0" smtClean="0">
                <a:solidFill>
                  <a:schemeClr val="bg2"/>
                </a:solidFill>
                <a:latin typeface="Arial" panose="020B0604020202020204" pitchFamily="34" charset="0"/>
                <a:cs typeface="Arial" panose="020B0604020202020204" pitchFamily="34" charset="0"/>
              </a:rPr>
              <a:t>- об'єктів</a:t>
            </a:r>
            <a:r>
              <a:rPr lang="uk-UA" sz="1400" dirty="0">
                <a:solidFill>
                  <a:schemeClr val="bg2"/>
                </a:solidFill>
                <a:latin typeface="Arial" panose="020B0604020202020204" pitchFamily="34" charset="0"/>
                <a:cs typeface="Arial" panose="020B0604020202020204" pitchFamily="34" charset="0"/>
              </a:rPr>
              <a:t>, право власності на які не зареєстроване в установленому законом порядку</a:t>
            </a:r>
            <a:r>
              <a:rPr lang="uk-UA" sz="1400" dirty="0" smtClean="0">
                <a:solidFill>
                  <a:schemeClr val="bg2"/>
                </a:solidFill>
                <a:latin typeface="Arial" panose="020B0604020202020204" pitchFamily="34" charset="0"/>
                <a:cs typeface="Arial" panose="020B0604020202020204" pitchFamily="34" charset="0"/>
              </a:rPr>
              <a:t>.</a:t>
            </a:r>
          </a:p>
          <a:p>
            <a:pPr marL="3240000"/>
            <a:endParaRPr lang="uk-UA" sz="1400" b="1" i="1"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Також </a:t>
            </a:r>
            <a:r>
              <a:rPr lang="uk-UA" sz="1400" b="1" dirty="0">
                <a:solidFill>
                  <a:schemeClr val="bg2"/>
                </a:solidFill>
                <a:latin typeface="Arial" panose="020B0604020202020204" pitchFamily="34" charset="0"/>
                <a:cs typeface="Arial" panose="020B0604020202020204" pitchFamily="34" charset="0"/>
              </a:rPr>
              <a:t>зазначається інформація щодо місцезнаходження </a:t>
            </a:r>
            <a:r>
              <a:rPr lang="uk-UA" sz="1400" b="1" dirty="0" smtClean="0">
                <a:solidFill>
                  <a:schemeClr val="bg2"/>
                </a:solidFill>
                <a:latin typeface="Arial" panose="020B0604020202020204" pitchFamily="34" charset="0"/>
                <a:cs typeface="Arial" panose="020B0604020202020204" pitchFamily="34" charset="0"/>
              </a:rPr>
              <a:t>об'єкта.</a:t>
            </a: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pPr>
              <a:spcAft>
                <a:spcPts val="600"/>
              </a:spcAft>
            </a:pPr>
            <a:r>
              <a:rPr lang="uk-UA" sz="1400" b="1" dirty="0">
                <a:solidFill>
                  <a:schemeClr val="bg2"/>
                </a:solidFill>
                <a:latin typeface="Arial" panose="020B0604020202020204" pitchFamily="34" charset="0"/>
                <a:cs typeface="Arial" panose="020B0604020202020204" pitchFamily="34" charset="0"/>
              </a:rPr>
              <a:t>Зазначається (за наявності) інформація про те, що об'єкт декларування:</a:t>
            </a:r>
            <a:endParaRPr lang="ru-RU" sz="1400" b="1" dirty="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 належить </a:t>
            </a:r>
            <a:r>
              <a:rPr lang="uk-UA" sz="1400" dirty="0">
                <a:solidFill>
                  <a:schemeClr val="bg2"/>
                </a:solidFill>
                <a:latin typeface="Arial" panose="020B0604020202020204" pitchFamily="34" charset="0"/>
                <a:cs typeface="Arial" panose="020B0604020202020204" pitchFamily="34" charset="0"/>
              </a:rPr>
              <a:t>суб'єкту декларування або членам його сім'ї на праві власності відповідно до Цивільного кодексу України;</a:t>
            </a:r>
            <a:endParaRPr lang="ru-RU" sz="1400" dirty="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 розташований </a:t>
            </a:r>
            <a:r>
              <a:rPr lang="uk-UA" sz="1400" dirty="0">
                <a:solidFill>
                  <a:schemeClr val="bg2"/>
                </a:solidFill>
                <a:latin typeface="Arial" panose="020B0604020202020204" pitchFamily="34" charset="0"/>
                <a:cs typeface="Arial" panose="020B0604020202020204" pitchFamily="34" charset="0"/>
              </a:rPr>
              <a:t>на земельній ділянці, що належить суб'єкту декларування або членам його сім'ї на праві приватної власності, включаючи спільну власність, або передана їм в оренду чи на іншому праві користування незалежно від правових підстав набуття такого права;</a:t>
            </a:r>
            <a:endParaRPr lang="ru-RU" sz="1400" dirty="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 повністю </a:t>
            </a:r>
            <a:r>
              <a:rPr lang="uk-UA" sz="1400" dirty="0">
                <a:solidFill>
                  <a:schemeClr val="bg2"/>
                </a:solidFill>
                <a:latin typeface="Arial" panose="020B0604020202020204" pitchFamily="34" charset="0"/>
                <a:cs typeface="Arial" panose="020B0604020202020204" pitchFamily="34" charset="0"/>
              </a:rPr>
              <a:t>або частково побудований з матеріалів чи за кошти суб'єкта декларування або членів його сім'ї.</a:t>
            </a:r>
          </a:p>
        </p:txBody>
      </p:sp>
      <p:sp>
        <p:nvSpPr>
          <p:cNvPr id="2" name="Прямоугольник 1"/>
          <p:cNvSpPr/>
          <p:nvPr/>
        </p:nvSpPr>
        <p:spPr bwMode="auto">
          <a:xfrm>
            <a:off x="304800" y="141469"/>
            <a:ext cx="11572240" cy="71197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ДЕКЛАРУВАННЯ </a:t>
            </a:r>
            <a:r>
              <a:rPr lang="uk-UA" sz="2000" b="1" dirty="0" smtClean="0">
                <a:solidFill>
                  <a:srgbClr val="0070C0"/>
                </a:solidFill>
                <a:latin typeface="Century Schoolbook" panose="02040604050505020304" pitchFamily="18" charset="0"/>
              </a:rPr>
              <a:t>ОБ</a:t>
            </a:r>
            <a:r>
              <a:rPr lang="ru-RU" sz="2000" b="1" dirty="0" smtClean="0">
                <a:solidFill>
                  <a:srgbClr val="0070C0"/>
                </a:solidFill>
                <a:latin typeface="Century Schoolbook" panose="02040604050505020304" pitchFamily="18" charset="0"/>
              </a:rPr>
              <a:t>’</a:t>
            </a:r>
            <a:r>
              <a:rPr lang="uk-UA" sz="2000" b="1" dirty="0" smtClean="0">
                <a:solidFill>
                  <a:srgbClr val="0070C0"/>
                </a:solidFill>
                <a:latin typeface="Century Schoolbook" panose="02040604050505020304" pitchFamily="18" charset="0"/>
              </a:rPr>
              <a:t>ЄКТІВ НЕЗАВЕРШЕНОГО </a:t>
            </a:r>
            <a:r>
              <a:rPr lang="uk-UA" sz="2000" b="1" dirty="0">
                <a:solidFill>
                  <a:srgbClr val="0070C0"/>
                </a:solidFill>
                <a:latin typeface="Century Schoolbook" panose="02040604050505020304" pitchFamily="18" charset="0"/>
              </a:rPr>
              <a:t>БУДІВНИЦТВА </a:t>
            </a:r>
            <a:endParaRPr lang="uk-UA" sz="2000" b="1" dirty="0" smtClean="0">
              <a:solidFill>
                <a:srgbClr val="0070C0"/>
              </a:solidFill>
              <a:latin typeface="Century Schoolbook" panose="02040604050505020304" pitchFamily="18" charset="0"/>
            </a:endParaRPr>
          </a:p>
          <a:p>
            <a:pPr algn="ctr" fontAlgn="base">
              <a:spcBef>
                <a:spcPct val="0"/>
              </a:spcBef>
              <a:spcAft>
                <a:spcPct val="0"/>
              </a:spcAft>
            </a:pPr>
            <a:r>
              <a:rPr lang="uk-UA" sz="2000" b="1" dirty="0" smtClean="0">
                <a:solidFill>
                  <a:srgbClr val="0070C0"/>
                </a:solidFill>
                <a:latin typeface="Century Schoolbook" panose="02040604050505020304" pitchFamily="18" charset="0"/>
              </a:rPr>
              <a:t>(розділ </a:t>
            </a:r>
            <a:r>
              <a:rPr lang="uk-UA" sz="2000" b="1" dirty="0">
                <a:solidFill>
                  <a:srgbClr val="0070C0"/>
                </a:solidFill>
                <a:latin typeface="Century Schoolbook" panose="02040604050505020304" pitchFamily="18" charset="0"/>
              </a:rPr>
              <a:t>4 декларації)</a:t>
            </a:r>
            <a:endParaRPr lang="ru-RU" sz="2000" b="1" dirty="0">
              <a:solidFill>
                <a:srgbClr val="0070C0"/>
              </a:solidFill>
              <a:latin typeface="Century Schoolbook" panose="020406040505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0372" y="2286644"/>
            <a:ext cx="3093720" cy="1770888"/>
          </a:xfrm>
          <a:prstGeom prst="rect">
            <a:avLst/>
          </a:prstGeom>
        </p:spPr>
      </p:pic>
      <p:pic>
        <p:nvPicPr>
          <p:cNvPr id="13315" name="Picture 1" descr="C:\Users\User\Desktop\Новый рисунок 3.png"/>
          <p:cNvPicPr>
            <a:picLocks noChangeAspect="1" noChangeArrowheads="1"/>
          </p:cNvPicPr>
          <p:nvPr/>
        </p:nvPicPr>
        <p:blipFill>
          <a:blip r:embed="rId4" cstate="print"/>
          <a:srcRect/>
          <a:stretch>
            <a:fillRect/>
          </a:stretch>
        </p:blipFill>
        <p:spPr bwMode="auto">
          <a:xfrm>
            <a:off x="11104880" y="0"/>
            <a:ext cx="1087120" cy="1957388"/>
          </a:xfrm>
          <a:prstGeom prst="rect">
            <a:avLst/>
          </a:prstGeom>
          <a:noFill/>
          <a:ln w="9525">
            <a:noFill/>
            <a:miter lim="800000"/>
            <a:headEnd/>
            <a:tailEnd/>
          </a:ln>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4714" y="1069503"/>
            <a:ext cx="1092518" cy="1092518"/>
          </a:xfrm>
          <a:prstGeom prst="rect">
            <a:avLst/>
          </a:prstGeom>
          <a:solidFill>
            <a:schemeClr val="bg2">
              <a:alpha val="0"/>
            </a:schemeClr>
          </a:solidFill>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250170" y="944880"/>
            <a:ext cx="971550" cy="1295400"/>
          </a:xfrm>
          <a:prstGeom prst="rect">
            <a:avLst/>
          </a:prstGeom>
        </p:spPr>
      </p:pic>
    </p:spTree>
    <p:extLst>
      <p:ext uri="{BB962C8B-B14F-4D97-AF65-F5344CB8AC3E}">
        <p14:creationId xmlns:p14="http://schemas.microsoft.com/office/powerpoint/2010/main" xmlns="" val="354665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904240"/>
            <a:ext cx="11572240" cy="574040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224000" bIns="45720" numCol="1" rtlCol="0" anchor="ctr" anchorCtr="0" compatLnSpc="1">
            <a:prstTxWarp prst="textNoShape">
              <a:avLst/>
            </a:prstTxWarp>
          </a:bodyPr>
          <a:lstStyle/>
          <a:p>
            <a:pPr marL="180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чи членів сім'ї наявні об'єкти для декларування в цьому розділі, суб'єкт декларування зазначає інформацію про вид майна, дату набуття права, торгову марку, найменування виробника, вартість на дату набуття права або вартість </a:t>
            </a:r>
            <a:endParaRPr lang="uk-UA" sz="1400" b="1" i="1" dirty="0" smtClean="0">
              <a:solidFill>
                <a:schemeClr val="bg2"/>
              </a:solidFill>
              <a:latin typeface="Arial" panose="020B0604020202020204" pitchFamily="34" charset="0"/>
              <a:cs typeface="Arial" panose="020B0604020202020204" pitchFamily="34" charset="0"/>
            </a:endParaRPr>
          </a:p>
          <a:p>
            <a:pPr marL="1800000">
              <a:spcAft>
                <a:spcPts val="1200"/>
              </a:spcAft>
            </a:pPr>
            <a:r>
              <a:rPr lang="uk-UA" sz="1400" b="1" i="1" dirty="0" smtClean="0">
                <a:solidFill>
                  <a:schemeClr val="bg2"/>
                </a:solidFill>
                <a:latin typeface="Arial" panose="020B0604020202020204" pitchFamily="34" charset="0"/>
                <a:cs typeface="Arial" panose="020B0604020202020204" pitchFamily="34" charset="0"/>
              </a:rPr>
              <a:t>за </a:t>
            </a:r>
            <a:r>
              <a:rPr lang="uk-UA" sz="1400" b="1" i="1" dirty="0">
                <a:solidFill>
                  <a:schemeClr val="bg2"/>
                </a:solidFill>
                <a:latin typeface="Arial" panose="020B0604020202020204" pitchFamily="34" charset="0"/>
                <a:cs typeface="Arial" panose="020B0604020202020204" pitchFamily="34" charset="0"/>
              </a:rPr>
              <a:t>останньою грошовою оцінкою та опис майна</a:t>
            </a:r>
            <a:r>
              <a:rPr lang="uk-UA" sz="1400" b="1" i="1" dirty="0" smtClean="0">
                <a:solidFill>
                  <a:schemeClr val="bg2"/>
                </a:solidFill>
                <a:latin typeface="Arial" panose="020B0604020202020204" pitchFamily="34" charset="0"/>
                <a:cs typeface="Arial" panose="020B0604020202020204" pitchFamily="34" charset="0"/>
              </a:rPr>
              <a:t>.</a:t>
            </a:r>
          </a:p>
          <a:p>
            <a:endParaRPr lang="ru-RU" sz="1400" b="1" i="1"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uk-UA" sz="1400" dirty="0">
              <a:solidFill>
                <a:srgbClr val="FF0000"/>
              </a:solidFill>
              <a:latin typeface="Arial" panose="020B0604020202020204" pitchFamily="34" charset="0"/>
              <a:cs typeface="Arial" panose="020B0604020202020204" pitchFamily="34" charset="0"/>
            </a:endParaRPr>
          </a:p>
          <a:p>
            <a:pPr marL="540000">
              <a:spcAft>
                <a:spcPts val="600"/>
              </a:spcAft>
            </a:pPr>
            <a:r>
              <a:rPr lang="uk-UA" sz="1400" b="1" dirty="0" smtClean="0">
                <a:solidFill>
                  <a:srgbClr val="FF0000"/>
                </a:solidFill>
                <a:latin typeface="Arial" panose="020B0604020202020204" pitchFamily="34" charset="0"/>
                <a:cs typeface="Arial" panose="020B0604020202020204" pitchFamily="34" charset="0"/>
              </a:rPr>
              <a:t>Види </a:t>
            </a:r>
            <a:r>
              <a:rPr lang="uk-UA" sz="1400" b="1" dirty="0">
                <a:solidFill>
                  <a:srgbClr val="FF0000"/>
                </a:solidFill>
                <a:latin typeface="Arial" panose="020B0604020202020204" pitchFamily="34" charset="0"/>
                <a:cs typeface="Arial" panose="020B0604020202020204" pitchFamily="34" charset="0"/>
              </a:rPr>
              <a:t>майна:</a:t>
            </a:r>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pPr marL="540000">
              <a:spcAft>
                <a:spcPts val="600"/>
              </a:spcAft>
            </a:pPr>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ювелірні вироби</a:t>
            </a:r>
            <a:endParaRPr lang="ru-RU" sz="1400" dirty="0">
              <a:solidFill>
                <a:schemeClr val="bg2"/>
              </a:solidFill>
              <a:latin typeface="Arial" panose="020B0604020202020204" pitchFamily="34" charset="0"/>
              <a:cs typeface="Arial" panose="020B0604020202020204" pitchFamily="34" charset="0"/>
            </a:endParaRPr>
          </a:p>
          <a:p>
            <a:pPr marL="540000">
              <a:spcAft>
                <a:spcPts val="600"/>
              </a:spcAft>
            </a:pPr>
            <a:r>
              <a:rPr lang="uk-UA" sz="1400" dirty="0">
                <a:solidFill>
                  <a:schemeClr val="bg2"/>
                </a:solidFill>
                <a:latin typeface="Arial" panose="020B0604020202020204" pitchFamily="34" charset="0"/>
                <a:cs typeface="Arial" panose="020B0604020202020204" pitchFamily="34" charset="0"/>
              </a:rPr>
              <a:t>- персональні або домашні електронні пристрої</a:t>
            </a:r>
            <a:endParaRPr lang="ru-RU" sz="1400" dirty="0">
              <a:solidFill>
                <a:schemeClr val="bg2"/>
              </a:solidFill>
              <a:latin typeface="Arial" panose="020B0604020202020204" pitchFamily="34" charset="0"/>
              <a:cs typeface="Arial" panose="020B0604020202020204" pitchFamily="34" charset="0"/>
            </a:endParaRPr>
          </a:p>
          <a:p>
            <a:pPr marL="540000">
              <a:spcAft>
                <a:spcPts val="600"/>
              </a:spcAft>
            </a:pPr>
            <a:r>
              <a:rPr lang="uk-UA" sz="1400" dirty="0">
                <a:solidFill>
                  <a:schemeClr val="bg2"/>
                </a:solidFill>
                <a:latin typeface="Arial" panose="020B0604020202020204" pitchFamily="34" charset="0"/>
                <a:cs typeface="Arial" panose="020B0604020202020204" pitchFamily="34" charset="0"/>
              </a:rPr>
              <a:t>- одяг</a:t>
            </a:r>
            <a:endParaRPr lang="ru-RU" sz="1400" dirty="0">
              <a:solidFill>
                <a:schemeClr val="bg2"/>
              </a:solidFill>
              <a:latin typeface="Arial" panose="020B0604020202020204" pitchFamily="34" charset="0"/>
              <a:cs typeface="Arial" panose="020B0604020202020204" pitchFamily="34" charset="0"/>
            </a:endParaRPr>
          </a:p>
          <a:p>
            <a:pPr marL="540000">
              <a:spcAft>
                <a:spcPts val="600"/>
              </a:spcAft>
            </a:pPr>
            <a:r>
              <a:rPr lang="uk-UA" sz="1400" dirty="0">
                <a:solidFill>
                  <a:schemeClr val="bg2"/>
                </a:solidFill>
                <a:latin typeface="Arial" panose="020B0604020202020204" pitchFamily="34" charset="0"/>
                <a:cs typeface="Arial" panose="020B0604020202020204" pitchFamily="34" charset="0"/>
              </a:rPr>
              <a:t>- антикварні вироби</a:t>
            </a:r>
            <a:endParaRPr lang="ru-RU" sz="1400" dirty="0">
              <a:solidFill>
                <a:schemeClr val="bg2"/>
              </a:solidFill>
              <a:latin typeface="Arial" panose="020B0604020202020204" pitchFamily="34" charset="0"/>
              <a:cs typeface="Arial" panose="020B0604020202020204" pitchFamily="34" charset="0"/>
            </a:endParaRPr>
          </a:p>
          <a:p>
            <a:pPr marL="540000">
              <a:spcAft>
                <a:spcPts val="600"/>
              </a:spcAft>
            </a:pPr>
            <a:r>
              <a:rPr lang="uk-UA" sz="1400" dirty="0">
                <a:solidFill>
                  <a:schemeClr val="bg2"/>
                </a:solidFill>
                <a:latin typeface="Arial" panose="020B0604020202020204" pitchFamily="34" charset="0"/>
                <a:cs typeface="Arial" panose="020B0604020202020204" pitchFamily="34" charset="0"/>
              </a:rPr>
              <a:t>- твори мистецтва</a:t>
            </a:r>
            <a:endParaRPr lang="ru-RU" sz="1400" dirty="0">
              <a:solidFill>
                <a:schemeClr val="bg2"/>
              </a:solidFill>
              <a:latin typeface="Arial" panose="020B0604020202020204" pitchFamily="34" charset="0"/>
              <a:cs typeface="Arial" panose="020B0604020202020204" pitchFamily="34" charset="0"/>
            </a:endParaRPr>
          </a:p>
          <a:p>
            <a:pPr marL="540000">
              <a:spcAft>
                <a:spcPts val="600"/>
              </a:spcAft>
            </a:pPr>
            <a:r>
              <a:rPr lang="uk-UA" sz="1400" dirty="0">
                <a:solidFill>
                  <a:schemeClr val="bg2"/>
                </a:solidFill>
                <a:latin typeface="Arial" panose="020B0604020202020204" pitchFamily="34" charset="0"/>
                <a:cs typeface="Arial" panose="020B0604020202020204" pitchFamily="34" charset="0"/>
              </a:rPr>
              <a:t>- інше (позначається яке саме, приклад: «меблі» тощо)</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ru-RU" sz="1400" dirty="0">
              <a:solidFill>
                <a:schemeClr val="bg2"/>
              </a:solidFill>
              <a:latin typeface="Arial" panose="020B0604020202020204" pitchFamily="34" charset="0"/>
              <a:cs typeface="Arial" panose="020B0604020202020204" pitchFamily="34" charset="0"/>
            </a:endParaRPr>
          </a:p>
          <a:p>
            <a:pPr marL="3240000"/>
            <a:endParaRPr lang="uk-UA" sz="1400" b="1" dirty="0" smtClean="0">
              <a:solidFill>
                <a:schemeClr val="bg2"/>
              </a:solidFill>
              <a:latin typeface="Arial" panose="020B0604020202020204" pitchFamily="34" charset="0"/>
              <a:cs typeface="Arial" panose="020B0604020202020204" pitchFamily="34" charset="0"/>
            </a:endParaRPr>
          </a:p>
          <a:p>
            <a:pPr marL="3240000"/>
            <a:endParaRPr lang="uk-UA" sz="1400" b="1" dirty="0">
              <a:solidFill>
                <a:schemeClr val="bg2"/>
              </a:solidFill>
              <a:latin typeface="Arial" panose="020B0604020202020204" pitchFamily="34" charset="0"/>
              <a:cs typeface="Arial" panose="020B0604020202020204" pitchFamily="34" charset="0"/>
            </a:endParaRPr>
          </a:p>
          <a:p>
            <a:pPr marL="3240000"/>
            <a:endParaRPr lang="uk-UA" sz="1400" b="1" dirty="0" smtClean="0">
              <a:solidFill>
                <a:schemeClr val="bg2"/>
              </a:solidFill>
              <a:latin typeface="Arial" panose="020B0604020202020204" pitchFamily="34" charset="0"/>
              <a:cs typeface="Arial" panose="020B0604020202020204" pitchFamily="34" charset="0"/>
            </a:endParaRPr>
          </a:p>
          <a:p>
            <a:pPr marL="3240000"/>
            <a:endParaRPr lang="uk-UA" sz="1400" b="1" dirty="0">
              <a:solidFill>
                <a:schemeClr val="bg2"/>
              </a:solidFill>
              <a:latin typeface="Arial" panose="020B0604020202020204" pitchFamily="34" charset="0"/>
              <a:cs typeface="Arial" panose="020B0604020202020204" pitchFamily="34" charset="0"/>
            </a:endParaRPr>
          </a:p>
          <a:p>
            <a:pPr marL="2520000" algn="just"/>
            <a:r>
              <a:rPr lang="uk-UA" sz="1400" b="1" dirty="0" smtClean="0">
                <a:solidFill>
                  <a:schemeClr val="bg2"/>
                </a:solidFill>
                <a:latin typeface="Arial" panose="020B0604020202020204" pitchFamily="34" charset="0"/>
                <a:cs typeface="Arial" panose="020B0604020202020204" pitchFamily="34" charset="0"/>
              </a:rPr>
              <a:t>Встановлено </a:t>
            </a:r>
            <a:r>
              <a:rPr lang="uk-UA" sz="1400" b="1" dirty="0">
                <a:solidFill>
                  <a:schemeClr val="bg2"/>
                </a:solidFill>
                <a:latin typeface="Arial" panose="020B0604020202020204" pitchFamily="34" charset="0"/>
                <a:cs typeface="Arial" panose="020B0604020202020204" pitchFamily="34" charset="0"/>
              </a:rPr>
              <a:t>мінімальний поріг декларування для даного виду майна. Декларується цінне </a:t>
            </a:r>
            <a:r>
              <a:rPr lang="uk-UA" sz="1400" b="1" dirty="0" smtClean="0">
                <a:solidFill>
                  <a:schemeClr val="bg2"/>
                </a:solidFill>
                <a:latin typeface="Arial" panose="020B0604020202020204" pitchFamily="34" charset="0"/>
                <a:cs typeface="Arial" panose="020B0604020202020204" pitchFamily="34" charset="0"/>
              </a:rPr>
              <a:t>рухоме </a:t>
            </a:r>
            <a:r>
              <a:rPr lang="uk-UA" sz="1400" b="1" dirty="0">
                <a:solidFill>
                  <a:schemeClr val="bg2"/>
                </a:solidFill>
                <a:latin typeface="Arial" panose="020B0604020202020204" pitchFamily="34" charset="0"/>
                <a:cs typeface="Arial" panose="020B0604020202020204" pitchFamily="34" charset="0"/>
              </a:rPr>
              <a:t>майно (крім транспортних засобів) вартість яких (однієї одиниці або комплекту) перевищує </a:t>
            </a:r>
            <a:r>
              <a:rPr lang="uk-UA" sz="1400" b="1" dirty="0" smtClean="0">
                <a:solidFill>
                  <a:schemeClr val="bg2"/>
                </a:solidFill>
                <a:latin typeface="Arial" panose="020B0604020202020204" pitchFamily="34" charset="0"/>
                <a:cs typeface="Arial" panose="020B0604020202020204" pitchFamily="34" charset="0"/>
              </a:rPr>
              <a:t>100 </a:t>
            </a:r>
            <a:r>
              <a:rPr lang="uk-UA" sz="1400" b="1" dirty="0">
                <a:solidFill>
                  <a:schemeClr val="bg2"/>
                </a:solidFill>
                <a:latin typeface="Arial" panose="020B0604020202020204" pitchFamily="34" charset="0"/>
                <a:cs typeface="Arial" panose="020B0604020202020204" pitchFamily="34" charset="0"/>
              </a:rPr>
              <a:t>прожиткових мінімумів для працездатних осіб, встановлених на 01 січня звітного року </a:t>
            </a:r>
            <a:r>
              <a:rPr lang="uk-UA" sz="1400" b="1" dirty="0" smtClean="0">
                <a:solidFill>
                  <a:schemeClr val="bg2"/>
                </a:solidFill>
                <a:latin typeface="Arial" panose="020B0604020202020204" pitchFamily="34" charset="0"/>
                <a:cs typeface="Arial" panose="020B0604020202020204" pitchFamily="34" charset="0"/>
              </a:rPr>
              <a:t>(</a:t>
            </a:r>
            <a:r>
              <a:rPr lang="uk-UA" sz="1400" b="1" dirty="0">
                <a:solidFill>
                  <a:schemeClr val="bg2"/>
                </a:solidFill>
                <a:latin typeface="Arial" panose="020B0604020202020204" pitchFamily="34" charset="0"/>
                <a:cs typeface="Arial" panose="020B0604020202020204" pitchFamily="34" charset="0"/>
              </a:rPr>
              <a:t>поріг декларування за 2019 рік – 192 100 грн</a:t>
            </a:r>
            <a:r>
              <a:rPr lang="uk-UA" sz="1400" b="1" dirty="0" smtClean="0">
                <a:solidFill>
                  <a:schemeClr val="bg2"/>
                </a:solidFill>
                <a:latin typeface="Arial" panose="020B0604020202020204" pitchFamily="34" charset="0"/>
                <a:cs typeface="Arial" panose="020B0604020202020204" pitchFamily="34" charset="0"/>
              </a:rPr>
              <a:t>.).</a:t>
            </a:r>
          </a:p>
        </p:txBody>
      </p:sp>
      <p:sp>
        <p:nvSpPr>
          <p:cNvPr id="2" name="Прямоугольник 1"/>
          <p:cNvSpPr/>
          <p:nvPr/>
        </p:nvSpPr>
        <p:spPr bwMode="auto">
          <a:xfrm>
            <a:off x="304800" y="141469"/>
            <a:ext cx="11572240" cy="65101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ДЕКЛАРУВАННЯ ЦІННОГО РУХОМОГО МАЙНА </a:t>
            </a:r>
          </a:p>
          <a:p>
            <a:pPr algn="ctr" fontAlgn="base">
              <a:spcBef>
                <a:spcPct val="0"/>
              </a:spcBef>
              <a:spcAft>
                <a:spcPct val="0"/>
              </a:spcAft>
            </a:pPr>
            <a:r>
              <a:rPr lang="uk-UA" sz="2000" b="1" dirty="0">
                <a:solidFill>
                  <a:srgbClr val="0070C0"/>
                </a:solidFill>
                <a:latin typeface="Century Schoolbook" panose="02040604050505020304" pitchFamily="18" charset="0"/>
              </a:rPr>
              <a:t>(КРІМ ТРАНСПОРТНИХ ЗАСОБІВ) (розділ 5 декларації)</a:t>
            </a:r>
            <a:endParaRPr lang="ru-RU" sz="2000" b="1" dirty="0">
              <a:solidFill>
                <a:srgbClr val="0070C0"/>
              </a:solidFill>
              <a:latin typeface="Century Schoolbook" panose="02040604050505020304" pitchFamily="18" charset="0"/>
            </a:endParaRP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104880" y="0"/>
            <a:ext cx="1087120" cy="1957388"/>
          </a:xfrm>
          <a:prstGeom prst="rect">
            <a:avLst/>
          </a:prstGeom>
          <a:noFill/>
          <a:ln w="9525">
            <a:noFill/>
            <a:miter lim="800000"/>
            <a:headEnd/>
            <a:tailEnd/>
          </a:ln>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673" y="5415487"/>
            <a:ext cx="1891561" cy="1061120"/>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14282" y="2063209"/>
            <a:ext cx="3960495" cy="2970371"/>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23025" y="3741846"/>
            <a:ext cx="2053590" cy="1368362"/>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24480" y="3623021"/>
            <a:ext cx="1399032" cy="1928527"/>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571107" y="4064363"/>
            <a:ext cx="2032082" cy="1045845"/>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276615" y="1005681"/>
            <a:ext cx="971550" cy="1295400"/>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86366" y="1005681"/>
            <a:ext cx="1092518" cy="1092518"/>
          </a:xfrm>
          <a:prstGeom prst="rect">
            <a:avLst/>
          </a:prstGeom>
          <a:solidFill>
            <a:schemeClr val="bg2">
              <a:alpha val="0"/>
            </a:schemeClr>
          </a:solidFill>
        </p:spPr>
      </p:pic>
    </p:spTree>
    <p:extLst>
      <p:ext uri="{BB962C8B-B14F-4D97-AF65-F5344CB8AC3E}">
        <p14:creationId xmlns:p14="http://schemas.microsoft.com/office/powerpoint/2010/main" xmlns="" val="1442379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656951"/>
            <a:ext cx="11572240" cy="5969937"/>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224000" bIns="45720" numCol="1" rtlCol="0" anchor="ctr" anchorCtr="0" compatLnSpc="1">
            <a:prstTxWarp prst="textNoShape">
              <a:avLst/>
            </a:prstTxWarp>
          </a:bodyPr>
          <a:lstStyle/>
          <a:p>
            <a:pPr marL="1260000">
              <a:spcAft>
                <a:spcPts val="1200"/>
              </a:spcAft>
            </a:pPr>
            <a:r>
              <a:rPr lang="uk-UA" sz="1400" b="1" i="1" dirty="0" smtClean="0">
                <a:solidFill>
                  <a:schemeClr val="bg2"/>
                </a:solidFill>
                <a:latin typeface="Arial" panose="020B0604020202020204" pitchFamily="34" charset="0"/>
                <a:cs typeface="Arial" panose="020B0604020202020204" pitchFamily="34" charset="0"/>
              </a:rPr>
              <a:t>Якщо </a:t>
            </a:r>
            <a:r>
              <a:rPr lang="uk-UA" sz="1400" b="1" i="1" dirty="0">
                <a:solidFill>
                  <a:schemeClr val="bg2"/>
                </a:solidFill>
                <a:latin typeface="Arial" panose="020B0604020202020204" pitchFamily="34" charset="0"/>
                <a:cs typeface="Arial" panose="020B0604020202020204" pitchFamily="34" charset="0"/>
              </a:rPr>
              <a:t>у суб'єкта декларування чи членів сім'ї наявні об'єкти для декларування в цьому розділі, суб'єкт декларування зазначає інформацію про вид майна, марку, модель, рік випуску, ідентифікаційний номер (VIN-код, номер шасі), дату набуття права, вартість на дату набуття права власності, володіння чи користування або вартість за останньою грошовою оцінкою</a:t>
            </a:r>
            <a:r>
              <a:rPr lang="uk-UA" sz="1400" b="1" i="1" dirty="0" smtClean="0">
                <a:solidFill>
                  <a:schemeClr val="bg2"/>
                </a:solidFill>
                <a:latin typeface="Arial" panose="020B0604020202020204" pitchFamily="34" charset="0"/>
                <a:cs typeface="Arial" panose="020B0604020202020204" pitchFamily="34" charset="0"/>
              </a:rPr>
              <a:t>.</a:t>
            </a:r>
            <a:r>
              <a:rPr lang="uk-UA" sz="1400" dirty="0" smtClean="0">
                <a:solidFill>
                  <a:schemeClr val="bg2"/>
                </a:solidFill>
                <a:latin typeface="Arial" panose="020B0604020202020204" pitchFamily="34" charset="0"/>
                <a:cs typeface="Arial" panose="020B0604020202020204" pitchFamily="34" charset="0"/>
              </a:rPr>
              <a:t> </a:t>
            </a:r>
            <a:endParaRPr lang="ru-RU" sz="1400" dirty="0" smtClean="0">
              <a:solidFill>
                <a:schemeClr val="bg2"/>
              </a:solidFill>
              <a:latin typeface="Arial" panose="020B0604020202020204" pitchFamily="34" charset="0"/>
              <a:cs typeface="Arial" panose="020B0604020202020204" pitchFamily="34" charset="0"/>
            </a:endParaRPr>
          </a:p>
          <a:p>
            <a:pPr marL="5400000"/>
            <a:r>
              <a:rPr lang="uk-UA" sz="1400" b="1" dirty="0" smtClean="0">
                <a:solidFill>
                  <a:srgbClr val="FF0000"/>
                </a:solidFill>
                <a:latin typeface="Arial" panose="020B0604020202020204" pitchFamily="34" charset="0"/>
                <a:cs typeface="Arial" panose="020B0604020202020204" pitchFamily="34" charset="0"/>
              </a:rPr>
              <a:t>Види майна:</a:t>
            </a:r>
          </a:p>
          <a:p>
            <a:pPr marL="5400000"/>
            <a:r>
              <a:rPr lang="uk-UA" sz="1400" dirty="0" smtClean="0">
                <a:solidFill>
                  <a:schemeClr val="bg2"/>
                </a:solidFill>
                <a:latin typeface="Arial" panose="020B0604020202020204" pitchFamily="34" charset="0"/>
                <a:cs typeface="Arial" panose="020B0604020202020204" pitchFamily="34" charset="0"/>
              </a:rPr>
              <a:t>	</a:t>
            </a:r>
          </a:p>
          <a:p>
            <a:pPr marL="5400000"/>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автомобіль легковий</a:t>
            </a:r>
            <a:endParaRPr lang="ru-RU" sz="1400" dirty="0">
              <a:solidFill>
                <a:schemeClr val="bg2"/>
              </a:solidFill>
              <a:latin typeface="Arial" panose="020B0604020202020204" pitchFamily="34" charset="0"/>
              <a:cs typeface="Arial" panose="020B0604020202020204" pitchFamily="34" charset="0"/>
            </a:endParaRPr>
          </a:p>
          <a:p>
            <a:pPr marL="5400000"/>
            <a:r>
              <a:rPr lang="uk-UA" sz="1400" dirty="0">
                <a:solidFill>
                  <a:schemeClr val="bg2"/>
                </a:solidFill>
                <a:latin typeface="Arial" panose="020B0604020202020204" pitchFamily="34" charset="0"/>
                <a:cs typeface="Arial" panose="020B0604020202020204" pitchFamily="34" charset="0"/>
              </a:rPr>
              <a:t>- автомобіль вантажний</a:t>
            </a:r>
            <a:endParaRPr lang="ru-RU" sz="1400" dirty="0">
              <a:solidFill>
                <a:schemeClr val="bg2"/>
              </a:solidFill>
              <a:latin typeface="Arial" panose="020B0604020202020204" pitchFamily="34" charset="0"/>
              <a:cs typeface="Arial" panose="020B0604020202020204" pitchFamily="34" charset="0"/>
            </a:endParaRPr>
          </a:p>
          <a:p>
            <a:pPr marL="5400000"/>
            <a:r>
              <a:rPr lang="uk-UA" sz="1400" dirty="0">
                <a:solidFill>
                  <a:schemeClr val="bg2"/>
                </a:solidFill>
                <a:latin typeface="Arial" panose="020B0604020202020204" pitchFamily="34" charset="0"/>
                <a:cs typeface="Arial" panose="020B0604020202020204" pitchFamily="34" charset="0"/>
              </a:rPr>
              <a:t>- мотоцикл (мопед)</a:t>
            </a:r>
            <a:endParaRPr lang="ru-RU" sz="1400" dirty="0">
              <a:solidFill>
                <a:schemeClr val="bg2"/>
              </a:solidFill>
              <a:latin typeface="Arial" panose="020B0604020202020204" pitchFamily="34" charset="0"/>
              <a:cs typeface="Arial" panose="020B0604020202020204" pitchFamily="34" charset="0"/>
            </a:endParaRPr>
          </a:p>
          <a:p>
            <a:pPr marL="5400000"/>
            <a:r>
              <a:rPr lang="uk-UA" sz="1400" dirty="0">
                <a:solidFill>
                  <a:schemeClr val="bg2"/>
                </a:solidFill>
                <a:latin typeface="Arial" panose="020B0604020202020204" pitchFamily="34" charset="0"/>
                <a:cs typeface="Arial" panose="020B0604020202020204" pitchFamily="34" charset="0"/>
              </a:rPr>
              <a:t>- сільськогосподарська техніка</a:t>
            </a:r>
            <a:endParaRPr lang="ru-RU" sz="1400" dirty="0">
              <a:solidFill>
                <a:schemeClr val="bg2"/>
              </a:solidFill>
              <a:latin typeface="Arial" panose="020B0604020202020204" pitchFamily="34" charset="0"/>
              <a:cs typeface="Arial" panose="020B0604020202020204" pitchFamily="34" charset="0"/>
            </a:endParaRPr>
          </a:p>
          <a:p>
            <a:pPr marL="5400000"/>
            <a:r>
              <a:rPr lang="uk-UA" sz="1400" dirty="0">
                <a:solidFill>
                  <a:schemeClr val="bg2"/>
                </a:solidFill>
                <a:latin typeface="Arial" panose="020B0604020202020204" pitchFamily="34" charset="0"/>
                <a:cs typeface="Arial" panose="020B0604020202020204" pitchFamily="34" charset="0"/>
              </a:rPr>
              <a:t>- водний засіб</a:t>
            </a:r>
            <a:endParaRPr lang="ru-RU" sz="1400" dirty="0">
              <a:solidFill>
                <a:schemeClr val="bg2"/>
              </a:solidFill>
              <a:latin typeface="Arial" panose="020B0604020202020204" pitchFamily="34" charset="0"/>
              <a:cs typeface="Arial" panose="020B0604020202020204" pitchFamily="34" charset="0"/>
            </a:endParaRPr>
          </a:p>
          <a:p>
            <a:pPr marL="5400000"/>
            <a:r>
              <a:rPr lang="uk-UA" sz="1400" dirty="0">
                <a:solidFill>
                  <a:schemeClr val="bg2"/>
                </a:solidFill>
                <a:latin typeface="Arial" panose="020B0604020202020204" pitchFamily="34" charset="0"/>
                <a:cs typeface="Arial" panose="020B0604020202020204" pitchFamily="34" charset="0"/>
              </a:rPr>
              <a:t>- повітряний засіб</a:t>
            </a:r>
            <a:endParaRPr lang="ru-RU" sz="1400" dirty="0">
              <a:solidFill>
                <a:schemeClr val="bg2"/>
              </a:solidFill>
              <a:latin typeface="Arial" panose="020B0604020202020204" pitchFamily="34" charset="0"/>
              <a:cs typeface="Arial" panose="020B0604020202020204" pitchFamily="34" charset="0"/>
            </a:endParaRPr>
          </a:p>
          <a:p>
            <a:pPr marL="5400000"/>
            <a:r>
              <a:rPr lang="uk-UA" sz="1400" dirty="0">
                <a:solidFill>
                  <a:schemeClr val="bg2"/>
                </a:solidFill>
                <a:latin typeface="Arial" panose="020B0604020202020204" pitchFamily="34" charset="0"/>
                <a:cs typeface="Arial" panose="020B0604020202020204" pitchFamily="34" charset="0"/>
              </a:rPr>
              <a:t>- інше (позначається яке саме, приклад: «причеп» тощо)</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Зазначаються </a:t>
            </a:r>
            <a:r>
              <a:rPr lang="uk-UA" sz="1400" dirty="0">
                <a:solidFill>
                  <a:schemeClr val="bg2"/>
                </a:solidFill>
                <a:latin typeface="Arial" panose="020B0604020202020204" pitchFamily="34" charset="0"/>
                <a:cs typeface="Arial" panose="020B0604020202020204" pitchFamily="34" charset="0"/>
              </a:rPr>
              <a:t>усі об’єкти, на які мають будь-які права (власності або користування) </a:t>
            </a:r>
          </a:p>
          <a:p>
            <a:pPr>
              <a:spcAft>
                <a:spcPts val="600"/>
              </a:spcAft>
            </a:pPr>
            <a:r>
              <a:rPr lang="uk-UA" sz="1400" dirty="0">
                <a:solidFill>
                  <a:schemeClr val="bg2"/>
                </a:solidFill>
                <a:latin typeface="Arial" panose="020B0604020202020204" pitchFamily="34" charset="0"/>
                <a:cs typeface="Arial" panose="020B0604020202020204" pitchFamily="34" charset="0"/>
              </a:rPr>
              <a:t>декларант або члени його сім’ї.</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По кожному об’єкту декларування зазначаються особи (декларант або члени сім’ї), </a:t>
            </a:r>
          </a:p>
          <a:p>
            <a:r>
              <a:rPr lang="uk-UA" sz="1400" dirty="0">
                <a:solidFill>
                  <a:schemeClr val="bg2"/>
                </a:solidFill>
                <a:latin typeface="Arial" panose="020B0604020202020204" pitchFamily="34" charset="0"/>
                <a:cs typeface="Arial" panose="020B0604020202020204" pitchFamily="34" charset="0"/>
              </a:rPr>
              <a:t>які мають будь-які права на цей об’єкт та фактичний(-і) власник(-и), якщо він(вони) </a:t>
            </a:r>
          </a:p>
          <a:p>
            <a:pPr>
              <a:spcAft>
                <a:spcPts val="600"/>
              </a:spcAft>
            </a:pPr>
            <a:r>
              <a:rPr lang="uk-UA" sz="1400" dirty="0">
                <a:solidFill>
                  <a:schemeClr val="bg2"/>
                </a:solidFill>
                <a:latin typeface="Arial" panose="020B0604020202020204" pitchFamily="34" charset="0"/>
                <a:cs typeface="Arial" panose="020B0604020202020204" pitchFamily="34" charset="0"/>
              </a:rPr>
              <a:t>не є декларантом або членом його сім’ї.</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Особи, які не є членами сім’ї декларанта, що мають права користування на задекларовані </a:t>
            </a:r>
          </a:p>
          <a:p>
            <a:r>
              <a:rPr lang="uk-UA" sz="1400" dirty="0">
                <a:solidFill>
                  <a:schemeClr val="bg2"/>
                </a:solidFill>
                <a:latin typeface="Arial" panose="020B0604020202020204" pitchFamily="34" charset="0"/>
                <a:cs typeface="Arial" panose="020B0604020202020204" pitchFamily="34" charset="0"/>
              </a:rPr>
              <a:t>об’єкти, в декларації не зазначаються. </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endParaRPr lang="ru-RU" sz="1400" dirty="0" smtClean="0">
              <a:solidFill>
                <a:schemeClr val="bg2"/>
              </a:solidFill>
              <a:latin typeface="Arial" panose="020B0604020202020204" pitchFamily="34" charset="0"/>
              <a:cs typeface="Arial" panose="020B0604020202020204" pitchFamily="34" charset="0"/>
            </a:endParaRPr>
          </a:p>
          <a:p>
            <a:pPr marL="3600000"/>
            <a:r>
              <a:rPr lang="uk-UA" sz="1400" b="1" dirty="0" smtClean="0">
                <a:solidFill>
                  <a:schemeClr val="bg2"/>
                </a:solidFill>
                <a:latin typeface="Arial" panose="020B0604020202020204" pitchFamily="34" charset="0"/>
                <a:cs typeface="Arial" panose="020B0604020202020204" pitchFamily="34" charset="0"/>
              </a:rPr>
              <a:t>Транспортні </a:t>
            </a:r>
            <a:r>
              <a:rPr lang="uk-UA" sz="1400" b="1" dirty="0">
                <a:solidFill>
                  <a:schemeClr val="bg2"/>
                </a:solidFill>
                <a:latin typeface="Arial" panose="020B0604020202020204" pitchFamily="34" charset="0"/>
                <a:cs typeface="Arial" panose="020B0604020202020204" pitchFamily="34" charset="0"/>
              </a:rPr>
              <a:t>засоби декларуються незалежно від їх вартості (від 0 грн</a:t>
            </a:r>
            <a:r>
              <a:rPr lang="uk-UA" sz="1400" b="1" dirty="0" smtClean="0">
                <a:solidFill>
                  <a:schemeClr val="bg2"/>
                </a:solidFill>
                <a:latin typeface="Arial" panose="020B0604020202020204" pitchFamily="34" charset="0"/>
                <a:cs typeface="Arial" panose="020B0604020202020204" pitchFamily="34" charset="0"/>
              </a:rPr>
              <a:t>.).</a:t>
            </a:r>
          </a:p>
          <a:p>
            <a:pPr marL="3600000"/>
            <a:endParaRPr lang="ru-RU"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69"/>
            <a:ext cx="11572240" cy="46221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ДЕКЛАРУВАННЯ ТРАНСПОРТНИХ ЗАСОБІВ (розділ 6 декларації)</a:t>
            </a:r>
            <a:endParaRPr lang="ru-RU" sz="2000" b="1" dirty="0">
              <a:solidFill>
                <a:srgbClr val="0070C0"/>
              </a:solidFill>
              <a:latin typeface="Century Schoolbook" panose="02040604050505020304" pitchFamily="18" charset="0"/>
            </a:endParaRP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104880" y="0"/>
            <a:ext cx="1087120" cy="1957388"/>
          </a:xfrm>
          <a:prstGeom prst="rect">
            <a:avLst/>
          </a:prstGeom>
          <a:noFill/>
          <a:ln w="9525">
            <a:noFill/>
            <a:miter lim="800000"/>
            <a:headEnd/>
            <a:tailEnd/>
          </a:ln>
        </p:spPr>
      </p:pic>
      <p:pic>
        <p:nvPicPr>
          <p:cNvPr id="13" name="Рисунок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23584" y="5677661"/>
            <a:ext cx="1601862" cy="898606"/>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01000" y="3871428"/>
            <a:ext cx="2971800" cy="1672590"/>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08745" y="1992425"/>
            <a:ext cx="1013651" cy="1013651"/>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341132" y="1954792"/>
            <a:ext cx="1024128" cy="1024128"/>
          </a:xfrm>
          <a:prstGeom prst="rect">
            <a:avLst/>
          </a:prstGeom>
        </p:spPr>
      </p:pic>
      <p:pic>
        <p:nvPicPr>
          <p:cNvPr id="15" name="Рисунок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398419" y="2821667"/>
            <a:ext cx="1267968" cy="1090898"/>
          </a:xfrm>
          <a:prstGeom prst="rect">
            <a:avLst/>
          </a:prstGeom>
        </p:spPr>
      </p:pic>
      <p:pic>
        <p:nvPicPr>
          <p:cNvPr id="16" name="Рисунок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87830" y="2858483"/>
            <a:ext cx="1510589" cy="863194"/>
          </a:xfrm>
          <a:prstGeom prst="rect">
            <a:avLst/>
          </a:prstGeom>
        </p:spPr>
      </p:pic>
      <p:pic>
        <p:nvPicPr>
          <p:cNvPr id="17" name="Рисунок 1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320129" y="1902199"/>
            <a:ext cx="835343" cy="974408"/>
          </a:xfrm>
          <a:prstGeom prst="rect">
            <a:avLst/>
          </a:prstGeom>
        </p:spPr>
      </p:pic>
      <p:pic>
        <p:nvPicPr>
          <p:cNvPr id="8" name="Рисунок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515035" y="2708026"/>
            <a:ext cx="1402276" cy="1088955"/>
          </a:xfrm>
          <a:prstGeom prst="rect">
            <a:avLst/>
          </a:prstGeom>
        </p:spPr>
      </p:pic>
      <p:pic>
        <p:nvPicPr>
          <p:cNvPr id="5" name="Рисунок 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099127" y="2224861"/>
            <a:ext cx="1242005" cy="648807"/>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61594" y="759831"/>
            <a:ext cx="1092518" cy="1092518"/>
          </a:xfrm>
          <a:prstGeom prst="rect">
            <a:avLst/>
          </a:prstGeom>
          <a:solidFill>
            <a:schemeClr val="bg2">
              <a:alpha val="0"/>
            </a:schemeClr>
          </a:solidFill>
        </p:spPr>
      </p:pic>
      <p:pic>
        <p:nvPicPr>
          <p:cNvPr id="20" name="Рисунок 1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0395585" y="688623"/>
            <a:ext cx="971550" cy="1295400"/>
          </a:xfrm>
          <a:prstGeom prst="rect">
            <a:avLst/>
          </a:prstGeom>
        </p:spPr>
      </p:pic>
    </p:spTree>
    <p:extLst>
      <p:ext uri="{BB962C8B-B14F-4D97-AF65-F5344CB8AC3E}">
        <p14:creationId xmlns:p14="http://schemas.microsoft.com/office/powerpoint/2010/main" xmlns="" val="1541441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825622"/>
            <a:ext cx="11572240" cy="5849497"/>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126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чи членів сім'ї наявні об'єкти для декларування в цих розділах, </a:t>
            </a:r>
            <a:endParaRPr lang="uk-UA" sz="1400" b="1" i="1" dirty="0" smtClean="0">
              <a:solidFill>
                <a:schemeClr val="bg2"/>
              </a:solidFill>
              <a:latin typeface="Arial" panose="020B0604020202020204" pitchFamily="34" charset="0"/>
              <a:cs typeface="Arial" panose="020B0604020202020204" pitchFamily="34" charset="0"/>
            </a:endParaRPr>
          </a:p>
          <a:p>
            <a:pPr marL="1260000"/>
            <a:r>
              <a:rPr lang="uk-UA" sz="1400" b="1" i="1" dirty="0" smtClean="0">
                <a:solidFill>
                  <a:schemeClr val="bg2"/>
                </a:solidFill>
                <a:latin typeface="Arial" panose="020B0604020202020204" pitchFamily="34" charset="0"/>
                <a:cs typeface="Arial" panose="020B0604020202020204" pitchFamily="34" charset="0"/>
              </a:rPr>
              <a:t>суб'єкт декларування </a:t>
            </a:r>
            <a:r>
              <a:rPr lang="uk-UA" sz="1400" b="1" i="1" dirty="0">
                <a:solidFill>
                  <a:schemeClr val="bg2"/>
                </a:solidFill>
                <a:latin typeface="Arial" panose="020B0604020202020204" pitchFamily="34" charset="0"/>
                <a:cs typeface="Arial" panose="020B0604020202020204" pitchFamily="34" charset="0"/>
              </a:rPr>
              <a:t>зазначає інформацію про</a:t>
            </a:r>
            <a:r>
              <a:rPr lang="uk-UA" sz="1400" b="1" i="1" dirty="0" smtClean="0">
                <a:solidFill>
                  <a:schemeClr val="bg2"/>
                </a:solidFill>
                <a:latin typeface="Arial" panose="020B0604020202020204" pitchFamily="34" charset="0"/>
                <a:cs typeface="Arial" panose="020B0604020202020204" pitchFamily="34" charset="0"/>
              </a:rPr>
              <a:t>:</a:t>
            </a: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pPr marL="2160000"/>
            <a:r>
              <a:rPr lang="uk-UA" sz="1400" b="1" dirty="0" smtClean="0">
                <a:solidFill>
                  <a:schemeClr val="bg2"/>
                </a:solidFill>
                <a:latin typeface="Arial" panose="020B0604020202020204" pitchFamily="34" charset="0"/>
                <a:cs typeface="Arial" panose="020B0604020202020204" pitchFamily="34" charset="0"/>
              </a:rPr>
              <a:t>Цінні </a:t>
            </a:r>
            <a:r>
              <a:rPr lang="uk-UA" sz="1400" b="1" dirty="0">
                <a:solidFill>
                  <a:schemeClr val="bg2"/>
                </a:solidFill>
                <a:latin typeface="Arial" panose="020B0604020202020204" pitchFamily="34" charset="0"/>
                <a:cs typeface="Arial" panose="020B0604020202020204" pitchFamily="34" charset="0"/>
              </a:rPr>
              <a:t>папери та корпоративні права декларуються незалежно від їх вартості (від 0 грн.).</a:t>
            </a:r>
            <a:endParaRPr lang="ru-RU" sz="1400" b="1" dirty="0">
              <a:solidFill>
                <a:schemeClr val="bg2"/>
              </a:solidFill>
              <a:latin typeface="Arial" panose="020B0604020202020204" pitchFamily="34" charset="0"/>
              <a:cs typeface="Arial" panose="020B0604020202020204" pitchFamily="34" charset="0"/>
            </a:endParaRPr>
          </a:p>
          <a:p>
            <a:pPr marL="2160000"/>
            <a:r>
              <a:rPr lang="uk-UA" sz="1400" b="1" dirty="0">
                <a:solidFill>
                  <a:schemeClr val="bg2"/>
                </a:solidFill>
                <a:latin typeface="Arial" panose="020B0604020202020204" pitchFamily="34" charset="0"/>
                <a:cs typeface="Arial" panose="020B0604020202020204" pitchFamily="34" charset="0"/>
              </a:rPr>
              <a:t>Декларуються об’єкти бенефіціарної власності, доля в яких становить 25 та більше відсотків</a:t>
            </a:r>
            <a:r>
              <a:rPr lang="uk-UA" sz="1400" b="1" dirty="0" smtClean="0"/>
              <a:t>.</a:t>
            </a:r>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69"/>
            <a:ext cx="11572240" cy="60030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ЦІННИХ ПАПЕРІВ, КОРПОРАТИВНИХ ПРАВ, </a:t>
            </a:r>
            <a:endParaRPr lang="uk-UA" sz="2000" b="1" dirty="0" smtClean="0">
              <a:solidFill>
                <a:srgbClr val="0070C0"/>
              </a:solidFill>
              <a:latin typeface="Century Schoolbook" panose="02040604050505020304" pitchFamily="18" charset="0"/>
            </a:endParaRPr>
          </a:p>
          <a:p>
            <a:pPr algn="ctr"/>
            <a:r>
              <a:rPr lang="uk-UA" sz="2000" b="1" dirty="0" smtClean="0">
                <a:solidFill>
                  <a:srgbClr val="0070C0"/>
                </a:solidFill>
                <a:latin typeface="Century Schoolbook" panose="02040604050505020304" pitchFamily="18" charset="0"/>
              </a:rPr>
              <a:t>БЕНЕФІЦІАРНОЇ ВЛАСНОСТІ (розділи </a:t>
            </a:r>
            <a:r>
              <a:rPr lang="uk-UA" sz="2000" b="1" dirty="0">
                <a:solidFill>
                  <a:srgbClr val="0070C0"/>
                </a:solidFill>
                <a:latin typeface="Century Schoolbook" panose="02040604050505020304" pitchFamily="18" charset="0"/>
              </a:rPr>
              <a:t>7, 8 та 9 декларації)</a:t>
            </a:r>
            <a:endParaRPr lang="ru-RU" sz="2000" b="1" dirty="0">
              <a:solidFill>
                <a:srgbClr val="0070C0"/>
              </a:solidFill>
              <a:latin typeface="Century Schoolbook" panose="02040604050505020304" pitchFamily="18" charset="0"/>
            </a:endParaRPr>
          </a:p>
        </p:txBody>
      </p:sp>
      <p:sp>
        <p:nvSpPr>
          <p:cNvPr id="6" name="Прямоугольник 5"/>
          <p:cNvSpPr/>
          <p:nvPr/>
        </p:nvSpPr>
        <p:spPr bwMode="auto">
          <a:xfrm>
            <a:off x="533349" y="1529139"/>
            <a:ext cx="3464144" cy="225492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uk-UA" sz="1400" b="1" dirty="0">
                <a:solidFill>
                  <a:srgbClr val="FF0000"/>
                </a:solidFill>
                <a:latin typeface="Arial" panose="020B0604020202020204" pitchFamily="34" charset="0"/>
                <a:cs typeface="Arial" panose="020B0604020202020204" pitchFamily="34" charset="0"/>
              </a:rPr>
              <a:t>для цінних паперів: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вид паперів;</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кількість;</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номінальну </a:t>
            </a:r>
            <a:r>
              <a:rPr lang="uk-UA" sz="1400" dirty="0">
                <a:solidFill>
                  <a:schemeClr val="bg2"/>
                </a:solidFill>
                <a:latin typeface="Arial" panose="020B0604020202020204" pitchFamily="34" charset="0"/>
                <a:cs typeface="Arial" panose="020B0604020202020204" pitchFamily="34" charset="0"/>
              </a:rPr>
              <a:t>вартість (вартість одного </a:t>
            </a:r>
            <a:endParaRPr lang="uk-UA" sz="1400" dirty="0" smtClean="0">
              <a:solidFill>
                <a:schemeClr val="bg2"/>
              </a:solidFill>
              <a:latin typeface="Arial" panose="020B0604020202020204" pitchFamily="34" charset="0"/>
              <a:cs typeface="Arial" panose="020B0604020202020204" pitchFamily="34" charset="0"/>
            </a:endParaRP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цінного </a:t>
            </a:r>
            <a:r>
              <a:rPr lang="uk-UA" sz="1400" dirty="0">
                <a:solidFill>
                  <a:schemeClr val="bg2"/>
                </a:solidFill>
                <a:latin typeface="Arial" panose="020B0604020202020204" pitchFamily="34" charset="0"/>
                <a:cs typeface="Arial" panose="020B0604020202020204" pitchFamily="34" charset="0"/>
              </a:rPr>
              <a:t>папера</a:t>
            </a:r>
            <a:r>
              <a:rPr lang="uk-UA" sz="1400" dirty="0" smtClean="0">
                <a:solidFill>
                  <a:schemeClr val="bg2"/>
                </a:solidFill>
                <a:latin typeface="Arial" panose="020B0604020202020204" pitchFamily="34" charset="0"/>
                <a:cs typeface="Arial" panose="020B0604020202020204" pitchFamily="34" charset="0"/>
              </a:rPr>
              <a:t>);</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дату </a:t>
            </a:r>
            <a:r>
              <a:rPr lang="uk-UA" sz="1400" dirty="0">
                <a:solidFill>
                  <a:schemeClr val="bg2"/>
                </a:solidFill>
                <a:latin typeface="Arial" panose="020B0604020202020204" pitchFamily="34" charset="0"/>
                <a:cs typeface="Arial" panose="020B0604020202020204" pitchFamily="34" charset="0"/>
              </a:rPr>
              <a:t>набуття </a:t>
            </a:r>
            <a:r>
              <a:rPr lang="uk-UA" sz="1400" dirty="0" smtClean="0">
                <a:solidFill>
                  <a:schemeClr val="bg2"/>
                </a:solidFill>
                <a:latin typeface="Arial" panose="020B0604020202020204" pitchFamily="34" charset="0"/>
                <a:cs typeface="Arial" panose="020B0604020202020204" pitchFamily="34" charset="0"/>
              </a:rPr>
              <a:t>права;</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емітента;</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передачу </a:t>
            </a:r>
            <a:r>
              <a:rPr lang="uk-UA" sz="1400" dirty="0">
                <a:solidFill>
                  <a:schemeClr val="bg2"/>
                </a:solidFill>
                <a:latin typeface="Arial" panose="020B0604020202020204" pitchFamily="34" charset="0"/>
                <a:cs typeface="Arial" panose="020B0604020202020204" pitchFamily="34" charset="0"/>
              </a:rPr>
              <a:t>цінних паперів в управління </a:t>
            </a:r>
            <a:endParaRPr lang="uk-UA" sz="1400" dirty="0" smtClean="0">
              <a:solidFill>
                <a:schemeClr val="bg2"/>
              </a:solidFill>
              <a:latin typeface="Arial" panose="020B0604020202020204" pitchFamily="34" charset="0"/>
              <a:cs typeface="Arial" panose="020B0604020202020204" pitchFamily="34" charset="0"/>
            </a:endParaRP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іншій </a:t>
            </a:r>
            <a:r>
              <a:rPr lang="uk-UA" sz="1400" dirty="0">
                <a:solidFill>
                  <a:schemeClr val="bg2"/>
                </a:solidFill>
                <a:latin typeface="Arial" panose="020B0604020202020204" pitchFamily="34" charset="0"/>
                <a:cs typeface="Arial" panose="020B0604020202020204" pitchFamily="34" charset="0"/>
              </a:rPr>
              <a:t>особі</a:t>
            </a:r>
            <a:endParaRPr lang="ru-RU" sz="1400" dirty="0">
              <a:solidFill>
                <a:schemeClr val="bg2"/>
              </a:solidFill>
              <a:latin typeface="Arial" panose="020B0604020202020204" pitchFamily="34" charset="0"/>
              <a:cs typeface="Arial" panose="020B0604020202020204" pitchFamily="34" charset="0"/>
            </a:endParaRPr>
          </a:p>
        </p:txBody>
      </p:sp>
      <p:sp>
        <p:nvSpPr>
          <p:cNvPr id="18" name="Прямоугольник 17"/>
          <p:cNvSpPr/>
          <p:nvPr/>
        </p:nvSpPr>
        <p:spPr bwMode="auto">
          <a:xfrm>
            <a:off x="4150308" y="1529139"/>
            <a:ext cx="3637383" cy="225492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uk-UA" sz="1400" b="1" dirty="0">
                <a:solidFill>
                  <a:srgbClr val="FF0000"/>
                </a:solidFill>
                <a:latin typeface="Arial" panose="020B0604020202020204" pitchFamily="34" charset="0"/>
                <a:cs typeface="Arial" panose="020B0604020202020204" pitchFamily="34" charset="0"/>
              </a:rPr>
              <a:t>для корпоративних прав: </a:t>
            </a:r>
            <a:r>
              <a:rPr lang="uk-UA" sz="1400" b="1" dirty="0" smtClean="0">
                <a:solidFill>
                  <a:srgbClr val="FF0000"/>
                </a:solidFill>
                <a:latin typeface="Arial" panose="020B0604020202020204" pitchFamily="34" charset="0"/>
                <a:cs typeface="Arial" panose="020B0604020202020204" pitchFamily="34" charset="0"/>
              </a:rPr>
              <a:t> </a:t>
            </a:r>
          </a:p>
          <a:p>
            <a:pPr fontAlgn="base">
              <a:spcBef>
                <a:spcPct val="0"/>
              </a:spcBef>
              <a:spcAft>
                <a:spcPct val="0"/>
              </a:spcAft>
            </a:pPr>
            <a:r>
              <a:rPr lang="uk-UA" sz="1400" dirty="0">
                <a:solidFill>
                  <a:schemeClr val="bg2"/>
                </a:solidFill>
                <a:latin typeface="Arial" panose="020B0604020202020204" pitchFamily="34" charset="0"/>
                <a:cs typeface="Arial" panose="020B0604020202020204" pitchFamily="34" charset="0"/>
              </a:rPr>
              <a:t>- найменування юридичної </a:t>
            </a:r>
            <a:r>
              <a:rPr lang="uk-UA" sz="1400" dirty="0" smtClean="0">
                <a:solidFill>
                  <a:schemeClr val="bg2"/>
                </a:solidFill>
                <a:latin typeface="Arial" panose="020B0604020202020204" pitchFamily="34" charset="0"/>
                <a:cs typeface="Arial" panose="020B0604020202020204" pitchFamily="34" charset="0"/>
              </a:rPr>
              <a:t>особи;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країну </a:t>
            </a:r>
            <a:r>
              <a:rPr lang="uk-UA" sz="1400" dirty="0">
                <a:solidFill>
                  <a:schemeClr val="bg2"/>
                </a:solidFill>
                <a:latin typeface="Arial" panose="020B0604020202020204" pitchFamily="34" charset="0"/>
                <a:cs typeface="Arial" panose="020B0604020202020204" pitchFamily="34" charset="0"/>
              </a:rPr>
              <a:t>реєстрації головного </a:t>
            </a:r>
            <a:r>
              <a:rPr lang="uk-UA" sz="1400" dirty="0" smtClean="0">
                <a:solidFill>
                  <a:schemeClr val="bg2"/>
                </a:solidFill>
                <a:latin typeface="Arial" panose="020B0604020202020204" pitchFamily="34" charset="0"/>
                <a:cs typeface="Arial" panose="020B0604020202020204" pitchFamily="34" charset="0"/>
              </a:rPr>
              <a:t>офісу;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організаційно-правову форму;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вартість </a:t>
            </a:r>
            <a:r>
              <a:rPr lang="uk-UA" sz="1400" dirty="0">
                <a:solidFill>
                  <a:schemeClr val="bg2"/>
                </a:solidFill>
                <a:latin typeface="Arial" panose="020B0604020202020204" pitchFamily="34" charset="0"/>
                <a:cs typeface="Arial" panose="020B0604020202020204" pitchFamily="34" charset="0"/>
              </a:rPr>
              <a:t>у грошовому </a:t>
            </a:r>
            <a:r>
              <a:rPr lang="uk-UA" sz="1400" dirty="0" smtClean="0">
                <a:solidFill>
                  <a:schemeClr val="bg2"/>
                </a:solidFill>
                <a:latin typeface="Arial" panose="020B0604020202020204" pitchFamily="34" charset="0"/>
                <a:cs typeface="Arial" panose="020B0604020202020204" pitchFamily="34" charset="0"/>
              </a:rPr>
              <a:t>вираженні;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відсоток </a:t>
            </a:r>
            <a:r>
              <a:rPr lang="uk-UA" sz="1400" dirty="0">
                <a:solidFill>
                  <a:schemeClr val="bg2"/>
                </a:solidFill>
                <a:latin typeface="Arial" panose="020B0604020202020204" pitchFamily="34" charset="0"/>
                <a:cs typeface="Arial" panose="020B0604020202020204" pitchFamily="34" charset="0"/>
              </a:rPr>
              <a:t>від загального </a:t>
            </a:r>
            <a:r>
              <a:rPr lang="uk-UA" sz="1400" dirty="0" smtClean="0">
                <a:solidFill>
                  <a:schemeClr val="bg2"/>
                </a:solidFill>
                <a:latin typeface="Arial" panose="020B0604020202020204" pitchFamily="34" charset="0"/>
                <a:cs typeface="Arial" panose="020B0604020202020204" pitchFamily="34" charset="0"/>
              </a:rPr>
              <a:t>капіталу;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дату </a:t>
            </a:r>
            <a:r>
              <a:rPr lang="uk-UA" sz="1400" dirty="0">
                <a:solidFill>
                  <a:schemeClr val="bg2"/>
                </a:solidFill>
                <a:latin typeface="Arial" panose="020B0604020202020204" pitchFamily="34" charset="0"/>
                <a:cs typeface="Arial" panose="020B0604020202020204" pitchFamily="34" charset="0"/>
              </a:rPr>
              <a:t>придбання майна (набуття права</a:t>
            </a:r>
            <a:r>
              <a:rPr lang="uk-UA" sz="1400" dirty="0" smtClean="0">
                <a:solidFill>
                  <a:schemeClr val="bg2"/>
                </a:solidFill>
                <a:latin typeface="Arial" panose="020B0604020202020204" pitchFamily="34" charset="0"/>
                <a:cs typeface="Arial" panose="020B0604020202020204" pitchFamily="34" charset="0"/>
              </a:rPr>
              <a:t>);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про </a:t>
            </a:r>
            <a:r>
              <a:rPr lang="uk-UA" sz="1400" dirty="0">
                <a:solidFill>
                  <a:schemeClr val="bg2"/>
                </a:solidFill>
                <a:latin typeface="Arial" panose="020B0604020202020204" pitchFamily="34" charset="0"/>
                <a:cs typeface="Arial" panose="020B0604020202020204" pitchFamily="34" charset="0"/>
              </a:rPr>
              <a:t>передачу корпоративних прав в </a:t>
            </a:r>
            <a:endParaRPr lang="uk-UA" sz="1400" dirty="0" smtClean="0">
              <a:solidFill>
                <a:schemeClr val="bg2"/>
              </a:solidFill>
              <a:latin typeface="Arial" panose="020B0604020202020204" pitchFamily="34" charset="0"/>
              <a:cs typeface="Arial" panose="020B0604020202020204" pitchFamily="34" charset="0"/>
            </a:endParaRP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управління</a:t>
            </a:r>
            <a:endParaRPr lang="ru-RU" sz="1400" dirty="0">
              <a:solidFill>
                <a:schemeClr val="bg2"/>
              </a:solidFill>
              <a:latin typeface="Arial" panose="020B0604020202020204" pitchFamily="34" charset="0"/>
              <a:cs typeface="Arial" panose="020B0604020202020204" pitchFamily="34" charset="0"/>
            </a:endParaRPr>
          </a:p>
        </p:txBody>
      </p:sp>
      <p:sp>
        <p:nvSpPr>
          <p:cNvPr id="19" name="Прямоугольник 18"/>
          <p:cNvSpPr/>
          <p:nvPr/>
        </p:nvSpPr>
        <p:spPr bwMode="auto">
          <a:xfrm>
            <a:off x="7980628" y="1529139"/>
            <a:ext cx="3495040" cy="225492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uk-UA" sz="1400" b="1" dirty="0">
                <a:solidFill>
                  <a:srgbClr val="FF0000"/>
                </a:solidFill>
                <a:latin typeface="Arial" panose="020B0604020202020204" pitchFamily="34" charset="0"/>
                <a:cs typeface="Arial" panose="020B0604020202020204" pitchFamily="34" charset="0"/>
              </a:rPr>
              <a:t>для бенефіціарної власності: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найменування </a:t>
            </a:r>
            <a:r>
              <a:rPr lang="uk-UA" sz="1400" dirty="0">
                <a:solidFill>
                  <a:schemeClr val="bg2"/>
                </a:solidFill>
                <a:latin typeface="Arial" panose="020B0604020202020204" pitchFamily="34" charset="0"/>
                <a:cs typeface="Arial" panose="020B0604020202020204" pitchFamily="34" charset="0"/>
              </a:rPr>
              <a:t>юридичної </a:t>
            </a:r>
            <a:r>
              <a:rPr lang="uk-UA" sz="1400" dirty="0" smtClean="0">
                <a:solidFill>
                  <a:schemeClr val="bg2"/>
                </a:solidFill>
                <a:latin typeface="Arial" panose="020B0604020202020204" pitchFamily="34" charset="0"/>
                <a:cs typeface="Arial" panose="020B0604020202020204" pitchFamily="34" charset="0"/>
              </a:rPr>
              <a:t>особи;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країну </a:t>
            </a:r>
            <a:r>
              <a:rPr lang="uk-UA" sz="1400" dirty="0">
                <a:solidFill>
                  <a:schemeClr val="bg2"/>
                </a:solidFill>
                <a:latin typeface="Arial" panose="020B0604020202020204" pitchFamily="34" charset="0"/>
                <a:cs typeface="Arial" panose="020B0604020202020204" pitchFamily="34" charset="0"/>
              </a:rPr>
              <a:t>реєстрації головного </a:t>
            </a:r>
            <a:r>
              <a:rPr lang="uk-UA" sz="1400" dirty="0" smtClean="0">
                <a:solidFill>
                  <a:schemeClr val="bg2"/>
                </a:solidFill>
                <a:latin typeface="Arial" panose="020B0604020202020204" pitchFamily="34" charset="0"/>
                <a:cs typeface="Arial" panose="020B0604020202020204" pitchFamily="34" charset="0"/>
              </a:rPr>
              <a:t>офісу;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організаційно-правову форму;</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адресу </a:t>
            </a:r>
            <a:r>
              <a:rPr lang="uk-UA" sz="1400" dirty="0">
                <a:solidFill>
                  <a:schemeClr val="bg2"/>
                </a:solidFill>
                <a:latin typeface="Arial" panose="020B0604020202020204" pitchFamily="34" charset="0"/>
                <a:cs typeface="Arial" panose="020B0604020202020204" pitchFamily="34" charset="0"/>
              </a:rPr>
              <a:t>електронної поштової </a:t>
            </a:r>
            <a:endParaRPr lang="uk-UA" sz="1400" dirty="0" smtClean="0">
              <a:solidFill>
                <a:schemeClr val="bg2"/>
              </a:solidFill>
              <a:latin typeface="Arial" panose="020B0604020202020204" pitchFamily="34" charset="0"/>
              <a:cs typeface="Arial" panose="020B0604020202020204" pitchFamily="34" charset="0"/>
            </a:endParaRPr>
          </a:p>
          <a:p>
            <a:pPr fontAlgn="base">
              <a:spcBef>
                <a:spcPct val="0"/>
              </a:spcBef>
              <a:spcAft>
                <a:spcPct val="0"/>
              </a:spcAft>
            </a:pPr>
            <a:r>
              <a:rPr lang="uk-UA" sz="1400" dirty="0">
                <a:solidFill>
                  <a:schemeClr val="bg2"/>
                </a:solidFill>
                <a:latin typeface="Arial" panose="020B0604020202020204" pitchFamily="34" charset="0"/>
                <a:cs typeface="Arial" panose="020B0604020202020204" pitchFamily="34" charset="0"/>
              </a:rPr>
              <a:t> </a:t>
            </a:r>
            <a:r>
              <a:rPr lang="uk-UA" sz="1400" dirty="0" smtClean="0">
                <a:solidFill>
                  <a:schemeClr val="bg2"/>
                </a:solidFill>
                <a:latin typeface="Arial" panose="020B0604020202020204" pitchFamily="34" charset="0"/>
                <a:cs typeface="Arial" panose="020B0604020202020204" pitchFamily="34" charset="0"/>
              </a:rPr>
              <a:t> скриньки;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факс;</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номер телефону; </a:t>
            </a:r>
          </a:p>
          <a:p>
            <a:pPr fontAlgn="base">
              <a:spcBef>
                <a:spcPct val="0"/>
              </a:spcBef>
              <a:spcAft>
                <a:spcPct val="0"/>
              </a:spcAft>
            </a:pPr>
            <a:r>
              <a:rPr lang="uk-UA" sz="1400" dirty="0" smtClean="0">
                <a:solidFill>
                  <a:schemeClr val="bg2"/>
                </a:solidFill>
                <a:latin typeface="Arial" panose="020B0604020202020204" pitchFamily="34" charset="0"/>
                <a:cs typeface="Arial" panose="020B0604020202020204" pitchFamily="34" charset="0"/>
              </a:rPr>
              <a:t>- адресу </a:t>
            </a:r>
            <a:r>
              <a:rPr lang="uk-UA" sz="1400" dirty="0">
                <a:solidFill>
                  <a:schemeClr val="bg2"/>
                </a:solidFill>
                <a:latin typeface="Arial" panose="020B0604020202020204" pitchFamily="34" charset="0"/>
                <a:cs typeface="Arial" panose="020B0604020202020204" pitchFamily="34" charset="0"/>
              </a:rPr>
              <a:t>юридичної особи</a:t>
            </a:r>
            <a:endParaRPr lang="ru-RU" sz="1400" dirty="0">
              <a:solidFill>
                <a:schemeClr val="bg2"/>
              </a:solidFill>
              <a:latin typeface="Arial" panose="020B0604020202020204" pitchFamily="34" charset="0"/>
              <a:cs typeface="Arial" panose="020B0604020202020204" pitchFamily="34" charset="0"/>
            </a:endParaRPr>
          </a:p>
        </p:txBody>
      </p:sp>
      <p:sp>
        <p:nvSpPr>
          <p:cNvPr id="9" name="Прямоугольник 8"/>
          <p:cNvSpPr/>
          <p:nvPr/>
        </p:nvSpPr>
        <p:spPr bwMode="auto">
          <a:xfrm>
            <a:off x="497841" y="3867918"/>
            <a:ext cx="10942319" cy="186513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spcAft>
                <a:spcPts val="600"/>
              </a:spcAft>
            </a:pPr>
            <a:r>
              <a:rPr lang="uk-UA" sz="1400" b="1" dirty="0">
                <a:solidFill>
                  <a:srgbClr val="FF0000"/>
                </a:solidFill>
                <a:latin typeface="Arial" panose="020B0604020202020204" pitchFamily="34" charset="0"/>
                <a:cs typeface="Arial" panose="020B0604020202020204" pitchFamily="34" charset="0"/>
              </a:rPr>
              <a:t>Види паперів:</a:t>
            </a:r>
          </a:p>
          <a:p>
            <a:pPr>
              <a:spcAft>
                <a:spcPts val="600"/>
              </a:spcAft>
            </a:pPr>
            <a:r>
              <a:rPr lang="uk-UA" sz="1400" dirty="0" smtClean="0">
                <a:solidFill>
                  <a:schemeClr val="bg2"/>
                </a:solidFill>
                <a:latin typeface="Arial" panose="020B0604020202020204" pitchFamily="34" charset="0"/>
                <a:cs typeface="Arial" panose="020B0604020202020204" pitchFamily="34" charset="0"/>
              </a:rPr>
              <a:t>- акції							             - </a:t>
            </a:r>
            <a:r>
              <a:rPr lang="uk-UA" sz="1400" dirty="0">
                <a:solidFill>
                  <a:schemeClr val="bg2"/>
                </a:solidFill>
                <a:latin typeface="Arial" panose="020B0604020202020204" pitchFamily="34" charset="0"/>
                <a:cs typeface="Arial" panose="020B0604020202020204" pitchFamily="34" charset="0"/>
              </a:rPr>
              <a:t>іпотечні цінні папери</a:t>
            </a:r>
            <a:endParaRPr lang="ru-RU" sz="1400" dirty="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боргові </a:t>
            </a:r>
            <a:r>
              <a:rPr lang="uk-UA" sz="1400" dirty="0" smtClean="0">
                <a:solidFill>
                  <a:schemeClr val="bg2"/>
                </a:solidFill>
                <a:latin typeface="Arial" panose="020B0604020202020204" pitchFamily="34" charset="0"/>
                <a:cs typeface="Arial" panose="020B0604020202020204" pitchFamily="34" charset="0"/>
              </a:rPr>
              <a:t>папери						             - </a:t>
            </a:r>
            <a:r>
              <a:rPr lang="uk-UA" sz="1400" dirty="0">
                <a:solidFill>
                  <a:schemeClr val="bg2"/>
                </a:solidFill>
                <a:latin typeface="Arial" panose="020B0604020202020204" pitchFamily="34" charset="0"/>
                <a:cs typeface="Arial" panose="020B0604020202020204" pitchFamily="34" charset="0"/>
              </a:rPr>
              <a:t>інвестиційні сертифікати</a:t>
            </a:r>
            <a:endParaRPr lang="ru-RU" sz="1400" dirty="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 чеки							             - </a:t>
            </a:r>
            <a:r>
              <a:rPr lang="uk-UA" sz="1400" dirty="0">
                <a:solidFill>
                  <a:schemeClr val="bg2"/>
                </a:solidFill>
                <a:latin typeface="Arial" panose="020B0604020202020204" pitchFamily="34" charset="0"/>
                <a:cs typeface="Arial" panose="020B0604020202020204" pitchFamily="34" charset="0"/>
              </a:rPr>
              <a:t>приватизаційні цінні папери (ваучери тощо)</a:t>
            </a:r>
            <a:endParaRPr lang="ru-RU" sz="1400" dirty="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похідні цінні папери (деривативи</a:t>
            </a:r>
            <a:r>
              <a:rPr lang="uk-UA" sz="1400" dirty="0" smtClean="0">
                <a:solidFill>
                  <a:schemeClr val="bg2"/>
                </a:solidFill>
                <a:latin typeface="Arial" panose="020B0604020202020204" pitchFamily="34" charset="0"/>
                <a:cs typeface="Arial" panose="020B0604020202020204" pitchFamily="34" charset="0"/>
              </a:rPr>
              <a:t>)</a:t>
            </a:r>
            <a:r>
              <a:rPr lang="uk-UA" sz="1400" dirty="0">
                <a:solidFill>
                  <a:schemeClr val="bg2"/>
                </a:solidFill>
                <a:latin typeface="Arial" panose="020B0604020202020204" pitchFamily="34" charset="0"/>
                <a:cs typeface="Arial" panose="020B0604020202020204" pitchFamily="34" charset="0"/>
              </a:rPr>
              <a:t> </a:t>
            </a:r>
            <a:r>
              <a:rPr lang="uk-UA" sz="1400" dirty="0" smtClean="0">
                <a:solidFill>
                  <a:schemeClr val="bg2"/>
                </a:solidFill>
                <a:latin typeface="Arial" panose="020B0604020202020204" pitchFamily="34" charset="0"/>
                <a:cs typeface="Arial" panose="020B0604020202020204" pitchFamily="34" charset="0"/>
              </a:rPr>
              <a:t>				             - </a:t>
            </a:r>
            <a:r>
              <a:rPr lang="uk-UA" sz="1400" dirty="0">
                <a:solidFill>
                  <a:schemeClr val="bg2"/>
                </a:solidFill>
                <a:latin typeface="Arial" panose="020B0604020202020204" pitchFamily="34" charset="0"/>
                <a:cs typeface="Arial" panose="020B0604020202020204" pitchFamily="34" charset="0"/>
              </a:rPr>
              <a:t>товаророзпорядчі цінні папери</a:t>
            </a:r>
            <a:endParaRPr lang="ru-RU" sz="1400" dirty="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інше </a:t>
            </a:r>
            <a:r>
              <a:rPr lang="uk-UA" sz="1400" dirty="0">
                <a:solidFill>
                  <a:schemeClr val="bg2"/>
                </a:solidFill>
                <a:latin typeface="Arial" panose="020B0604020202020204" pitchFamily="34" charset="0"/>
                <a:cs typeface="Arial" panose="020B0604020202020204" pitchFamily="34" charset="0"/>
              </a:rPr>
              <a:t>(позначається які саме</a:t>
            </a:r>
            <a:r>
              <a:rPr lang="uk-UA" sz="1400" dirty="0" smtClean="0">
                <a:solidFill>
                  <a:schemeClr val="bg2"/>
                </a:solidFill>
                <a:latin typeface="Arial" panose="020B0604020202020204" pitchFamily="34" charset="0"/>
                <a:cs typeface="Arial" panose="020B0604020202020204" pitchFamily="34" charset="0"/>
              </a:rPr>
              <a:t>)</a:t>
            </a: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9266" y="4193578"/>
            <a:ext cx="2579465" cy="1449896"/>
          </a:xfrm>
          <a:prstGeom prst="rect">
            <a:avLst/>
          </a:prstGeom>
        </p:spPr>
      </p:pic>
      <p:pic>
        <p:nvPicPr>
          <p:cNvPr id="20" name="Рисунок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0534" y="938256"/>
            <a:ext cx="881063" cy="881063"/>
          </a:xfrm>
          <a:prstGeom prst="rect">
            <a:avLst/>
          </a:prstGeom>
          <a:solidFill>
            <a:schemeClr val="bg2">
              <a:alpha val="0"/>
            </a:schemeClr>
          </a:solidFill>
        </p:spPr>
      </p:pic>
      <p:pic>
        <p:nvPicPr>
          <p:cNvPr id="13" name="Рисунок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1065" y="5733057"/>
            <a:ext cx="1601862" cy="898606"/>
          </a:xfrm>
          <a:prstGeom prst="rect">
            <a:avLst/>
          </a:prstGeom>
        </p:spPr>
      </p:pic>
      <p:pic>
        <p:nvPicPr>
          <p:cNvPr id="21" name="Рисунок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547204" y="846683"/>
            <a:ext cx="729477" cy="972636"/>
          </a:xfrm>
          <a:prstGeom prst="rect">
            <a:avLst/>
          </a:prstGeom>
        </p:spPr>
      </p:pic>
      <p:pic>
        <p:nvPicPr>
          <p:cNvPr id="22" name="Picture 1" descr="C:\Users\User\Desktop\Новый рисунок 3.png"/>
          <p:cNvPicPr>
            <a:picLocks noChangeAspect="1" noChangeArrowheads="1"/>
          </p:cNvPicPr>
          <p:nvPr/>
        </p:nvPicPr>
        <p:blipFill>
          <a:blip r:embed="rId7" cstate="print"/>
          <a:srcRect/>
          <a:stretch>
            <a:fillRect/>
          </a:stretch>
        </p:blipFill>
        <p:spPr bwMode="auto">
          <a:xfrm>
            <a:off x="11090100" y="0"/>
            <a:ext cx="1087120" cy="1957388"/>
          </a:xfrm>
          <a:prstGeom prst="rect">
            <a:avLst/>
          </a:prstGeom>
          <a:noFill/>
          <a:ln w="9525">
            <a:noFill/>
            <a:miter lim="800000"/>
            <a:headEnd/>
            <a:tailEnd/>
          </a:ln>
        </p:spPr>
      </p:pic>
    </p:spTree>
    <p:extLst>
      <p:ext uri="{BB962C8B-B14F-4D97-AF65-F5344CB8AC3E}">
        <p14:creationId xmlns:p14="http://schemas.microsoft.com/office/powerpoint/2010/main" xmlns="" val="1895027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612560"/>
            <a:ext cx="11572240" cy="606256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126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чи членів сім'ї наявні об'єкти для декларування в цьому розділі, </a:t>
            </a:r>
            <a:endParaRPr lang="uk-UA" sz="1400" b="1" i="1" dirty="0" smtClean="0">
              <a:solidFill>
                <a:schemeClr val="bg2"/>
              </a:solidFill>
              <a:latin typeface="Arial" panose="020B0604020202020204" pitchFamily="34" charset="0"/>
              <a:cs typeface="Arial" panose="020B0604020202020204" pitchFamily="34" charset="0"/>
            </a:endParaRPr>
          </a:p>
          <a:p>
            <a:pPr marL="1260000"/>
            <a:r>
              <a:rPr lang="uk-UA" sz="1400" b="1" i="1" dirty="0" smtClean="0">
                <a:solidFill>
                  <a:schemeClr val="bg2"/>
                </a:solidFill>
                <a:latin typeface="Arial" panose="020B0604020202020204" pitchFamily="34" charset="0"/>
                <a:cs typeface="Arial" panose="020B0604020202020204" pitchFamily="34" charset="0"/>
              </a:rPr>
              <a:t>суб'єкт </a:t>
            </a:r>
            <a:r>
              <a:rPr lang="uk-UA" sz="1400" b="1" i="1" dirty="0">
                <a:solidFill>
                  <a:schemeClr val="bg2"/>
                </a:solidFill>
                <a:latin typeface="Arial" panose="020B0604020202020204" pitchFamily="34" charset="0"/>
                <a:cs typeface="Arial" panose="020B0604020202020204" pitchFamily="34" charset="0"/>
              </a:rPr>
              <a:t>декларування зазначає інформацію про вид активу, кількість (для криптовалюти</a:t>
            </a:r>
            <a:r>
              <a:rPr lang="uk-UA" sz="1400" b="1" i="1" dirty="0" smtClean="0">
                <a:solidFill>
                  <a:schemeClr val="bg2"/>
                </a:solidFill>
                <a:latin typeface="Arial" panose="020B0604020202020204" pitchFamily="34" charset="0"/>
                <a:cs typeface="Arial" panose="020B0604020202020204" pitchFamily="34" charset="0"/>
              </a:rPr>
              <a:t>),</a:t>
            </a:r>
          </a:p>
          <a:p>
            <a:pPr marL="1260000"/>
            <a:r>
              <a:rPr lang="uk-UA" sz="1400" b="1" i="1" dirty="0" smtClean="0">
                <a:solidFill>
                  <a:schemeClr val="bg2"/>
                </a:solidFill>
                <a:latin typeface="Arial" panose="020B0604020202020204" pitchFamily="34" charset="0"/>
                <a:cs typeface="Arial" panose="020B0604020202020204" pitchFamily="34" charset="0"/>
              </a:rPr>
              <a:t>дату виникнення </a:t>
            </a:r>
            <a:r>
              <a:rPr lang="uk-UA" sz="1400" b="1" i="1" dirty="0">
                <a:solidFill>
                  <a:schemeClr val="bg2"/>
                </a:solidFill>
                <a:latin typeface="Arial" panose="020B0604020202020204" pitchFamily="34" charset="0"/>
                <a:cs typeface="Arial" panose="020B0604020202020204" pitchFamily="34" charset="0"/>
              </a:rPr>
              <a:t>права, вартість активу на дату виникнення права або вартість за </a:t>
            </a:r>
            <a:r>
              <a:rPr lang="uk-UA" sz="1400" b="1" i="1" dirty="0" smtClean="0">
                <a:solidFill>
                  <a:schemeClr val="bg2"/>
                </a:solidFill>
                <a:latin typeface="Arial" panose="020B0604020202020204" pitchFamily="34" charset="0"/>
                <a:cs typeface="Arial" panose="020B0604020202020204" pitchFamily="34" charset="0"/>
              </a:rPr>
              <a:t>останньою</a:t>
            </a:r>
          </a:p>
          <a:p>
            <a:pPr marL="1260000"/>
            <a:r>
              <a:rPr lang="uk-UA" sz="1400" b="1" i="1" dirty="0" smtClean="0">
                <a:solidFill>
                  <a:schemeClr val="bg2"/>
                </a:solidFill>
                <a:latin typeface="Arial" panose="020B0604020202020204" pitchFamily="34" charset="0"/>
                <a:cs typeface="Arial" panose="020B0604020202020204" pitchFamily="34" charset="0"/>
              </a:rPr>
              <a:t>грошовою </a:t>
            </a:r>
            <a:r>
              <a:rPr lang="uk-UA" sz="1400" b="1" i="1" dirty="0">
                <a:solidFill>
                  <a:schemeClr val="bg2"/>
                </a:solidFill>
                <a:latin typeface="Arial" panose="020B0604020202020204" pitchFamily="34" charset="0"/>
                <a:cs typeface="Arial" panose="020B0604020202020204" pitchFamily="34" charset="0"/>
              </a:rPr>
              <a:t>оцінкою та опис об'єкта права.</a:t>
            </a:r>
          </a:p>
          <a:p>
            <a:endParaRPr lang="uk-UA" sz="1400" dirty="0">
              <a:solidFill>
                <a:schemeClr val="bg2"/>
              </a:solidFill>
              <a:latin typeface="Arial" panose="020B0604020202020204" pitchFamily="34" charset="0"/>
              <a:cs typeface="Arial" panose="020B0604020202020204" pitchFamily="34" charset="0"/>
            </a:endParaRPr>
          </a:p>
          <a:p>
            <a:pPr marL="5400000">
              <a:spcAft>
                <a:spcPts val="600"/>
              </a:spcAft>
            </a:pPr>
            <a:r>
              <a:rPr lang="uk-UA" sz="1400" b="1" dirty="0" smtClean="0">
                <a:solidFill>
                  <a:srgbClr val="FF0000"/>
                </a:solidFill>
                <a:latin typeface="Arial" panose="020B0604020202020204" pitchFamily="34" charset="0"/>
                <a:cs typeface="Arial" panose="020B0604020202020204" pitchFamily="34" charset="0"/>
              </a:rPr>
              <a:t>Види </a:t>
            </a:r>
            <a:r>
              <a:rPr lang="uk-UA" sz="1400" b="1" dirty="0">
                <a:solidFill>
                  <a:srgbClr val="FF0000"/>
                </a:solidFill>
                <a:latin typeface="Arial" panose="020B0604020202020204" pitchFamily="34" charset="0"/>
                <a:cs typeface="Arial" panose="020B0604020202020204" pitchFamily="34" charset="0"/>
              </a:rPr>
              <a:t>активів:</a:t>
            </a:r>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винахід</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корисна модель</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ноу-хау</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промисловий зразок</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топографія інтегральної мікросхеми</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сорт рослини</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торгова марка або комерційне найменування</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авторське право</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право на використання надр або інших природних ресурсів</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криптовалюта</a:t>
            </a:r>
            <a:endParaRPr lang="ru-RU" sz="1400" dirty="0">
              <a:solidFill>
                <a:schemeClr val="bg2"/>
              </a:solidFill>
              <a:latin typeface="Arial" panose="020B0604020202020204" pitchFamily="34" charset="0"/>
              <a:cs typeface="Arial" panose="020B0604020202020204" pitchFamily="34" charset="0"/>
            </a:endParaRPr>
          </a:p>
          <a:p>
            <a:pPr marL="5400000">
              <a:spcAft>
                <a:spcPts val="600"/>
              </a:spcAft>
            </a:pPr>
            <a:r>
              <a:rPr lang="uk-UA" sz="1400" dirty="0">
                <a:solidFill>
                  <a:schemeClr val="bg2"/>
                </a:solidFill>
                <a:latin typeface="Arial" panose="020B0604020202020204" pitchFamily="34" charset="0"/>
                <a:cs typeface="Arial" panose="020B0604020202020204" pitchFamily="34" charset="0"/>
              </a:rPr>
              <a:t>- інше (зазначити що саме)</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r>
              <a:rPr lang="uk-UA" sz="1400" i="1" dirty="0" smtClean="0">
                <a:solidFill>
                  <a:schemeClr val="bg2"/>
                </a:solidFill>
                <a:latin typeface="Arial" panose="020B0604020202020204" pitchFamily="34" charset="0"/>
                <a:cs typeface="Arial" panose="020B0604020202020204" pitchFamily="34" charset="0"/>
              </a:rPr>
              <a:t>По </a:t>
            </a:r>
            <a:r>
              <a:rPr lang="uk-UA" sz="1400" i="1" dirty="0">
                <a:solidFill>
                  <a:schemeClr val="bg2"/>
                </a:solidFill>
                <a:latin typeface="Arial" panose="020B0604020202020204" pitchFamily="34" charset="0"/>
                <a:cs typeface="Arial" panose="020B0604020202020204" pitchFamily="34" charset="0"/>
              </a:rPr>
              <a:t>кожному об’єкту декларування зазначаються особи (декларант або члени сім’ї), </a:t>
            </a:r>
            <a:r>
              <a:rPr lang="uk-UA" sz="1400" i="1" dirty="0" smtClean="0">
                <a:solidFill>
                  <a:schemeClr val="bg2"/>
                </a:solidFill>
                <a:latin typeface="Arial" panose="020B0604020202020204" pitchFamily="34" charset="0"/>
                <a:cs typeface="Arial" panose="020B0604020202020204" pitchFamily="34" charset="0"/>
              </a:rPr>
              <a:t>які </a:t>
            </a:r>
            <a:r>
              <a:rPr lang="uk-UA" sz="1400" i="1" dirty="0">
                <a:solidFill>
                  <a:schemeClr val="bg2"/>
                </a:solidFill>
                <a:latin typeface="Arial" panose="020B0604020202020204" pitchFamily="34" charset="0"/>
                <a:cs typeface="Arial" panose="020B0604020202020204" pitchFamily="34" charset="0"/>
              </a:rPr>
              <a:t>мають будь-які </a:t>
            </a:r>
            <a:endParaRPr lang="uk-UA" sz="1400" i="1" dirty="0" smtClean="0">
              <a:solidFill>
                <a:schemeClr val="bg2"/>
              </a:solidFill>
              <a:latin typeface="Arial" panose="020B0604020202020204" pitchFamily="34" charset="0"/>
              <a:cs typeface="Arial" panose="020B0604020202020204" pitchFamily="34" charset="0"/>
            </a:endParaRPr>
          </a:p>
          <a:p>
            <a:r>
              <a:rPr lang="uk-UA" sz="1400" i="1" dirty="0" smtClean="0">
                <a:solidFill>
                  <a:schemeClr val="bg2"/>
                </a:solidFill>
                <a:latin typeface="Arial" panose="020B0604020202020204" pitchFamily="34" charset="0"/>
                <a:cs typeface="Arial" panose="020B0604020202020204" pitchFamily="34" charset="0"/>
              </a:rPr>
              <a:t>права </a:t>
            </a:r>
            <a:r>
              <a:rPr lang="uk-UA" sz="1400" i="1" dirty="0">
                <a:solidFill>
                  <a:schemeClr val="bg2"/>
                </a:solidFill>
                <a:latin typeface="Arial" panose="020B0604020202020204" pitchFamily="34" charset="0"/>
                <a:cs typeface="Arial" panose="020B0604020202020204" pitchFamily="34" charset="0"/>
              </a:rPr>
              <a:t>на цей об’єкт та фактичний(-і) власник(-и), якщо він(вони) </a:t>
            </a:r>
            <a:r>
              <a:rPr lang="uk-UA" sz="1400" i="1" dirty="0" smtClean="0">
                <a:solidFill>
                  <a:schemeClr val="bg2"/>
                </a:solidFill>
                <a:latin typeface="Arial" panose="020B0604020202020204" pitchFamily="34" charset="0"/>
                <a:cs typeface="Arial" panose="020B0604020202020204" pitchFamily="34" charset="0"/>
              </a:rPr>
              <a:t>не </a:t>
            </a:r>
            <a:r>
              <a:rPr lang="uk-UA" sz="1400" i="1" dirty="0">
                <a:solidFill>
                  <a:schemeClr val="bg2"/>
                </a:solidFill>
                <a:latin typeface="Arial" panose="020B0604020202020204" pitchFamily="34" charset="0"/>
                <a:cs typeface="Arial" panose="020B0604020202020204" pitchFamily="34" charset="0"/>
              </a:rPr>
              <a:t>є декларантом або членом його сім’ї.</a:t>
            </a:r>
            <a:endParaRPr lang="ru-RU" sz="1400" i="1" dirty="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pPr marL="2160000"/>
            <a:endParaRPr lang="uk-UA" sz="1400" b="1" dirty="0" smtClean="0">
              <a:solidFill>
                <a:schemeClr val="bg2"/>
              </a:solidFill>
              <a:latin typeface="Arial" panose="020B0604020202020204" pitchFamily="34" charset="0"/>
              <a:cs typeface="Arial" panose="020B0604020202020204" pitchFamily="34" charset="0"/>
            </a:endParaRPr>
          </a:p>
          <a:p>
            <a:pPr marL="2160000"/>
            <a:r>
              <a:rPr lang="uk-UA" sz="1400" b="1" dirty="0" smtClean="0">
                <a:solidFill>
                  <a:schemeClr val="bg2"/>
                </a:solidFill>
                <a:latin typeface="Arial" panose="020B0604020202020204" pitchFamily="34" charset="0"/>
                <a:cs typeface="Arial" panose="020B0604020202020204" pitchFamily="34" charset="0"/>
              </a:rPr>
              <a:t>Декларуються </a:t>
            </a:r>
            <a:r>
              <a:rPr lang="uk-UA" sz="1400" b="1" dirty="0">
                <a:solidFill>
                  <a:schemeClr val="bg2"/>
                </a:solidFill>
                <a:latin typeface="Arial" panose="020B0604020202020204" pitchFamily="34" charset="0"/>
                <a:cs typeface="Arial" panose="020B0604020202020204" pitchFamily="34" charset="0"/>
              </a:rPr>
              <a:t>активи незалежно від їх вартості (від 0 грн</a:t>
            </a:r>
            <a:r>
              <a:rPr lang="uk-UA" sz="1400" b="1" dirty="0" smtClean="0">
                <a:solidFill>
                  <a:schemeClr val="bg2"/>
                </a:solidFill>
                <a:latin typeface="Arial" panose="020B0604020202020204" pitchFamily="34" charset="0"/>
                <a:cs typeface="Arial" panose="020B0604020202020204" pitchFamily="34" charset="0"/>
              </a:rPr>
              <a:t>.)</a:t>
            </a:r>
          </a:p>
          <a:p>
            <a:pPr marL="2160000"/>
            <a:endParaRPr lang="ru-RU"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70"/>
            <a:ext cx="11572240" cy="40006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НЕМАТЕРІАЛЬНИХ АКТИВІВ (розділ 10 декларації)</a:t>
            </a:r>
            <a:endParaRPr lang="ru-RU" sz="2000" b="1" dirty="0">
              <a:solidFill>
                <a:srgbClr val="0070C0"/>
              </a:solidFill>
              <a:latin typeface="Century Schoolbook" panose="02040604050505020304" pitchFamily="18" charset="0"/>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1811" y="786111"/>
            <a:ext cx="986790" cy="986790"/>
          </a:xfrm>
          <a:prstGeom prst="rect">
            <a:avLst/>
          </a:prstGeom>
          <a:solidFill>
            <a:schemeClr val="bg2">
              <a:alpha val="0"/>
            </a:schemeClr>
          </a:solidFill>
        </p:spPr>
      </p:pic>
      <p:pic>
        <p:nvPicPr>
          <p:cNvPr id="13" name="Рисунок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1065" y="5733057"/>
            <a:ext cx="1601862" cy="898606"/>
          </a:xfrm>
          <a:prstGeom prst="rect">
            <a:avLst/>
          </a:prstGeom>
        </p:spPr>
      </p:pic>
      <p:pic>
        <p:nvPicPr>
          <p:cNvPr id="21" name="Рисунок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557358" y="709819"/>
            <a:ext cx="891583" cy="1188778"/>
          </a:xfrm>
          <a:prstGeom prst="rect">
            <a:avLst/>
          </a:prstGeom>
        </p:spPr>
      </p:pic>
      <p:pic>
        <p:nvPicPr>
          <p:cNvPr id="22" name="Picture 1" descr="C:\Users\User\Desktop\Новый рисунок 3.png"/>
          <p:cNvPicPr>
            <a:picLocks noChangeAspect="1" noChangeArrowheads="1"/>
          </p:cNvPicPr>
          <p:nvPr/>
        </p:nvPicPr>
        <p:blipFill>
          <a:blip r:embed="rId6" cstate="print"/>
          <a:srcRect/>
          <a:stretch>
            <a:fillRect/>
          </a:stretch>
        </p:blipFill>
        <p:spPr bwMode="auto">
          <a:xfrm>
            <a:off x="11090100" y="0"/>
            <a:ext cx="1087120" cy="1957388"/>
          </a:xfrm>
          <a:prstGeom prst="rect">
            <a:avLst/>
          </a:prstGeom>
          <a:noFill/>
          <a:ln w="9525">
            <a:noFill/>
            <a:miter lim="800000"/>
            <a:headEnd/>
            <a:tailEnd/>
          </a:ln>
        </p:spPr>
      </p:pic>
      <p:pic>
        <p:nvPicPr>
          <p:cNvPr id="14" name="Рисунок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52460" y="4786956"/>
            <a:ext cx="1981200" cy="1115060"/>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08660" y="2098362"/>
            <a:ext cx="4857750" cy="2728436"/>
          </a:xfrm>
          <a:prstGeom prst="rect">
            <a:avLst/>
          </a:prstGeom>
        </p:spPr>
      </p:pic>
    </p:spTree>
    <p:extLst>
      <p:ext uri="{BB962C8B-B14F-4D97-AF65-F5344CB8AC3E}">
        <p14:creationId xmlns:p14="http://schemas.microsoft.com/office/powerpoint/2010/main" xmlns="" val="3705571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612560"/>
            <a:ext cx="11572240" cy="606256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126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чи членів сім'ї наявні об'єкти для декларування в цьому розділі, </a:t>
            </a:r>
            <a:endParaRPr lang="en-US" sz="1400" b="1" i="1" dirty="0" smtClean="0">
              <a:solidFill>
                <a:schemeClr val="bg2"/>
              </a:solidFill>
              <a:latin typeface="Arial" panose="020B0604020202020204" pitchFamily="34" charset="0"/>
              <a:cs typeface="Arial" panose="020B0604020202020204" pitchFamily="34" charset="0"/>
            </a:endParaRPr>
          </a:p>
          <a:p>
            <a:pPr marL="1260000">
              <a:spcAft>
                <a:spcPts val="1200"/>
              </a:spcAft>
            </a:pPr>
            <a:r>
              <a:rPr lang="uk-UA" sz="1400" b="1" i="1" dirty="0" smtClean="0">
                <a:solidFill>
                  <a:schemeClr val="bg2"/>
                </a:solidFill>
                <a:latin typeface="Arial" panose="020B0604020202020204" pitchFamily="34" charset="0"/>
                <a:cs typeface="Arial" panose="020B0604020202020204" pitchFamily="34" charset="0"/>
              </a:rPr>
              <a:t>суб'єкт </a:t>
            </a:r>
            <a:r>
              <a:rPr lang="uk-UA" sz="1400" b="1" i="1" dirty="0">
                <a:solidFill>
                  <a:schemeClr val="bg2"/>
                </a:solidFill>
                <a:latin typeface="Arial" panose="020B0604020202020204" pitchFamily="34" charset="0"/>
                <a:cs typeface="Arial" panose="020B0604020202020204" pitchFamily="34" charset="0"/>
              </a:rPr>
              <a:t>декларування зазначає інформацію про вид доходу, розмір (вартість) та джерело доходу</a:t>
            </a:r>
            <a:r>
              <a:rPr lang="uk-UA" sz="1400" b="1" i="1" dirty="0" smtClean="0">
                <a:solidFill>
                  <a:schemeClr val="bg2"/>
                </a:solidFill>
                <a:latin typeface="Arial" panose="020B0604020202020204" pitchFamily="34" charset="0"/>
                <a:cs typeface="Arial" panose="020B0604020202020204" pitchFamily="34" charset="0"/>
              </a:rPr>
              <a:t>.</a:t>
            </a:r>
          </a:p>
          <a:p>
            <a:pPr algn="ctr"/>
            <a:r>
              <a:rPr lang="uk-UA" sz="1400" b="1" dirty="0" smtClean="0">
                <a:solidFill>
                  <a:srgbClr val="FF0000"/>
                </a:solidFill>
                <a:latin typeface="Arial" panose="020B0604020202020204" pitchFamily="34" charset="0"/>
                <a:cs typeface="Arial" panose="020B0604020202020204" pitchFamily="34" charset="0"/>
              </a:rPr>
              <a:t>Види доходів:</a:t>
            </a:r>
          </a:p>
          <a:p>
            <a:pPr marL="5400000"/>
            <a:endParaRPr lang="uk-UA" sz="1400" b="1" dirty="0">
              <a:solidFill>
                <a:srgbClr val="FF0000"/>
              </a:solidFill>
              <a:latin typeface="Arial" panose="020B0604020202020204" pitchFamily="34" charset="0"/>
              <a:cs typeface="Arial" panose="020B0604020202020204" pitchFamily="34" charset="0"/>
            </a:endParaRPr>
          </a:p>
          <a:p>
            <a:pPr marL="5400000"/>
            <a:endParaRPr lang="uk-UA" sz="1400" b="1" dirty="0" smtClean="0">
              <a:solidFill>
                <a:srgbClr val="FF0000"/>
              </a:solidFill>
              <a:latin typeface="Arial" panose="020B0604020202020204" pitchFamily="34" charset="0"/>
              <a:cs typeface="Arial" panose="020B0604020202020204" pitchFamily="34" charset="0"/>
            </a:endParaRPr>
          </a:p>
          <a:p>
            <a:pPr marL="5400000"/>
            <a:endParaRPr lang="uk-UA" sz="1400" b="1" dirty="0">
              <a:solidFill>
                <a:srgbClr val="FF0000"/>
              </a:solidFill>
              <a:latin typeface="Arial" panose="020B0604020202020204" pitchFamily="34" charset="0"/>
              <a:cs typeface="Arial" panose="020B0604020202020204" pitchFamily="34" charset="0"/>
            </a:endParaRPr>
          </a:p>
          <a:p>
            <a:pPr marL="5400000"/>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endParaRPr lang="en-US" sz="1400" dirty="0" smtClean="0">
              <a:solidFill>
                <a:schemeClr val="bg2"/>
              </a:solidFill>
              <a:latin typeface="Arial" panose="020B0604020202020204" pitchFamily="34" charset="0"/>
              <a:cs typeface="Arial" panose="020B0604020202020204" pitchFamily="34" charset="0"/>
            </a:endParaRPr>
          </a:p>
          <a:p>
            <a:endParaRPr lang="en-US" sz="1400" dirty="0" smtClean="0">
              <a:solidFill>
                <a:schemeClr val="bg2"/>
              </a:solidFill>
              <a:latin typeface="Arial" panose="020B0604020202020204" pitchFamily="34" charset="0"/>
              <a:cs typeface="Arial" panose="020B0604020202020204" pitchFamily="34" charset="0"/>
            </a:endParaRPr>
          </a:p>
          <a:p>
            <a:endParaRPr lang="en-US" sz="1400" dirty="0">
              <a:solidFill>
                <a:schemeClr val="bg2"/>
              </a:solidFill>
              <a:latin typeface="Arial" panose="020B0604020202020204" pitchFamily="34" charset="0"/>
              <a:cs typeface="Arial" panose="020B0604020202020204" pitchFamily="34" charset="0"/>
            </a:endParaRPr>
          </a:p>
          <a:p>
            <a:endParaRPr lang="en-US" sz="1400" dirty="0" smtClean="0">
              <a:solidFill>
                <a:schemeClr val="bg2"/>
              </a:solidFill>
              <a:latin typeface="Arial" panose="020B0604020202020204" pitchFamily="34" charset="0"/>
              <a:cs typeface="Arial" panose="020B0604020202020204" pitchFamily="34" charset="0"/>
            </a:endParaRPr>
          </a:p>
          <a:p>
            <a:endParaRPr lang="en-US" sz="1400" dirty="0">
              <a:solidFill>
                <a:schemeClr val="bg2"/>
              </a:solidFill>
              <a:latin typeface="Arial" panose="020B0604020202020204" pitchFamily="34" charset="0"/>
              <a:cs typeface="Arial" panose="020B0604020202020204" pitchFamily="34" charset="0"/>
            </a:endParaRPr>
          </a:p>
          <a:p>
            <a:endParaRPr lang="en-US" sz="1400" dirty="0" smtClean="0">
              <a:solidFill>
                <a:schemeClr val="bg2"/>
              </a:solidFill>
              <a:latin typeface="Arial" panose="020B0604020202020204" pitchFamily="34" charset="0"/>
              <a:cs typeface="Arial" panose="020B0604020202020204" pitchFamily="34" charset="0"/>
            </a:endParaRPr>
          </a:p>
          <a:p>
            <a:endParaRPr lang="en-US" sz="1400" dirty="0">
              <a:solidFill>
                <a:schemeClr val="bg2"/>
              </a:solidFill>
              <a:latin typeface="Arial" panose="020B0604020202020204" pitchFamily="34" charset="0"/>
              <a:cs typeface="Arial" panose="020B0604020202020204" pitchFamily="34" charset="0"/>
            </a:endParaRPr>
          </a:p>
          <a:p>
            <a:endParaRPr lang="en-US" sz="1400" dirty="0" smtClean="0">
              <a:solidFill>
                <a:schemeClr val="bg2"/>
              </a:solidFill>
              <a:latin typeface="Arial" panose="020B0604020202020204" pitchFamily="34" charset="0"/>
              <a:cs typeface="Arial" panose="020B0604020202020204" pitchFamily="34" charset="0"/>
            </a:endParaRPr>
          </a:p>
          <a:p>
            <a:endParaRPr lang="en-US" sz="1400" dirty="0">
              <a:solidFill>
                <a:schemeClr val="bg2"/>
              </a:solidFill>
              <a:latin typeface="Arial" panose="020B0604020202020204" pitchFamily="34" charset="0"/>
              <a:cs typeface="Arial" panose="020B0604020202020204" pitchFamily="34" charset="0"/>
            </a:endParaRPr>
          </a:p>
          <a:p>
            <a:pPr>
              <a:spcAft>
                <a:spcPts val="600"/>
              </a:spcAft>
            </a:pPr>
            <a:r>
              <a:rPr lang="uk-UA" sz="1400" b="1" dirty="0" smtClean="0">
                <a:solidFill>
                  <a:srgbClr val="FF0000"/>
                </a:solidFill>
                <a:latin typeface="Arial" panose="020B0604020202020204" pitchFamily="34" charset="0"/>
                <a:cs typeface="Arial" panose="020B0604020202020204" pitchFamily="34" charset="0"/>
              </a:rPr>
              <a:t>Доходи </a:t>
            </a:r>
            <a:r>
              <a:rPr lang="uk-UA" sz="1400" b="1" dirty="0">
                <a:solidFill>
                  <a:srgbClr val="FF0000"/>
                </a:solidFill>
                <a:latin typeface="Arial" panose="020B0604020202020204" pitchFamily="34" charset="0"/>
                <a:cs typeface="Arial" panose="020B0604020202020204" pitchFamily="34" charset="0"/>
              </a:rPr>
              <a:t>декларуються незалежно від їх розміру (від 1 грн.).</a:t>
            </a:r>
            <a:endParaRPr lang="ru-RU" sz="1400" b="1" dirty="0">
              <a:solidFill>
                <a:srgbClr val="FF0000"/>
              </a:solidFill>
              <a:latin typeface="Arial" panose="020B0604020202020204" pitchFamily="34" charset="0"/>
              <a:cs typeface="Arial" panose="020B0604020202020204" pitchFamily="34" charset="0"/>
            </a:endParaRPr>
          </a:p>
          <a:p>
            <a:r>
              <a:rPr lang="uk-UA" sz="1400" b="1" dirty="0" smtClean="0">
                <a:solidFill>
                  <a:schemeClr val="bg2"/>
                </a:solidFill>
                <a:latin typeface="Arial" panose="020B0604020202020204" pitchFamily="34" charset="0"/>
                <a:cs typeface="Arial" panose="020B0604020202020204" pitchFamily="34" charset="0"/>
              </a:rPr>
              <a:t>ВИКЛЮЧЕННЯ! </a:t>
            </a:r>
            <a:r>
              <a:rPr lang="uk-UA" sz="1400" b="1" i="1" dirty="0" smtClean="0">
                <a:solidFill>
                  <a:schemeClr val="bg2"/>
                </a:solidFill>
                <a:latin typeface="Arial" panose="020B0604020202020204" pitchFamily="34" charset="0"/>
                <a:cs typeface="Arial" panose="020B0604020202020204" pitchFamily="34" charset="0"/>
              </a:rPr>
              <a:t>Встановлено </a:t>
            </a:r>
            <a:r>
              <a:rPr lang="uk-UA" sz="1400" b="1" i="1" dirty="0">
                <a:solidFill>
                  <a:schemeClr val="bg2"/>
                </a:solidFill>
                <a:latin typeface="Arial" panose="020B0604020202020204" pitchFamily="34" charset="0"/>
                <a:cs typeface="Arial" panose="020B0604020202020204" pitchFamily="34" charset="0"/>
              </a:rPr>
              <a:t>мінімальний поріг декларування для подарунків</a:t>
            </a:r>
            <a:r>
              <a:rPr lang="uk-UA" sz="1400" dirty="0">
                <a:solidFill>
                  <a:schemeClr val="bg2"/>
                </a:solidFill>
                <a:latin typeface="Arial" panose="020B0604020202020204" pitchFamily="34" charset="0"/>
                <a:cs typeface="Arial" panose="020B0604020202020204" pitchFamily="34" charset="0"/>
              </a:rPr>
              <a:t>:</a:t>
            </a:r>
            <a:endParaRPr lang="ru-RU" sz="1400" dirty="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a:t>
            </a:r>
            <a:r>
              <a:rPr lang="uk-UA" sz="1400" b="1" i="1" dirty="0" smtClean="0">
                <a:solidFill>
                  <a:schemeClr val="bg2"/>
                </a:solidFill>
                <a:latin typeface="Arial" panose="020B0604020202020204" pitchFamily="34" charset="0"/>
                <a:cs typeface="Arial" panose="020B0604020202020204" pitchFamily="34" charset="0"/>
              </a:rPr>
              <a:t>у </a:t>
            </a:r>
            <a:r>
              <a:rPr lang="uk-UA" sz="1400" b="1" i="1" dirty="0">
                <a:solidFill>
                  <a:schemeClr val="bg2"/>
                </a:solidFill>
                <a:latin typeface="Arial" panose="020B0604020202020204" pitchFamily="34" charset="0"/>
                <a:cs typeface="Arial" panose="020B0604020202020204" pitchFamily="34" charset="0"/>
              </a:rPr>
              <a:t>грошовій формі</a:t>
            </a:r>
            <a:r>
              <a:rPr lang="uk-UA" sz="1400" dirty="0">
                <a:solidFill>
                  <a:schemeClr val="bg2"/>
                </a:solidFill>
                <a:latin typeface="Arial" panose="020B0604020202020204" pitchFamily="34" charset="0"/>
                <a:cs typeface="Arial" panose="020B0604020202020204" pitchFamily="34" charset="0"/>
              </a:rPr>
              <a:t>, якщо сукупно протягом року розмір отриманих подарунків від однієї особи (групи осіб) </a:t>
            </a:r>
          </a:p>
          <a:p>
            <a:r>
              <a:rPr lang="uk-UA" sz="1400" dirty="0">
                <a:solidFill>
                  <a:schemeClr val="bg2"/>
                </a:solidFill>
                <a:latin typeface="Arial" panose="020B0604020202020204" pitchFamily="34" charset="0"/>
                <a:cs typeface="Arial" panose="020B0604020202020204" pitchFamily="34" charset="0"/>
              </a:rPr>
              <a:t> </a:t>
            </a:r>
            <a:r>
              <a:rPr lang="uk-UA" sz="1400" dirty="0" smtClean="0">
                <a:solidFill>
                  <a:schemeClr val="bg2"/>
                </a:solidFill>
                <a:latin typeface="Arial" panose="020B0604020202020204" pitchFamily="34" charset="0"/>
                <a:cs typeface="Arial" panose="020B0604020202020204" pitchFamily="34" charset="0"/>
              </a:rPr>
              <a:t> перевищує </a:t>
            </a:r>
            <a:r>
              <a:rPr lang="uk-UA" sz="1400" dirty="0">
                <a:solidFill>
                  <a:schemeClr val="bg2"/>
                </a:solidFill>
                <a:latin typeface="Arial" panose="020B0604020202020204" pitchFamily="34" charset="0"/>
                <a:cs typeface="Arial" panose="020B0604020202020204" pitchFamily="34" charset="0"/>
              </a:rPr>
              <a:t>5 прожиткових мінімумів для працездатних осіб, встановлених на 01 січня звітного року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поріг декларування за 2019 рік – 9 605 грн.).</a:t>
            </a:r>
            <a:endParaRPr lang="ru-RU" sz="1400" dirty="0">
              <a:solidFill>
                <a:schemeClr val="bg2"/>
              </a:solidFill>
              <a:latin typeface="Arial" panose="020B0604020202020204" pitchFamily="34" charset="0"/>
              <a:cs typeface="Arial" panose="020B0604020202020204" pitchFamily="34" charset="0"/>
            </a:endParaRPr>
          </a:p>
          <a:p>
            <a:r>
              <a:rPr lang="uk-UA" sz="1400" b="1" i="1" dirty="0" smtClean="0">
                <a:solidFill>
                  <a:schemeClr val="bg2"/>
                </a:solidFill>
                <a:latin typeface="Arial" panose="020B0604020202020204" pitchFamily="34" charset="0"/>
                <a:cs typeface="Arial" panose="020B0604020202020204" pitchFamily="34" charset="0"/>
              </a:rPr>
              <a:t>- у </a:t>
            </a:r>
            <a:r>
              <a:rPr lang="uk-UA" sz="1400" b="1" i="1" dirty="0">
                <a:solidFill>
                  <a:schemeClr val="bg2"/>
                </a:solidFill>
                <a:latin typeface="Arial" panose="020B0604020202020204" pitchFamily="34" charset="0"/>
                <a:cs typeface="Arial" panose="020B0604020202020204" pitchFamily="34" charset="0"/>
              </a:rPr>
              <a:t>негрошовій формі</a:t>
            </a:r>
            <a:r>
              <a:rPr lang="uk-UA" sz="1400" dirty="0">
                <a:solidFill>
                  <a:schemeClr val="bg2"/>
                </a:solidFill>
                <a:latin typeface="Arial" panose="020B0604020202020204" pitchFamily="34" charset="0"/>
                <a:cs typeface="Arial" panose="020B0604020202020204" pitchFamily="34" charset="0"/>
              </a:rPr>
              <a:t>, якщо розмір одного подарунку перевищує 5 прожиткових мінімумів для працездатних </a:t>
            </a:r>
            <a:endParaRPr lang="uk-UA" sz="1400" dirty="0" smtClean="0">
              <a:solidFill>
                <a:schemeClr val="bg2"/>
              </a:solidFill>
              <a:latin typeface="Arial" panose="020B0604020202020204" pitchFamily="34" charset="0"/>
              <a:cs typeface="Arial" panose="020B0604020202020204" pitchFamily="34" charset="0"/>
            </a:endParaRPr>
          </a:p>
          <a:p>
            <a:pPr>
              <a:spcAft>
                <a:spcPts val="900"/>
              </a:spcAft>
            </a:pPr>
            <a:r>
              <a:rPr lang="uk-UA" sz="1400" dirty="0" smtClean="0">
                <a:solidFill>
                  <a:schemeClr val="bg2"/>
                </a:solidFill>
                <a:latin typeface="Arial" panose="020B0604020202020204" pitchFamily="34" charset="0"/>
                <a:cs typeface="Arial" panose="020B0604020202020204" pitchFamily="34" charset="0"/>
              </a:rPr>
              <a:t>  осіб</a:t>
            </a:r>
            <a:r>
              <a:rPr lang="uk-UA" sz="1400" dirty="0">
                <a:solidFill>
                  <a:schemeClr val="bg2"/>
                </a:solidFill>
                <a:latin typeface="Arial" panose="020B0604020202020204" pitchFamily="34" charset="0"/>
                <a:cs typeface="Arial" panose="020B0604020202020204" pitchFamily="34" charset="0"/>
              </a:rPr>
              <a:t>, </a:t>
            </a:r>
            <a:r>
              <a:rPr lang="uk-UA" sz="1400" dirty="0" smtClean="0">
                <a:solidFill>
                  <a:schemeClr val="bg2"/>
                </a:solidFill>
                <a:latin typeface="Arial" panose="020B0604020202020204" pitchFamily="34" charset="0"/>
                <a:cs typeface="Arial" panose="020B0604020202020204" pitchFamily="34" charset="0"/>
              </a:rPr>
              <a:t>встановлених </a:t>
            </a:r>
            <a:r>
              <a:rPr lang="uk-UA" sz="1400" dirty="0">
                <a:solidFill>
                  <a:schemeClr val="bg2"/>
                </a:solidFill>
                <a:latin typeface="Arial" panose="020B0604020202020204" pitchFamily="34" charset="0"/>
                <a:cs typeface="Arial" panose="020B0604020202020204" pitchFamily="34" charset="0"/>
              </a:rPr>
              <a:t>на 01 січня звітного року (поріг </a:t>
            </a:r>
            <a:r>
              <a:rPr lang="uk-UA" sz="1400" dirty="0" smtClean="0">
                <a:solidFill>
                  <a:schemeClr val="bg2"/>
                </a:solidFill>
                <a:latin typeface="Arial" panose="020B0604020202020204" pitchFamily="34" charset="0"/>
                <a:cs typeface="Arial" panose="020B0604020202020204" pitchFamily="34" charset="0"/>
              </a:rPr>
              <a:t>декларування </a:t>
            </a:r>
            <a:r>
              <a:rPr lang="uk-UA" sz="1400" dirty="0">
                <a:solidFill>
                  <a:schemeClr val="bg2"/>
                </a:solidFill>
                <a:latin typeface="Arial" panose="020B0604020202020204" pitchFamily="34" charset="0"/>
                <a:cs typeface="Arial" panose="020B0604020202020204" pitchFamily="34" charset="0"/>
              </a:rPr>
              <a:t>за 2019 рік – 9 605 грн</a:t>
            </a:r>
            <a:r>
              <a:rPr lang="uk-UA" sz="1400" dirty="0" smtClean="0">
                <a:solidFill>
                  <a:schemeClr val="bg2"/>
                </a:solidFill>
                <a:latin typeface="Arial" panose="020B0604020202020204" pitchFamily="34" charset="0"/>
                <a:cs typeface="Arial" panose="020B0604020202020204" pitchFamily="34" charset="0"/>
              </a:rPr>
              <a:t>.).</a:t>
            </a:r>
          </a:p>
          <a:p>
            <a:pPr marL="2160000"/>
            <a:r>
              <a:rPr lang="uk-UA" sz="1400" b="1" dirty="0" smtClean="0">
                <a:solidFill>
                  <a:schemeClr val="bg2"/>
                </a:solidFill>
                <a:latin typeface="Arial" panose="020B0604020202020204" pitchFamily="34" charset="0"/>
                <a:cs typeface="Arial" panose="020B0604020202020204" pitchFamily="34" charset="0"/>
              </a:rPr>
              <a:t>В </a:t>
            </a:r>
            <a:r>
              <a:rPr lang="uk-UA" sz="1400" b="1" dirty="0">
                <a:solidFill>
                  <a:schemeClr val="bg2"/>
                </a:solidFill>
                <a:latin typeface="Arial" panose="020B0604020202020204" pitchFamily="34" charset="0"/>
                <a:cs typeface="Arial" panose="020B0604020202020204" pitchFamily="34" charset="0"/>
              </a:rPr>
              <a:t>новій редакції  Закону України «Про запобігання корупції» визначено, що декларуванню підлягають отримані доходи (</a:t>
            </a:r>
            <a:r>
              <a:rPr lang="uk-UA" sz="1400" dirty="0">
                <a:solidFill>
                  <a:schemeClr val="bg2"/>
                </a:solidFill>
                <a:latin typeface="Arial" panose="020B0604020202020204" pitchFamily="34" charset="0"/>
                <a:cs typeface="Arial" panose="020B0604020202020204" pitchFamily="34" charset="0"/>
              </a:rPr>
              <a:t>в попередній </a:t>
            </a:r>
            <a:r>
              <a:rPr lang="uk-UA" sz="1400" dirty="0" smtClean="0">
                <a:solidFill>
                  <a:schemeClr val="bg2"/>
                </a:solidFill>
                <a:latin typeface="Arial" panose="020B0604020202020204" pitchFamily="34" charset="0"/>
                <a:cs typeface="Arial" panose="020B0604020202020204" pitchFamily="34" charset="0"/>
              </a:rPr>
              <a:t>редакції Закону №1700, </a:t>
            </a:r>
            <a:r>
              <a:rPr lang="uk-UA" sz="1400" dirty="0">
                <a:solidFill>
                  <a:schemeClr val="bg2"/>
                </a:solidFill>
                <a:latin typeface="Arial" panose="020B0604020202020204" pitchFamily="34" charset="0"/>
                <a:cs typeface="Arial" panose="020B0604020202020204" pitchFamily="34" charset="0"/>
              </a:rPr>
              <a:t>що діяла до </a:t>
            </a:r>
            <a:r>
              <a:rPr lang="uk-UA" sz="1400" dirty="0" smtClean="0">
                <a:solidFill>
                  <a:schemeClr val="bg2"/>
                </a:solidFill>
                <a:latin typeface="Arial" panose="020B0604020202020204" pitchFamily="34" charset="0"/>
                <a:cs typeface="Arial" panose="020B0604020202020204" pitchFamily="34" charset="0"/>
              </a:rPr>
              <a:t>01.01.2020, </a:t>
            </a:r>
            <a:r>
              <a:rPr lang="uk-UA" sz="1400" dirty="0">
                <a:solidFill>
                  <a:schemeClr val="bg2"/>
                </a:solidFill>
                <a:latin typeface="Arial" panose="020B0604020202020204" pitchFamily="34" charset="0"/>
                <a:cs typeface="Arial" panose="020B0604020202020204" pitchFamily="34" charset="0"/>
              </a:rPr>
              <a:t>декларуванню підлягали нараховані (отримані) доходи</a:t>
            </a:r>
            <a:r>
              <a:rPr lang="uk-UA" sz="1400" b="1" dirty="0">
                <a:solidFill>
                  <a:schemeClr val="bg2"/>
                </a:solidFill>
                <a:latin typeface="Arial" panose="020B0604020202020204" pitchFamily="34" charset="0"/>
                <a:cs typeface="Arial" panose="020B0604020202020204" pitchFamily="34" charset="0"/>
              </a:rPr>
              <a:t>).</a:t>
            </a:r>
            <a:endParaRPr lang="ru-RU"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70"/>
            <a:ext cx="11572240" cy="40006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ДОХОДІВ (розділ 11 декларації)</a:t>
            </a:r>
            <a:endParaRPr lang="ru-RU" sz="2000" b="1" dirty="0">
              <a:solidFill>
                <a:srgbClr val="0070C0"/>
              </a:solidFill>
              <a:latin typeface="Century Schoolbook" panose="02040604050505020304" pitchFamily="18" charset="0"/>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1817" y="786117"/>
            <a:ext cx="634365" cy="634365"/>
          </a:xfrm>
          <a:prstGeom prst="rect">
            <a:avLst/>
          </a:prstGeom>
          <a:solidFill>
            <a:schemeClr val="bg2">
              <a:alpha val="0"/>
            </a:schemeClr>
          </a:solidFill>
        </p:spPr>
      </p:pic>
      <p:pic>
        <p:nvPicPr>
          <p:cNvPr id="13" name="Рисунок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0240" y="5902959"/>
            <a:ext cx="1763405" cy="699057"/>
          </a:xfrm>
          <a:prstGeom prst="rect">
            <a:avLst/>
          </a:prstGeom>
        </p:spPr>
      </p:pic>
      <p:pic>
        <p:nvPicPr>
          <p:cNvPr id="21" name="Рисунок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802016" y="725051"/>
            <a:ext cx="567371" cy="756495"/>
          </a:xfrm>
          <a:prstGeom prst="rect">
            <a:avLst/>
          </a:prstGeom>
        </p:spPr>
      </p:pic>
      <p:pic>
        <p:nvPicPr>
          <p:cNvPr id="22" name="Picture 1" descr="C:\Users\User\Desktop\Новый рисунок 3.png"/>
          <p:cNvPicPr>
            <a:picLocks noChangeAspect="1" noChangeArrowheads="1"/>
          </p:cNvPicPr>
          <p:nvPr/>
        </p:nvPicPr>
        <p:blipFill>
          <a:blip r:embed="rId6" cstate="print"/>
          <a:srcRect/>
          <a:stretch>
            <a:fillRect/>
          </a:stretch>
        </p:blipFill>
        <p:spPr bwMode="auto">
          <a:xfrm>
            <a:off x="11090100" y="0"/>
            <a:ext cx="1087120" cy="1957388"/>
          </a:xfrm>
          <a:prstGeom prst="rect">
            <a:avLst/>
          </a:prstGeom>
          <a:noFill/>
          <a:ln w="9525">
            <a:noFill/>
            <a:miter lim="800000"/>
            <a:headEnd/>
            <a:tailEnd/>
          </a:ln>
        </p:spPr>
      </p:pic>
      <p:pic>
        <p:nvPicPr>
          <p:cNvPr id="14" name="Рисунок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542761" y="4511040"/>
            <a:ext cx="2252376" cy="1391919"/>
          </a:xfrm>
          <a:prstGeom prst="rect">
            <a:avLst/>
          </a:prstGeom>
        </p:spPr>
      </p:pic>
      <p:pic>
        <p:nvPicPr>
          <p:cNvPr id="6" name="Рисунок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956611" y="1670123"/>
            <a:ext cx="2305050" cy="2277110"/>
          </a:xfrm>
          <a:prstGeom prst="rect">
            <a:avLst/>
          </a:prstGeom>
          <a:gradFill>
            <a:gsLst>
              <a:gs pos="0">
                <a:schemeClr val="accent2">
                  <a:lumMod val="5000"/>
                  <a:lumOff val="95000"/>
                  <a:alpha val="0"/>
                </a:schemeClr>
              </a:gs>
              <a:gs pos="68000">
                <a:schemeClr val="accent2">
                  <a:lumMod val="10000"/>
                  <a:lumOff val="90000"/>
                </a:schemeClr>
              </a:gs>
              <a:gs pos="100000">
                <a:schemeClr val="accent2">
                  <a:lumMod val="30000"/>
                  <a:lumOff val="70000"/>
                </a:schemeClr>
              </a:gs>
            </a:gsLst>
            <a:lin ang="5400000" scaled="1"/>
          </a:gradFill>
        </p:spPr>
      </p:pic>
      <p:sp>
        <p:nvSpPr>
          <p:cNvPr id="5" name="Прямоугольник 4"/>
          <p:cNvSpPr/>
          <p:nvPr/>
        </p:nvSpPr>
        <p:spPr bwMode="auto">
          <a:xfrm>
            <a:off x="519665" y="1494107"/>
            <a:ext cx="4436946" cy="2630853"/>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uk-UA" sz="1400" dirty="0">
                <a:solidFill>
                  <a:schemeClr val="bg2"/>
                </a:solidFill>
                <a:latin typeface="Arial" panose="020B0604020202020204" pitchFamily="34" charset="0"/>
                <a:cs typeface="Arial" panose="020B0604020202020204" pitchFamily="34" charset="0"/>
              </a:rPr>
              <a:t>- заробітна плата за основним місцем роботи</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заробітна плата за сумісництвом</a:t>
            </a:r>
            <a:endParaRPr lang="ru-RU" sz="1400" dirty="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винагорода </a:t>
            </a:r>
            <a:r>
              <a:rPr lang="uk-UA" sz="1400" dirty="0">
                <a:solidFill>
                  <a:schemeClr val="bg2"/>
                </a:solidFill>
                <a:latin typeface="Arial" panose="020B0604020202020204" pitchFamily="34" charset="0"/>
                <a:cs typeface="Arial" panose="020B0604020202020204" pitchFamily="34" charset="0"/>
              </a:rPr>
              <a:t>та інші виплати згідно </a:t>
            </a:r>
            <a:r>
              <a:rPr lang="uk-UA" sz="1400" dirty="0" smtClean="0">
                <a:solidFill>
                  <a:schemeClr val="bg2"/>
                </a:solidFill>
                <a:latin typeface="Arial" panose="020B0604020202020204" pitchFamily="34" charset="0"/>
                <a:cs typeface="Arial" panose="020B0604020202020204" pitchFamily="34" charset="0"/>
              </a:rPr>
              <a:t>цивільно-</a:t>
            </a:r>
          </a:p>
          <a:p>
            <a:r>
              <a:rPr lang="uk-UA" sz="1400" dirty="0" smtClean="0">
                <a:solidFill>
                  <a:schemeClr val="bg2"/>
                </a:solidFill>
                <a:latin typeface="Arial" panose="020B0604020202020204" pitchFamily="34" charset="0"/>
                <a:cs typeface="Arial" panose="020B0604020202020204" pitchFamily="34" charset="0"/>
              </a:rPr>
              <a:t>  правових правочинів</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дохід від зайняття підприємницькою діяльністю</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дохід від зайняття професійною діяльністю</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дохід від відчуження нерухомого майна</a:t>
            </a:r>
            <a:endParaRPr lang="ru-RU" sz="1400" dirty="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дохід </a:t>
            </a:r>
            <a:r>
              <a:rPr lang="uk-UA" sz="1400" dirty="0">
                <a:solidFill>
                  <a:schemeClr val="bg2"/>
                </a:solidFill>
                <a:latin typeface="Arial" panose="020B0604020202020204" pitchFamily="34" charset="0"/>
                <a:cs typeface="Arial" panose="020B0604020202020204" pitchFamily="34" charset="0"/>
              </a:rPr>
              <a:t>від відчуження рухомого майна (крім цінних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паперів </a:t>
            </a:r>
            <a:r>
              <a:rPr lang="uk-UA" sz="1400" dirty="0">
                <a:solidFill>
                  <a:schemeClr val="bg2"/>
                </a:solidFill>
                <a:latin typeface="Arial" panose="020B0604020202020204" pitchFamily="34" charset="0"/>
                <a:cs typeface="Arial" panose="020B0604020202020204" pitchFamily="34" charset="0"/>
              </a:rPr>
              <a:t>та корпоративних прав)</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дохід від оренди майна</a:t>
            </a:r>
            <a:endParaRPr lang="ru-RU" sz="1400" dirty="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дивіденди</a:t>
            </a:r>
            <a:endParaRPr lang="en-US" sz="1400" dirty="0" smtClean="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r>
              <a:rPr lang="uk-UA" sz="1400" dirty="0" smtClean="0">
                <a:solidFill>
                  <a:schemeClr val="bg2"/>
                </a:solidFill>
                <a:latin typeface="Arial" panose="020B0604020202020204" pitchFamily="34" charset="0"/>
                <a:cs typeface="Arial" panose="020B0604020202020204" pitchFamily="34" charset="0"/>
              </a:rPr>
              <a:t>проценти</a:t>
            </a:r>
            <a:endParaRPr lang="ru-RU" sz="1400" dirty="0">
              <a:solidFill>
                <a:schemeClr val="bg2"/>
              </a:solidFill>
              <a:latin typeface="Arial" panose="020B0604020202020204" pitchFamily="34" charset="0"/>
              <a:cs typeface="Arial" panose="020B0604020202020204" pitchFamily="34" charset="0"/>
            </a:endParaRPr>
          </a:p>
        </p:txBody>
      </p:sp>
      <p:sp>
        <p:nvSpPr>
          <p:cNvPr id="11" name="Прямоугольник 10"/>
          <p:cNvSpPr/>
          <p:nvPr/>
        </p:nvSpPr>
        <p:spPr bwMode="auto">
          <a:xfrm>
            <a:off x="7255337" y="1492397"/>
            <a:ext cx="4539800" cy="2632563"/>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uk-UA" sz="1400" dirty="0" smtClean="0">
                <a:solidFill>
                  <a:schemeClr val="bg2"/>
                </a:solidFill>
                <a:latin typeface="Arial" panose="020B0604020202020204" pitchFamily="34" charset="0"/>
                <a:cs typeface="Arial" panose="020B0604020202020204" pitchFamily="34" charset="0"/>
              </a:rPr>
              <a:t>- роялті</a:t>
            </a:r>
            <a:endParaRPr lang="ru-RU"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страхові виплати</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благодійна допомога</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пенсія</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спадщина</a:t>
            </a:r>
            <a:endParaRPr lang="ru-RU" sz="1400" dirty="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дохід </a:t>
            </a:r>
            <a:r>
              <a:rPr lang="uk-UA" sz="1400" dirty="0">
                <a:solidFill>
                  <a:schemeClr val="bg2"/>
                </a:solidFill>
                <a:latin typeface="Arial" panose="020B0604020202020204" pitchFamily="34" charset="0"/>
                <a:cs typeface="Arial" panose="020B0604020202020204" pitchFamily="34" charset="0"/>
              </a:rPr>
              <a:t>від відчуження цінних паперів,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корпоративних </a:t>
            </a:r>
            <a:r>
              <a:rPr lang="uk-UA" sz="1400" dirty="0">
                <a:solidFill>
                  <a:schemeClr val="bg2"/>
                </a:solidFill>
                <a:latin typeface="Arial" panose="020B0604020202020204" pitchFamily="34" charset="0"/>
                <a:cs typeface="Arial" panose="020B0604020202020204" pitchFamily="34" charset="0"/>
              </a:rPr>
              <a:t>прав</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подарунок у грошовій формі</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подарунок у негрошовій формі</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приз</a:t>
            </a:r>
            <a:endParaRPr lang="ru-RU" sz="1400" dirty="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інше </a:t>
            </a:r>
            <a:r>
              <a:rPr lang="uk-UA" sz="1400" dirty="0">
                <a:solidFill>
                  <a:schemeClr val="bg2"/>
                </a:solidFill>
                <a:latin typeface="Arial" panose="020B0604020202020204" pitchFamily="34" charset="0"/>
                <a:cs typeface="Arial" panose="020B0604020202020204" pitchFamily="34" charset="0"/>
              </a:rPr>
              <a:t>(вказати </a:t>
            </a:r>
            <a:r>
              <a:rPr lang="uk-UA" sz="1400" dirty="0" smtClean="0">
                <a:solidFill>
                  <a:schemeClr val="bg2"/>
                </a:solidFill>
                <a:latin typeface="Arial" panose="020B0604020202020204" pitchFamily="34" charset="0"/>
                <a:cs typeface="Arial" panose="020B0604020202020204" pitchFamily="34" charset="0"/>
              </a:rPr>
              <a:t>який </a:t>
            </a:r>
            <a:r>
              <a:rPr lang="uk-UA" sz="1400" dirty="0">
                <a:solidFill>
                  <a:schemeClr val="bg2"/>
                </a:solidFill>
                <a:latin typeface="Arial" panose="020B0604020202020204" pitchFamily="34" charset="0"/>
                <a:cs typeface="Arial" panose="020B0604020202020204" pitchFamily="34" charset="0"/>
              </a:rPr>
              <a:t>саме, приклад </a:t>
            </a:r>
            <a:r>
              <a:rPr lang="uk-UA" sz="1400" dirty="0" smtClean="0">
                <a:solidFill>
                  <a:schemeClr val="bg2"/>
                </a:solidFill>
                <a:latin typeface="Arial" panose="020B0604020202020204" pitchFamily="34" charset="0"/>
                <a:cs typeface="Arial" panose="020B0604020202020204" pitchFamily="34" charset="0"/>
              </a:rPr>
              <a:t>«отримання </a:t>
            </a:r>
          </a:p>
          <a:p>
            <a:r>
              <a:rPr lang="uk-UA" sz="1400" dirty="0" smtClean="0">
                <a:solidFill>
                  <a:schemeClr val="bg2"/>
                </a:solidFill>
                <a:latin typeface="Arial" panose="020B0604020202020204" pitchFamily="34" charset="0"/>
                <a:cs typeface="Arial" panose="020B0604020202020204" pitchFamily="34" charset="0"/>
              </a:rPr>
              <a:t>  кредиту»,</a:t>
            </a:r>
            <a:r>
              <a:rPr lang="en-US" sz="1400" dirty="0" smtClean="0">
                <a:solidFill>
                  <a:schemeClr val="bg2"/>
                </a:solidFill>
                <a:latin typeface="Arial" panose="020B0604020202020204" pitchFamily="34" charset="0"/>
                <a:cs typeface="Arial" panose="020B0604020202020204" pitchFamily="34" charset="0"/>
              </a:rPr>
              <a:t> </a:t>
            </a:r>
            <a:r>
              <a:rPr lang="uk-UA" sz="1400" dirty="0" smtClean="0">
                <a:solidFill>
                  <a:schemeClr val="bg2"/>
                </a:solidFill>
                <a:latin typeface="Arial" panose="020B0604020202020204" pitchFamily="34" charset="0"/>
                <a:cs typeface="Arial" panose="020B0604020202020204" pitchFamily="34" charset="0"/>
              </a:rPr>
              <a:t>«використання </a:t>
            </a:r>
            <a:r>
              <a:rPr lang="uk-UA" sz="1400" dirty="0">
                <a:solidFill>
                  <a:schemeClr val="bg2"/>
                </a:solidFill>
                <a:latin typeface="Arial" panose="020B0604020202020204" pitchFamily="34" charset="0"/>
                <a:cs typeface="Arial" panose="020B0604020202020204" pitchFamily="34" charset="0"/>
              </a:rPr>
              <a:t>кредитного </a:t>
            </a:r>
            <a:r>
              <a:rPr lang="uk-UA" sz="1400" dirty="0" smtClean="0">
                <a:solidFill>
                  <a:schemeClr val="bg2"/>
                </a:solidFill>
                <a:latin typeface="Arial" panose="020B0604020202020204" pitchFamily="34" charset="0"/>
                <a:cs typeface="Arial" panose="020B0604020202020204" pitchFamily="34" charset="0"/>
              </a:rPr>
              <a:t>ліміту» </a:t>
            </a:r>
            <a:r>
              <a:rPr lang="uk-UA" sz="1400" dirty="0">
                <a:solidFill>
                  <a:schemeClr val="bg2"/>
                </a:solidFill>
                <a:latin typeface="Arial" panose="020B0604020202020204" pitchFamily="34" charset="0"/>
                <a:cs typeface="Arial" panose="020B0604020202020204" pitchFamily="34" charset="0"/>
              </a:rPr>
              <a:t>тощо)</a:t>
            </a:r>
            <a:endParaRPr lang="ru-RU" sz="1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61277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612560"/>
            <a:ext cx="11572240" cy="606256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126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чи членів сім'ї наявні об'єкти для декларування в цьому розділі, </a:t>
            </a:r>
            <a:endParaRPr lang="uk-UA" sz="1400" b="1" i="1" dirty="0" smtClean="0">
              <a:solidFill>
                <a:schemeClr val="bg2"/>
              </a:solidFill>
              <a:latin typeface="Arial" panose="020B0604020202020204" pitchFamily="34" charset="0"/>
              <a:cs typeface="Arial" panose="020B0604020202020204" pitchFamily="34" charset="0"/>
            </a:endParaRPr>
          </a:p>
          <a:p>
            <a:pPr marL="1260000"/>
            <a:r>
              <a:rPr lang="uk-UA" sz="1400" b="1" i="1" dirty="0" smtClean="0">
                <a:solidFill>
                  <a:schemeClr val="bg2"/>
                </a:solidFill>
                <a:latin typeface="Arial" panose="020B0604020202020204" pitchFamily="34" charset="0"/>
                <a:cs typeface="Arial" panose="020B0604020202020204" pitchFamily="34" charset="0"/>
              </a:rPr>
              <a:t>суб'єкт </a:t>
            </a:r>
            <a:r>
              <a:rPr lang="uk-UA" sz="1400" b="1" i="1" dirty="0">
                <a:solidFill>
                  <a:schemeClr val="bg2"/>
                </a:solidFill>
                <a:latin typeface="Arial" panose="020B0604020202020204" pitchFamily="34" charset="0"/>
                <a:cs typeface="Arial" panose="020B0604020202020204" pitchFamily="34" charset="0"/>
              </a:rPr>
              <a:t>декларування зазначає інформацію про вид активу, розмір активу, валюту, установу, </a:t>
            </a:r>
            <a:endParaRPr lang="uk-UA" sz="1400" b="1" i="1" dirty="0" smtClean="0">
              <a:solidFill>
                <a:schemeClr val="bg2"/>
              </a:solidFill>
              <a:latin typeface="Arial" panose="020B0604020202020204" pitchFamily="34" charset="0"/>
              <a:cs typeface="Arial" panose="020B0604020202020204" pitchFamily="34" charset="0"/>
            </a:endParaRPr>
          </a:p>
          <a:p>
            <a:pPr marL="1260000"/>
            <a:r>
              <a:rPr lang="uk-UA" sz="1400" b="1" i="1" dirty="0" smtClean="0">
                <a:solidFill>
                  <a:schemeClr val="bg2"/>
                </a:solidFill>
                <a:latin typeface="Arial" panose="020B0604020202020204" pitchFamily="34" charset="0"/>
                <a:cs typeface="Arial" panose="020B0604020202020204" pitchFamily="34" charset="0"/>
              </a:rPr>
              <a:t>в </a:t>
            </a:r>
            <a:r>
              <a:rPr lang="uk-UA" sz="1400" b="1" i="1" dirty="0">
                <a:solidFill>
                  <a:schemeClr val="bg2"/>
                </a:solidFill>
                <a:latin typeface="Arial" panose="020B0604020202020204" pitchFamily="34" charset="0"/>
                <a:cs typeface="Arial" panose="020B0604020202020204" pitchFamily="34" charset="0"/>
              </a:rPr>
              <a:t>якій відкрито </a:t>
            </a:r>
            <a:r>
              <a:rPr lang="uk-UA" sz="1400" b="1" i="1" dirty="0" smtClean="0">
                <a:solidFill>
                  <a:schemeClr val="bg2"/>
                </a:solidFill>
                <a:latin typeface="Arial" panose="020B0604020202020204" pitchFamily="34" charset="0"/>
                <a:cs typeface="Arial" panose="020B0604020202020204" pitchFamily="34" charset="0"/>
              </a:rPr>
              <a:t>такі </a:t>
            </a:r>
            <a:r>
              <a:rPr lang="uk-UA" sz="1400" b="1" i="1" dirty="0">
                <a:solidFill>
                  <a:schemeClr val="bg2"/>
                </a:solidFill>
                <a:latin typeface="Arial" panose="020B0604020202020204" pitchFamily="34" charset="0"/>
                <a:cs typeface="Arial" panose="020B0604020202020204" pitchFamily="34" charset="0"/>
              </a:rPr>
              <a:t>рахунки або до якої зроблено відповідні внески, або фізичну особу</a:t>
            </a:r>
            <a:r>
              <a:rPr lang="uk-UA" sz="1400" b="1" i="1" dirty="0" smtClean="0">
                <a:solidFill>
                  <a:schemeClr val="bg2"/>
                </a:solidFill>
                <a:latin typeface="Arial" panose="020B0604020202020204" pitchFamily="34" charset="0"/>
                <a:cs typeface="Arial" panose="020B0604020202020204" pitchFamily="34" charset="0"/>
              </a:rPr>
              <a:t>.</a:t>
            </a:r>
          </a:p>
          <a:p>
            <a:pPr marL="1260000"/>
            <a:endParaRPr lang="uk-UA" sz="1400" b="1" i="1" dirty="0" smtClean="0">
              <a:solidFill>
                <a:schemeClr val="bg2"/>
              </a:solidFill>
              <a:latin typeface="Arial" panose="020B0604020202020204" pitchFamily="34" charset="0"/>
              <a:cs typeface="Arial" panose="020B0604020202020204" pitchFamily="34" charset="0"/>
            </a:endParaRPr>
          </a:p>
          <a:p>
            <a:pPr marL="1260000"/>
            <a:endParaRPr lang="uk-UA" sz="1400" b="1" i="1" dirty="0">
              <a:solidFill>
                <a:schemeClr val="bg2"/>
              </a:solidFill>
              <a:latin typeface="Arial" panose="020B0604020202020204" pitchFamily="34" charset="0"/>
              <a:cs typeface="Arial" panose="020B0604020202020204" pitchFamily="34" charset="0"/>
            </a:endParaRPr>
          </a:p>
          <a:p>
            <a:pPr marL="5400000">
              <a:spcAft>
                <a:spcPts val="1200"/>
              </a:spcAft>
            </a:pPr>
            <a:r>
              <a:rPr lang="uk-UA" sz="1400" b="1" dirty="0">
                <a:solidFill>
                  <a:srgbClr val="FF0000"/>
                </a:solidFill>
                <a:latin typeface="Arial" panose="020B0604020202020204" pitchFamily="34" charset="0"/>
                <a:cs typeface="Arial" panose="020B0604020202020204" pitchFamily="34" charset="0"/>
              </a:rPr>
              <a:t>Види активів:	</a:t>
            </a:r>
          </a:p>
          <a:p>
            <a:pPr marL="5400000">
              <a:spcAft>
                <a:spcPts val="300"/>
              </a:spcAft>
            </a:pPr>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готівкові кошти</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кошти на банківських рахунках</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кошти внесені до кредитних спілок та інших не банківських установ</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кошти, позичені </a:t>
            </a:r>
            <a:r>
              <a:rPr lang="uk-UA" sz="1400" dirty="0" smtClean="0">
                <a:solidFill>
                  <a:schemeClr val="bg2"/>
                </a:solidFill>
                <a:latin typeface="Arial" panose="020B0604020202020204" pitchFamily="34" charset="0"/>
                <a:cs typeface="Arial" panose="020B0604020202020204" pitchFamily="34" charset="0"/>
              </a:rPr>
              <a:t>третім </a:t>
            </a:r>
            <a:r>
              <a:rPr lang="uk-UA" sz="1400" dirty="0">
                <a:solidFill>
                  <a:schemeClr val="bg2"/>
                </a:solidFill>
                <a:latin typeface="Arial" panose="020B0604020202020204" pitchFamily="34" charset="0"/>
                <a:cs typeface="Arial" panose="020B0604020202020204" pitchFamily="34" charset="0"/>
              </a:rPr>
              <a:t>особам</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a:solidFill>
                  <a:schemeClr val="bg2"/>
                </a:solidFill>
                <a:latin typeface="Arial" panose="020B0604020202020204" pitchFamily="34" charset="0"/>
                <a:cs typeface="Arial" panose="020B0604020202020204" pitchFamily="34" charset="0"/>
              </a:rPr>
              <a:t>- активи в дорогоцінних (банківських) металах</a:t>
            </a:r>
            <a:endParaRPr lang="ru-RU" sz="1400" dirty="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smtClean="0">
                <a:solidFill>
                  <a:schemeClr val="bg2"/>
                </a:solidFill>
                <a:latin typeface="Arial" panose="020B0604020202020204" pitchFamily="34" charset="0"/>
                <a:cs typeface="Arial" panose="020B0604020202020204" pitchFamily="34" charset="0"/>
              </a:rPr>
              <a:t>- інше </a:t>
            </a:r>
            <a:r>
              <a:rPr lang="uk-UA" sz="1400" dirty="0">
                <a:solidFill>
                  <a:schemeClr val="bg2"/>
                </a:solidFill>
                <a:latin typeface="Arial" panose="020B0604020202020204" pitchFamily="34" charset="0"/>
                <a:cs typeface="Arial" panose="020B0604020202020204" pitchFamily="34" charset="0"/>
              </a:rPr>
              <a:t>(зазначити який саме, приклад: «не отримана частка кредиту», </a:t>
            </a:r>
            <a:endParaRPr lang="uk-UA" sz="1400" dirty="0" smtClean="0">
              <a:solidFill>
                <a:schemeClr val="bg2"/>
              </a:solidFill>
              <a:latin typeface="Arial" panose="020B0604020202020204" pitchFamily="34" charset="0"/>
              <a:cs typeface="Arial" panose="020B0604020202020204" pitchFamily="34" charset="0"/>
            </a:endParaRPr>
          </a:p>
          <a:p>
            <a:pPr marL="5400000">
              <a:spcAft>
                <a:spcPts val="300"/>
              </a:spcAft>
            </a:pPr>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кредитний ліміт на кредитній картці» тощо).</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pPr marL="1080000">
              <a:spcAft>
                <a:spcPts val="1200"/>
              </a:spcAft>
            </a:pPr>
            <a:r>
              <a:rPr lang="uk-UA" sz="1400" b="1" dirty="0" smtClean="0">
                <a:solidFill>
                  <a:schemeClr val="bg2"/>
                </a:solidFill>
                <a:latin typeface="Arial" panose="020B0604020202020204" pitchFamily="34" charset="0"/>
                <a:cs typeface="Arial" panose="020B0604020202020204" pitchFamily="34" charset="0"/>
              </a:rPr>
              <a:t>Розмір </a:t>
            </a:r>
            <a:r>
              <a:rPr lang="uk-UA" sz="1400" b="1" dirty="0">
                <a:solidFill>
                  <a:schemeClr val="bg2"/>
                </a:solidFill>
                <a:latin typeface="Arial" panose="020B0604020202020204" pitchFamily="34" charset="0"/>
                <a:cs typeface="Arial" panose="020B0604020202020204" pitchFamily="34" charset="0"/>
              </a:rPr>
              <a:t>грошових активів декларується станом на останній день звітного періоду. </a:t>
            </a:r>
            <a:endParaRPr lang="ru-RU" sz="1400" b="1" dirty="0">
              <a:solidFill>
                <a:schemeClr val="bg2"/>
              </a:solidFill>
              <a:latin typeface="Arial" panose="020B0604020202020204" pitchFamily="34" charset="0"/>
              <a:cs typeface="Arial" panose="020B0604020202020204" pitchFamily="34" charset="0"/>
            </a:endParaRPr>
          </a:p>
          <a:p>
            <a:pPr marL="1080000">
              <a:spcAft>
                <a:spcPts val="1200"/>
              </a:spcAft>
            </a:pPr>
            <a:r>
              <a:rPr lang="uk-UA" sz="1400" b="1" dirty="0">
                <a:solidFill>
                  <a:schemeClr val="bg2"/>
                </a:solidFill>
                <a:latin typeface="Arial" panose="020B0604020202020204" pitchFamily="34" charset="0"/>
                <a:cs typeface="Arial" panose="020B0604020202020204" pitchFamily="34" charset="0"/>
              </a:rPr>
              <a:t>Декларується окремо для суб’єкта декларування та кожного члена його сім</a:t>
            </a:r>
            <a:r>
              <a:rPr lang="ru-RU" sz="1400" b="1" dirty="0">
                <a:solidFill>
                  <a:schemeClr val="bg2"/>
                </a:solidFill>
                <a:latin typeface="Arial" panose="020B0604020202020204" pitchFamily="34" charset="0"/>
                <a:cs typeface="Arial" panose="020B0604020202020204" pitchFamily="34" charset="0"/>
              </a:rPr>
              <a:t>’</a:t>
            </a:r>
            <a:r>
              <a:rPr lang="uk-UA" sz="1400" b="1" dirty="0">
                <a:solidFill>
                  <a:schemeClr val="bg2"/>
                </a:solidFill>
                <a:latin typeface="Arial" panose="020B0604020202020204" pitchFamily="34" charset="0"/>
                <a:cs typeface="Arial" panose="020B0604020202020204" pitchFamily="34" charset="0"/>
              </a:rPr>
              <a:t>ї.</a:t>
            </a:r>
            <a:endParaRPr lang="ru-RU" sz="1400" b="1"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uk-UA" sz="1400" b="1" dirty="0">
              <a:solidFill>
                <a:schemeClr val="bg2"/>
              </a:solidFill>
              <a:latin typeface="Arial" panose="020B0604020202020204" pitchFamily="34" charset="0"/>
              <a:cs typeface="Arial" panose="020B0604020202020204" pitchFamily="34" charset="0"/>
            </a:endParaRPr>
          </a:p>
          <a:p>
            <a:pPr marL="1800000"/>
            <a:r>
              <a:rPr lang="uk-UA" sz="1400" b="1" dirty="0" smtClean="0">
                <a:solidFill>
                  <a:schemeClr val="bg2"/>
                </a:solidFill>
                <a:latin typeface="Arial" panose="020B0604020202020204" pitchFamily="34" charset="0"/>
                <a:cs typeface="Arial" panose="020B0604020202020204" pitchFamily="34" charset="0"/>
              </a:rPr>
              <a:t>Встановлено </a:t>
            </a:r>
            <a:r>
              <a:rPr lang="uk-UA" sz="1400" b="1" dirty="0">
                <a:solidFill>
                  <a:schemeClr val="bg2"/>
                </a:solidFill>
                <a:latin typeface="Arial" panose="020B0604020202020204" pitchFamily="34" charset="0"/>
                <a:cs typeface="Arial" panose="020B0604020202020204" pitchFamily="34" charset="0"/>
              </a:rPr>
              <a:t>мінімальний поріг декларування для даного об’єкту. </a:t>
            </a:r>
            <a:endParaRPr lang="uk-UA" sz="1400" b="1" dirty="0" smtClean="0">
              <a:solidFill>
                <a:schemeClr val="bg2"/>
              </a:solidFill>
              <a:latin typeface="Arial" panose="020B0604020202020204" pitchFamily="34" charset="0"/>
              <a:cs typeface="Arial" panose="020B0604020202020204" pitchFamily="34" charset="0"/>
            </a:endParaRPr>
          </a:p>
          <a:p>
            <a:pPr marL="1800000"/>
            <a:r>
              <a:rPr lang="uk-UA" sz="1400" b="1" dirty="0" smtClean="0">
                <a:solidFill>
                  <a:schemeClr val="bg2"/>
                </a:solidFill>
                <a:latin typeface="Arial" panose="020B0604020202020204" pitchFamily="34" charset="0"/>
                <a:cs typeface="Arial" panose="020B0604020202020204" pitchFamily="34" charset="0"/>
              </a:rPr>
              <a:t>Декларуються </a:t>
            </a:r>
            <a:r>
              <a:rPr lang="uk-UA" sz="1400" b="1" dirty="0">
                <a:solidFill>
                  <a:schemeClr val="bg2"/>
                </a:solidFill>
                <a:latin typeface="Arial" panose="020B0604020202020204" pitchFamily="34" charset="0"/>
                <a:cs typeface="Arial" panose="020B0604020202020204" pitchFamily="34" charset="0"/>
              </a:rPr>
              <a:t>активи, якщо їх сукупний розмір перевищує 50 прожиткових мінімумів для працездатних осіб, встановлених на 01 січня звітного року (поріг декларування за 2019 рік – 96 050 грн</a:t>
            </a:r>
            <a:r>
              <a:rPr lang="uk-UA" sz="1400" b="1" dirty="0" smtClean="0">
                <a:solidFill>
                  <a:schemeClr val="bg2"/>
                </a:solidFill>
                <a:latin typeface="Arial" panose="020B0604020202020204" pitchFamily="34" charset="0"/>
                <a:cs typeface="Arial" panose="020B0604020202020204" pitchFamily="34" charset="0"/>
              </a:rPr>
              <a:t>.)</a:t>
            </a:r>
            <a:endParaRPr lang="ru-RU" sz="1400" b="1" dirty="0">
              <a:solidFill>
                <a:schemeClr val="bg2"/>
              </a:solidFill>
              <a:latin typeface="Arial" panose="020B0604020202020204" pitchFamily="34" charset="0"/>
              <a:cs typeface="Arial" panose="020B0604020202020204" pitchFamily="34" charset="0"/>
            </a:endParaRPr>
          </a:p>
          <a:p>
            <a:pPr marL="1260000"/>
            <a:endParaRPr lang="en-US"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70"/>
            <a:ext cx="11572240" cy="40006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ГРОШОВИХ АКТИВІВ (розділ 12 декларації)</a:t>
            </a:r>
            <a:endParaRPr lang="ru-RU" sz="2000" b="1" dirty="0">
              <a:solidFill>
                <a:srgbClr val="0070C0"/>
              </a:solidFill>
              <a:latin typeface="Century Schoolbook" panose="02040604050505020304" pitchFamily="18" charset="0"/>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1812" y="786112"/>
            <a:ext cx="881063" cy="881063"/>
          </a:xfrm>
          <a:prstGeom prst="rect">
            <a:avLst/>
          </a:prstGeom>
          <a:solidFill>
            <a:schemeClr val="bg2">
              <a:alpha val="0"/>
            </a:schemeClr>
          </a:solidFill>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395603" y="787915"/>
            <a:ext cx="854174" cy="1134743"/>
          </a:xfrm>
          <a:prstGeom prst="rect">
            <a:avLst/>
          </a:prstGeom>
        </p:spPr>
      </p:pic>
      <p:pic>
        <p:nvPicPr>
          <p:cNvPr id="22" name="Picture 1" descr="C:\Users\User\Desktop\Новый рисунок 3.png"/>
          <p:cNvPicPr>
            <a:picLocks noChangeAspect="1" noChangeArrowheads="1"/>
          </p:cNvPicPr>
          <p:nvPr/>
        </p:nvPicPr>
        <p:blipFill>
          <a:blip r:embed="rId5" cstate="print"/>
          <a:srcRect/>
          <a:stretch>
            <a:fillRect/>
          </a:stretch>
        </p:blipFill>
        <p:spPr bwMode="auto">
          <a:xfrm>
            <a:off x="11090100" y="0"/>
            <a:ext cx="1087120" cy="1957388"/>
          </a:xfrm>
          <a:prstGeom prst="rect">
            <a:avLst/>
          </a:prstGeom>
          <a:noFill/>
          <a:ln w="9525">
            <a:noFill/>
            <a:miter lim="800000"/>
            <a:headEnd/>
            <a:tailEnd/>
          </a:ln>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108900" y="4359113"/>
            <a:ext cx="1981200" cy="1115060"/>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1944" y="5474173"/>
            <a:ext cx="1601862" cy="898606"/>
          </a:xfrm>
          <a:prstGeom prst="rect">
            <a:avLst/>
          </a:prstGeom>
        </p:spPr>
      </p:pic>
      <p:pic>
        <p:nvPicPr>
          <p:cNvPr id="7" name="Рисунок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03598" y="2875563"/>
            <a:ext cx="1221581" cy="1221581"/>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902864" y="2642356"/>
            <a:ext cx="1388745" cy="1461611"/>
          </a:xfrm>
          <a:prstGeom prst="rect">
            <a:avLst/>
          </a:prstGeom>
        </p:spPr>
      </p:pic>
      <p:pic>
        <p:nvPicPr>
          <p:cNvPr id="8" name="Рисунок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597237" y="1720528"/>
            <a:ext cx="1474470" cy="1143572"/>
          </a:xfrm>
          <a:prstGeom prst="rect">
            <a:avLst/>
          </a:prstGeom>
        </p:spPr>
      </p:pic>
      <p:pic>
        <p:nvPicPr>
          <p:cNvPr id="4" name="Рисунок 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960000">
            <a:off x="1869831" y="2141747"/>
            <a:ext cx="1690624" cy="718185"/>
          </a:xfrm>
          <a:prstGeom prst="rect">
            <a:avLst/>
          </a:prstGeom>
        </p:spPr>
      </p:pic>
    </p:spTree>
    <p:extLst>
      <p:ext uri="{BB962C8B-B14F-4D97-AF65-F5344CB8AC3E}">
        <p14:creationId xmlns:p14="http://schemas.microsoft.com/office/powerpoint/2010/main" xmlns="" val="291621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985520"/>
            <a:ext cx="11572240" cy="568960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126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чи членів сім'ї наявні об'єкти для декларування в цьому </a:t>
            </a:r>
            <a:r>
              <a:rPr lang="uk-UA" sz="1400" b="1" i="1" dirty="0" smtClean="0">
                <a:solidFill>
                  <a:schemeClr val="bg2"/>
                </a:solidFill>
                <a:latin typeface="Arial" panose="020B0604020202020204" pitchFamily="34" charset="0"/>
                <a:cs typeface="Arial" panose="020B0604020202020204" pitchFamily="34" charset="0"/>
              </a:rPr>
              <a:t>розділі, </a:t>
            </a:r>
          </a:p>
          <a:p>
            <a:pPr marL="1260000"/>
            <a:r>
              <a:rPr lang="uk-UA" sz="1400" b="1" i="1" dirty="0" smtClean="0">
                <a:solidFill>
                  <a:schemeClr val="bg2"/>
                </a:solidFill>
                <a:latin typeface="Arial" panose="020B0604020202020204" pitchFamily="34" charset="0"/>
                <a:cs typeface="Arial" panose="020B0604020202020204" pitchFamily="34" charset="0"/>
              </a:rPr>
              <a:t>суб'єкт </a:t>
            </a:r>
            <a:r>
              <a:rPr lang="uk-UA" sz="1400" b="1" i="1" dirty="0">
                <a:solidFill>
                  <a:schemeClr val="bg2"/>
                </a:solidFill>
                <a:latin typeface="Arial" panose="020B0604020202020204" pitchFamily="34" charset="0"/>
                <a:cs typeface="Arial" panose="020B0604020202020204" pitchFamily="34" charset="0"/>
              </a:rPr>
              <a:t>декларування зазначає інформацію про тип рахунку (тип зберігання коштів або </a:t>
            </a:r>
            <a:r>
              <a:rPr lang="uk-UA" sz="1400" b="1" i="1" dirty="0" smtClean="0">
                <a:solidFill>
                  <a:schemeClr val="bg2"/>
                </a:solidFill>
                <a:latin typeface="Arial" panose="020B0604020202020204" pitchFamily="34" charset="0"/>
                <a:cs typeface="Arial" panose="020B0604020202020204" pitchFamily="34" charset="0"/>
              </a:rPr>
              <a:t>іншого</a:t>
            </a:r>
          </a:p>
          <a:p>
            <a:pPr marL="1260000"/>
            <a:r>
              <a:rPr lang="uk-UA" sz="1400" b="1" i="1" dirty="0" smtClean="0">
                <a:solidFill>
                  <a:schemeClr val="bg2"/>
                </a:solidFill>
                <a:latin typeface="Arial" panose="020B0604020202020204" pitchFamily="34" charset="0"/>
                <a:cs typeface="Arial" panose="020B0604020202020204" pitchFamily="34" charset="0"/>
              </a:rPr>
              <a:t>майна</a:t>
            </a:r>
            <a:r>
              <a:rPr lang="uk-UA" sz="1400" b="1" i="1" dirty="0">
                <a:solidFill>
                  <a:schemeClr val="bg2"/>
                </a:solidFill>
                <a:latin typeface="Arial" panose="020B0604020202020204" pitchFamily="34" charset="0"/>
                <a:cs typeface="Arial" panose="020B0604020202020204" pitchFamily="34" charset="0"/>
              </a:rPr>
              <a:t>), номер рахунку, установу, в якій відкрито такий рахунок, або місця для зберігання </a:t>
            </a:r>
            <a:endParaRPr lang="uk-UA" sz="1400" b="1" i="1" dirty="0" smtClean="0">
              <a:solidFill>
                <a:schemeClr val="bg2"/>
              </a:solidFill>
              <a:latin typeface="Arial" panose="020B0604020202020204" pitchFamily="34" charset="0"/>
              <a:cs typeface="Arial" panose="020B0604020202020204" pitchFamily="34" charset="0"/>
            </a:endParaRPr>
          </a:p>
          <a:p>
            <a:pPr marL="1260000" algn="just"/>
            <a:r>
              <a:rPr lang="uk-UA" sz="1400" b="1" i="1" dirty="0" smtClean="0">
                <a:solidFill>
                  <a:schemeClr val="bg2"/>
                </a:solidFill>
                <a:latin typeface="Arial" panose="020B0604020202020204" pitchFamily="34" charset="0"/>
                <a:cs typeface="Arial" panose="020B0604020202020204" pitchFamily="34" charset="0"/>
              </a:rPr>
              <a:t>коштів та іншого майна, фізичну або юридичну особу, яка має право розпоряджатися таким </a:t>
            </a:r>
          </a:p>
          <a:p>
            <a:pPr marL="1260000" algn="just"/>
            <a:r>
              <a:rPr lang="uk-UA" sz="1400" b="1" i="1" dirty="0" smtClean="0">
                <a:solidFill>
                  <a:schemeClr val="bg2"/>
                </a:solidFill>
                <a:latin typeface="Arial" panose="020B0604020202020204" pitchFamily="34" charset="0"/>
                <a:cs typeface="Arial" panose="020B0604020202020204" pitchFamily="34" charset="0"/>
              </a:rPr>
              <a:t>рахунком або має доступ до індивідуального банківського сейфу (комірки), фізичну або юридичну </a:t>
            </a:r>
          </a:p>
          <a:p>
            <a:pPr marL="1260000" algn="just">
              <a:spcAft>
                <a:spcPts val="2400"/>
              </a:spcAft>
            </a:pPr>
            <a:r>
              <a:rPr lang="uk-UA" sz="1400" b="1" i="1" dirty="0" smtClean="0">
                <a:solidFill>
                  <a:schemeClr val="bg2"/>
                </a:solidFill>
                <a:latin typeface="Arial" panose="020B0604020202020204" pitchFamily="34" charset="0"/>
                <a:cs typeface="Arial" panose="020B0604020202020204" pitchFamily="34" charset="0"/>
              </a:rPr>
              <a:t>особу, яка відкрила рахунок на ім'я суб'єкта декларування або членів його сім'ї.</a:t>
            </a:r>
          </a:p>
          <a:p>
            <a:pPr marL="1260000" algn="just"/>
            <a:endParaRPr lang="uk-UA" sz="1400" b="1" i="1" dirty="0">
              <a:solidFill>
                <a:schemeClr val="bg2"/>
              </a:solidFill>
              <a:latin typeface="Arial" panose="020B0604020202020204" pitchFamily="34" charset="0"/>
              <a:cs typeface="Arial" panose="020B0604020202020204" pitchFamily="34" charset="0"/>
            </a:endParaRPr>
          </a:p>
          <a:p>
            <a:pPr marL="1260000" algn="just"/>
            <a:endParaRPr lang="uk-UA" sz="1400" b="1" i="1" dirty="0" smtClean="0">
              <a:solidFill>
                <a:schemeClr val="bg2"/>
              </a:solidFill>
              <a:latin typeface="Arial" panose="020B0604020202020204" pitchFamily="34" charset="0"/>
              <a:cs typeface="Arial" panose="020B0604020202020204" pitchFamily="34" charset="0"/>
            </a:endParaRPr>
          </a:p>
          <a:p>
            <a:pPr marL="1260000" algn="just"/>
            <a:endParaRPr lang="uk-UA" sz="1400" b="1" i="1" dirty="0">
              <a:solidFill>
                <a:schemeClr val="bg2"/>
              </a:solidFill>
              <a:latin typeface="Arial" panose="020B0604020202020204" pitchFamily="34" charset="0"/>
              <a:cs typeface="Arial" panose="020B0604020202020204" pitchFamily="34" charset="0"/>
            </a:endParaRPr>
          </a:p>
          <a:p>
            <a:pPr marL="1260000" algn="just"/>
            <a:endParaRPr lang="uk-UA" sz="1400" b="1" i="1" dirty="0" smtClean="0">
              <a:solidFill>
                <a:schemeClr val="bg2"/>
              </a:solidFill>
              <a:latin typeface="Arial" panose="020B0604020202020204" pitchFamily="34" charset="0"/>
              <a:cs typeface="Arial" panose="020B0604020202020204" pitchFamily="34" charset="0"/>
            </a:endParaRPr>
          </a:p>
          <a:p>
            <a:pPr marL="1260000" algn="just"/>
            <a:endParaRPr lang="uk-UA" sz="1400" b="1" i="1" dirty="0">
              <a:solidFill>
                <a:schemeClr val="bg2"/>
              </a:solidFill>
              <a:latin typeface="Arial" panose="020B0604020202020204" pitchFamily="34" charset="0"/>
              <a:cs typeface="Arial" panose="020B0604020202020204" pitchFamily="34" charset="0"/>
            </a:endParaRPr>
          </a:p>
          <a:p>
            <a:pPr marL="1260000" algn="just"/>
            <a:endParaRPr lang="uk-UA" sz="1400" b="1" i="1"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В </a:t>
            </a:r>
            <a:r>
              <a:rPr lang="uk-UA" sz="1400" dirty="0">
                <a:solidFill>
                  <a:schemeClr val="bg2"/>
                </a:solidFill>
                <a:latin typeface="Arial" panose="020B0604020202020204" pitchFamily="34" charset="0"/>
                <a:cs typeface="Arial" panose="020B0604020202020204" pitchFamily="34" charset="0"/>
              </a:rPr>
              <a:t>полях «Інформація про фізичну або юридичну особу, яка має право розпоряджатися таким рахунком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або має </a:t>
            </a:r>
            <a:r>
              <a:rPr lang="uk-UA" sz="1400" dirty="0">
                <a:solidFill>
                  <a:schemeClr val="bg2"/>
                </a:solidFill>
                <a:latin typeface="Arial" panose="020B0604020202020204" pitchFamily="34" charset="0"/>
                <a:cs typeface="Arial" panose="020B0604020202020204" pitchFamily="34" charset="0"/>
              </a:rPr>
              <a:t>доступ до індивідуального банківського сейфу (комірки)» та «Інформація про фізичну або юридичну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особу, яка </a:t>
            </a:r>
            <a:r>
              <a:rPr lang="uk-UA" sz="1400" dirty="0">
                <a:solidFill>
                  <a:schemeClr val="bg2"/>
                </a:solidFill>
                <a:latin typeface="Arial" panose="020B0604020202020204" pitchFamily="34" charset="0"/>
                <a:cs typeface="Arial" panose="020B0604020202020204" pitchFamily="34" charset="0"/>
              </a:rPr>
              <a:t>відкрила рахунок на ім’я суб’єкта декларування або членів його сім’ї» зазначається інформація про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осіб (члени </a:t>
            </a:r>
            <a:r>
              <a:rPr lang="uk-UA" sz="1400" dirty="0">
                <a:solidFill>
                  <a:schemeClr val="bg2"/>
                </a:solidFill>
                <a:latin typeface="Arial" panose="020B0604020202020204" pitchFamily="34" charset="0"/>
                <a:cs typeface="Arial" panose="020B0604020202020204" pitchFamily="34" charset="0"/>
              </a:rPr>
              <a:t>сім’ї, треті особи (фізичні та юридичні)) відмінних від тої, якої стосується цей рахунок, то б то осіб,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які мають </a:t>
            </a:r>
            <a:r>
              <a:rPr lang="uk-UA" sz="1400" dirty="0">
                <a:solidFill>
                  <a:schemeClr val="bg2"/>
                </a:solidFill>
                <a:latin typeface="Arial" panose="020B0604020202020204" pitchFamily="34" charset="0"/>
                <a:cs typeface="Arial" panose="020B0604020202020204" pitchFamily="34" charset="0"/>
              </a:rPr>
              <a:t>право розпорядження рахунком або доступу до сейфу, що не є власниками рахунку (володарями </a:t>
            </a:r>
            <a:endParaRPr lang="uk-UA" sz="1400" dirty="0" smtClean="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сейфу/комірки</a:t>
            </a:r>
            <a:r>
              <a:rPr lang="uk-UA" sz="1400" dirty="0">
                <a:solidFill>
                  <a:schemeClr val="bg2"/>
                </a:solidFill>
                <a:latin typeface="Arial" panose="020B0604020202020204" pitchFamily="34" charset="0"/>
                <a:cs typeface="Arial" panose="020B0604020202020204" pitchFamily="34" charset="0"/>
              </a:rPr>
              <a:t>).</a:t>
            </a:r>
            <a:endParaRPr lang="ru-RU" sz="1400" dirty="0">
              <a:solidFill>
                <a:schemeClr val="bg2"/>
              </a:solidFill>
              <a:latin typeface="Arial" panose="020B0604020202020204" pitchFamily="34" charset="0"/>
              <a:cs typeface="Arial" panose="020B0604020202020204" pitchFamily="34" charset="0"/>
            </a:endParaRPr>
          </a:p>
          <a:p>
            <a:r>
              <a:rPr lang="uk-UA" sz="1400" b="1" dirty="0">
                <a:solidFill>
                  <a:schemeClr val="bg2"/>
                </a:solidFill>
                <a:latin typeface="Arial" panose="020B0604020202020204" pitchFamily="34" charset="0"/>
                <a:cs typeface="Arial" panose="020B0604020202020204" pitchFamily="34" charset="0"/>
              </a:rPr>
              <a:t> </a:t>
            </a:r>
            <a:r>
              <a:rPr lang="uk-UA" sz="1400" b="1" dirty="0" smtClean="0">
                <a:solidFill>
                  <a:schemeClr val="bg2"/>
                </a:solidFill>
                <a:latin typeface="Arial" panose="020B0604020202020204" pitchFamily="34" charset="0"/>
                <a:cs typeface="Arial" panose="020B0604020202020204" pitchFamily="34" charset="0"/>
              </a:rPr>
              <a:t>       Декларування </a:t>
            </a:r>
            <a:r>
              <a:rPr lang="uk-UA" sz="1400" b="1" dirty="0">
                <a:solidFill>
                  <a:schemeClr val="bg2"/>
                </a:solidFill>
                <a:latin typeface="Arial" panose="020B0604020202020204" pitchFamily="34" charset="0"/>
                <a:cs typeface="Arial" panose="020B0604020202020204" pitchFamily="34" charset="0"/>
              </a:rPr>
              <a:t>розміру </a:t>
            </a:r>
            <a:r>
              <a:rPr lang="uk-UA" sz="1400" b="1" dirty="0" smtClean="0">
                <a:solidFill>
                  <a:schemeClr val="bg2"/>
                </a:solidFill>
                <a:latin typeface="Arial" panose="020B0604020202020204" pitchFamily="34" charset="0"/>
                <a:cs typeface="Arial" panose="020B0604020202020204" pitchFamily="34" charset="0"/>
              </a:rPr>
              <a:t>коштів</a:t>
            </a:r>
            <a:r>
              <a:rPr lang="uk-UA" sz="1400" b="1" dirty="0">
                <a:solidFill>
                  <a:schemeClr val="bg2"/>
                </a:solidFill>
                <a:latin typeface="Arial" panose="020B0604020202020204" pitchFamily="34" charset="0"/>
                <a:cs typeface="Arial" panose="020B0604020202020204" pitchFamily="34" charset="0"/>
              </a:rPr>
              <a:t>, які знаходяться на рахунку або зберігаються у банківському сейфі (</a:t>
            </a:r>
            <a:r>
              <a:rPr lang="uk-UA" sz="1400" b="1" dirty="0" smtClean="0">
                <a:solidFill>
                  <a:schemeClr val="bg2"/>
                </a:solidFill>
                <a:latin typeface="Arial" panose="020B0604020202020204" pitchFamily="34" charset="0"/>
                <a:cs typeface="Arial" panose="020B0604020202020204" pitchFamily="34" charset="0"/>
              </a:rPr>
              <a:t>комірці) </a:t>
            </a:r>
            <a:r>
              <a:rPr lang="uk-UA" sz="1400" b="1" dirty="0">
                <a:solidFill>
                  <a:schemeClr val="bg2"/>
                </a:solidFill>
                <a:latin typeface="Arial" panose="020B0604020202020204" pitchFamily="34" charset="0"/>
                <a:cs typeface="Arial" panose="020B0604020202020204" pitchFamily="34" charset="0"/>
              </a:rPr>
              <a:t>в даному розділі не передбачено.</a:t>
            </a:r>
            <a:endParaRPr lang="ru-RU" sz="1400" b="1"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pPr marL="3600000"/>
            <a:r>
              <a:rPr lang="uk-UA" sz="1400" b="1" dirty="0" smtClean="0">
                <a:solidFill>
                  <a:schemeClr val="bg2"/>
                </a:solidFill>
                <a:latin typeface="Arial" panose="020B0604020202020204" pitchFamily="34" charset="0"/>
                <a:cs typeface="Arial" panose="020B0604020202020204" pitchFamily="34" charset="0"/>
              </a:rPr>
              <a:t>Декларуються </a:t>
            </a:r>
            <a:r>
              <a:rPr lang="uk-UA" sz="1400" b="1" dirty="0">
                <a:solidFill>
                  <a:schemeClr val="bg2"/>
                </a:solidFill>
                <a:latin typeface="Arial" panose="020B0604020202020204" pitchFamily="34" charset="0"/>
                <a:cs typeface="Arial" panose="020B0604020202020204" pitchFamily="34" charset="0"/>
              </a:rPr>
              <a:t>усі не закриті рахунки та банківські сейфи (комірки), </a:t>
            </a:r>
            <a:endParaRPr lang="uk-UA" sz="1400" b="1" dirty="0" smtClean="0">
              <a:solidFill>
                <a:schemeClr val="bg2"/>
              </a:solidFill>
              <a:latin typeface="Arial" panose="020B0604020202020204" pitchFamily="34" charset="0"/>
              <a:cs typeface="Arial" panose="020B0604020202020204" pitchFamily="34" charset="0"/>
            </a:endParaRPr>
          </a:p>
          <a:p>
            <a:pPr marL="3600000"/>
            <a:r>
              <a:rPr lang="uk-UA" sz="1400" b="1" dirty="0" smtClean="0">
                <a:solidFill>
                  <a:schemeClr val="bg2"/>
                </a:solidFill>
                <a:latin typeface="Arial" panose="020B0604020202020204" pitchFamily="34" charset="0"/>
                <a:cs typeface="Arial" panose="020B0604020202020204" pitchFamily="34" charset="0"/>
              </a:rPr>
              <a:t>незалежно </a:t>
            </a:r>
            <a:r>
              <a:rPr lang="uk-UA" sz="1400" b="1" dirty="0">
                <a:solidFill>
                  <a:schemeClr val="bg2"/>
                </a:solidFill>
                <a:latin typeface="Arial" panose="020B0604020202020204" pitchFamily="34" charset="0"/>
                <a:cs typeface="Arial" panose="020B0604020202020204" pitchFamily="34" charset="0"/>
              </a:rPr>
              <a:t>від наявності та руху коштів на них.</a:t>
            </a:r>
            <a:endParaRPr lang="ru-RU" sz="1400" dirty="0">
              <a:solidFill>
                <a:schemeClr val="bg2"/>
              </a:solidFill>
              <a:latin typeface="Arial" panose="020B0604020202020204" pitchFamily="34" charset="0"/>
              <a:cs typeface="Arial" panose="020B0604020202020204" pitchFamily="34" charset="0"/>
            </a:endParaRPr>
          </a:p>
          <a:p>
            <a:endParaRPr lang="en-US"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70"/>
            <a:ext cx="11572240" cy="73229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БАНКІВСЬКИХ ТА ІНШИХ ФІНАНСОВИХ УСТАНОВ, </a:t>
            </a:r>
          </a:p>
          <a:p>
            <a:pPr algn="ctr"/>
            <a:r>
              <a:rPr lang="uk-UA" sz="2000" b="1" dirty="0">
                <a:solidFill>
                  <a:srgbClr val="0070C0"/>
                </a:solidFill>
                <a:latin typeface="Century Schoolbook" panose="02040604050505020304" pitchFamily="18" charset="0"/>
              </a:rPr>
              <a:t>У ЯКИХ ВІДКРИТО РАХУНКИ (розділ 12.1 декларації) (нововведення!)</a:t>
            </a:r>
            <a:endParaRPr lang="ru-RU" sz="2000" b="1" dirty="0">
              <a:solidFill>
                <a:srgbClr val="0070C0"/>
              </a:solidFill>
              <a:latin typeface="Century Schoolbook" panose="02040604050505020304" pitchFamily="18" charset="0"/>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647" y="1157600"/>
            <a:ext cx="1074896" cy="1074896"/>
          </a:xfrm>
          <a:prstGeom prst="rect">
            <a:avLst/>
          </a:prstGeom>
          <a:solidFill>
            <a:schemeClr val="bg2">
              <a:alpha val="0"/>
            </a:schemeClr>
          </a:solidFill>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87039" y="1070027"/>
            <a:ext cx="962369" cy="1278477"/>
          </a:xfrm>
          <a:prstGeom prst="rect">
            <a:avLst/>
          </a:prstGeom>
        </p:spPr>
      </p:pic>
      <p:pic>
        <p:nvPicPr>
          <p:cNvPr id="22" name="Picture 1" descr="C:\Users\User\Desktop\Новый рисунок 3.png"/>
          <p:cNvPicPr>
            <a:picLocks noChangeAspect="1" noChangeArrowheads="1"/>
          </p:cNvPicPr>
          <p:nvPr/>
        </p:nvPicPr>
        <p:blipFill>
          <a:blip r:embed="rId5" cstate="print"/>
          <a:srcRect/>
          <a:stretch>
            <a:fillRect/>
          </a:stretch>
        </p:blipFill>
        <p:spPr bwMode="auto">
          <a:xfrm>
            <a:off x="11090100" y="0"/>
            <a:ext cx="1087120" cy="1957388"/>
          </a:xfrm>
          <a:prstGeom prst="rect">
            <a:avLst/>
          </a:prstGeom>
          <a:noFill/>
          <a:ln w="9525">
            <a:noFill/>
            <a:miter lim="800000"/>
            <a:headEnd/>
            <a:tailEnd/>
          </a:ln>
        </p:spPr>
      </p:pic>
      <p:pic>
        <p:nvPicPr>
          <p:cNvPr id="5" name="Рисунок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14134" y="2545080"/>
            <a:ext cx="1490663" cy="1219200"/>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534022" y="2545080"/>
            <a:ext cx="1215390" cy="1215390"/>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848773" y="2494407"/>
            <a:ext cx="1316736" cy="1316736"/>
          </a:xfrm>
          <a:prstGeom prst="rect">
            <a:avLst/>
          </a:prstGeom>
        </p:spPr>
      </p:pic>
      <p:pic>
        <p:nvPicPr>
          <p:cNvPr id="16" name="Рисунок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568180" y="3908689"/>
            <a:ext cx="2179320" cy="1226566"/>
          </a:xfrm>
          <a:prstGeom prst="rect">
            <a:avLst/>
          </a:prstGeom>
        </p:spPr>
      </p:pic>
      <p:pic>
        <p:nvPicPr>
          <p:cNvPr id="17" name="Рисунок 1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482504" y="5738335"/>
            <a:ext cx="1472184" cy="825953"/>
          </a:xfrm>
          <a:prstGeom prst="rect">
            <a:avLst/>
          </a:prstGeom>
        </p:spPr>
      </p:pic>
    </p:spTree>
    <p:extLst>
      <p:ext uri="{BB962C8B-B14F-4D97-AF65-F5344CB8AC3E}">
        <p14:creationId xmlns:p14="http://schemas.microsoft.com/office/powerpoint/2010/main" xmlns="" val="2481442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735874"/>
            <a:ext cx="11572240" cy="5939246"/>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1260000"/>
            <a:r>
              <a:rPr lang="uk-UA" sz="1400" b="1" i="1" dirty="0" smtClean="0">
                <a:solidFill>
                  <a:schemeClr val="bg2"/>
                </a:solidFill>
                <a:latin typeface="Arial" panose="020B0604020202020204" pitchFamily="34" charset="0"/>
                <a:cs typeface="Arial" panose="020B0604020202020204" pitchFamily="34" charset="0"/>
              </a:rPr>
              <a:t>Якщо у суб'єкта декларування чи членів сім'ї наявні об'єкти для декларування в цьому розділі, </a:t>
            </a:r>
          </a:p>
          <a:p>
            <a:pPr marL="1260000"/>
            <a:r>
              <a:rPr lang="uk-UA" sz="1400" b="1" i="1" dirty="0" smtClean="0">
                <a:solidFill>
                  <a:schemeClr val="bg2"/>
                </a:solidFill>
                <a:latin typeface="Arial" panose="020B0604020202020204" pitchFamily="34" charset="0"/>
                <a:cs typeface="Arial" panose="020B0604020202020204" pitchFamily="34" charset="0"/>
              </a:rPr>
              <a:t>суб'єкт декларування зазначає інформацію про вид зобов'язання, розмір зобов'язання, залишок </a:t>
            </a:r>
          </a:p>
          <a:p>
            <a:pPr marL="1260000"/>
            <a:r>
              <a:rPr lang="uk-UA" sz="1400" b="1" i="1" dirty="0" smtClean="0">
                <a:solidFill>
                  <a:schemeClr val="bg2"/>
                </a:solidFill>
                <a:latin typeface="Arial" panose="020B0604020202020204" pitchFamily="34" charset="0"/>
                <a:cs typeface="Arial" panose="020B0604020202020204" pitchFamily="34" charset="0"/>
              </a:rPr>
              <a:t>позики (кредиту) станом на кінець звітного періоду, розмір сплачених коштів у рахунок основної </a:t>
            </a:r>
          </a:p>
          <a:p>
            <a:pPr marL="1260000"/>
            <a:r>
              <a:rPr lang="uk-UA" sz="1400" b="1" i="1" dirty="0" smtClean="0">
                <a:solidFill>
                  <a:schemeClr val="bg2"/>
                </a:solidFill>
                <a:latin typeface="Arial" panose="020B0604020202020204" pitchFamily="34" charset="0"/>
                <a:cs typeface="Arial" panose="020B0604020202020204" pitchFamily="34" charset="0"/>
              </a:rPr>
              <a:t>суми позики (кредиту), розмір сплачених процентів за позикою (кредитом), валюту, дату </a:t>
            </a:r>
          </a:p>
          <a:p>
            <a:pPr marL="1260000"/>
            <a:r>
              <a:rPr lang="uk-UA" sz="1400" b="1" i="1" dirty="0" smtClean="0">
                <a:solidFill>
                  <a:schemeClr val="bg2"/>
                </a:solidFill>
                <a:latin typeface="Arial" panose="020B0604020202020204" pitchFamily="34" charset="0"/>
                <a:cs typeface="Arial" panose="020B0604020202020204" pitchFamily="34" charset="0"/>
              </a:rPr>
              <a:t>виникнення зобов'язання та про особу, на користь якої виникло зобов'язання.</a:t>
            </a:r>
          </a:p>
          <a:p>
            <a:pPr marL="1260000" algn="just"/>
            <a:endParaRPr lang="uk-UA" sz="1400" b="1" i="1" dirty="0" smtClean="0">
              <a:solidFill>
                <a:schemeClr val="bg2"/>
              </a:solidFill>
              <a:latin typeface="Arial" panose="020B0604020202020204" pitchFamily="34" charset="0"/>
              <a:cs typeface="Arial" panose="020B0604020202020204" pitchFamily="34" charset="0"/>
            </a:endParaRPr>
          </a:p>
          <a:p>
            <a:pPr marL="1080000">
              <a:spcAft>
                <a:spcPts val="600"/>
              </a:spcAft>
            </a:pPr>
            <a:r>
              <a:rPr lang="uk-UA" sz="1400" b="1" dirty="0" smtClean="0">
                <a:solidFill>
                  <a:srgbClr val="FF0000"/>
                </a:solidFill>
                <a:latin typeface="Arial" panose="020B0604020202020204" pitchFamily="34" charset="0"/>
                <a:cs typeface="Arial" panose="020B0604020202020204" pitchFamily="34" charset="0"/>
              </a:rPr>
              <a:t>	Види </a:t>
            </a:r>
            <a:r>
              <a:rPr lang="uk-UA" sz="1400" b="1" dirty="0">
                <a:solidFill>
                  <a:srgbClr val="FF0000"/>
                </a:solidFill>
                <a:latin typeface="Arial" panose="020B0604020202020204" pitchFamily="34" charset="0"/>
                <a:cs typeface="Arial" panose="020B0604020202020204" pitchFamily="34" charset="0"/>
              </a:rPr>
              <a:t>зобов’язань:</a:t>
            </a:r>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pPr marL="1080000"/>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отримані кредити</a:t>
            </a:r>
            <a:endParaRPr lang="ru-RU" sz="1400" dirty="0">
              <a:solidFill>
                <a:schemeClr val="bg2"/>
              </a:solidFill>
              <a:latin typeface="Arial" panose="020B0604020202020204" pitchFamily="34" charset="0"/>
              <a:cs typeface="Arial" panose="020B0604020202020204" pitchFamily="34" charset="0"/>
            </a:endParaRPr>
          </a:p>
          <a:p>
            <a:pPr marL="1080000"/>
            <a:r>
              <a:rPr lang="uk-UA" sz="1400" dirty="0">
                <a:solidFill>
                  <a:schemeClr val="bg2"/>
                </a:solidFill>
                <a:latin typeface="Arial" panose="020B0604020202020204" pitchFamily="34" charset="0"/>
                <a:cs typeface="Arial" panose="020B0604020202020204" pitchFamily="34" charset="0"/>
              </a:rPr>
              <a:t>- отримані позики</a:t>
            </a:r>
            <a:endParaRPr lang="ru-RU" sz="1400" dirty="0">
              <a:solidFill>
                <a:schemeClr val="bg2"/>
              </a:solidFill>
              <a:latin typeface="Arial" panose="020B0604020202020204" pitchFamily="34" charset="0"/>
              <a:cs typeface="Arial" panose="020B0604020202020204" pitchFamily="34" charset="0"/>
            </a:endParaRPr>
          </a:p>
          <a:p>
            <a:pPr marL="1080000"/>
            <a:r>
              <a:rPr lang="uk-UA" sz="1400" dirty="0">
                <a:solidFill>
                  <a:schemeClr val="bg2"/>
                </a:solidFill>
                <a:latin typeface="Arial" panose="020B0604020202020204" pitchFamily="34" charset="0"/>
                <a:cs typeface="Arial" panose="020B0604020202020204" pitchFamily="34" charset="0"/>
              </a:rPr>
              <a:t>- зобов’язання за договорами лізингу</a:t>
            </a:r>
            <a:endParaRPr lang="ru-RU" sz="1400" dirty="0">
              <a:solidFill>
                <a:schemeClr val="bg2"/>
              </a:solidFill>
              <a:latin typeface="Arial" panose="020B0604020202020204" pitchFamily="34" charset="0"/>
              <a:cs typeface="Arial" panose="020B0604020202020204" pitchFamily="34" charset="0"/>
            </a:endParaRPr>
          </a:p>
          <a:p>
            <a:pPr marL="1080000"/>
            <a:r>
              <a:rPr lang="uk-UA" sz="1400" dirty="0">
                <a:solidFill>
                  <a:schemeClr val="bg2"/>
                </a:solidFill>
                <a:latin typeface="Arial" panose="020B0604020202020204" pitchFamily="34" charset="0"/>
                <a:cs typeface="Arial" panose="020B0604020202020204" pitchFamily="34" charset="0"/>
              </a:rPr>
              <a:t>- розмір сплачених коштів у рахунок основної суми позики (кредиту) </a:t>
            </a:r>
            <a:endParaRPr lang="ru-RU" sz="1400" dirty="0">
              <a:solidFill>
                <a:schemeClr val="bg2"/>
              </a:solidFill>
              <a:latin typeface="Arial" panose="020B0604020202020204" pitchFamily="34" charset="0"/>
              <a:cs typeface="Arial" panose="020B0604020202020204" pitchFamily="34" charset="0"/>
            </a:endParaRPr>
          </a:p>
          <a:p>
            <a:pPr marL="1080000"/>
            <a:r>
              <a:rPr lang="uk-UA" sz="1400" dirty="0">
                <a:solidFill>
                  <a:schemeClr val="bg2"/>
                </a:solidFill>
                <a:latin typeface="Arial" panose="020B0604020202020204" pitchFamily="34" charset="0"/>
                <a:cs typeface="Arial" panose="020B0604020202020204" pitchFamily="34" charset="0"/>
              </a:rPr>
              <a:t>- розмір сплачених відсотків за позикою (кредитом)</a:t>
            </a:r>
            <a:endParaRPr lang="ru-RU" sz="1400" dirty="0">
              <a:solidFill>
                <a:schemeClr val="bg2"/>
              </a:solidFill>
              <a:latin typeface="Arial" panose="020B0604020202020204" pitchFamily="34" charset="0"/>
              <a:cs typeface="Arial" panose="020B0604020202020204" pitchFamily="34" charset="0"/>
            </a:endParaRPr>
          </a:p>
          <a:p>
            <a:pPr marL="1080000"/>
            <a:r>
              <a:rPr lang="uk-UA" sz="1400" dirty="0">
                <a:solidFill>
                  <a:schemeClr val="bg2"/>
                </a:solidFill>
                <a:latin typeface="Arial" panose="020B0604020202020204" pitchFamily="34" charset="0"/>
                <a:cs typeface="Arial" panose="020B0604020202020204" pitchFamily="34" charset="0"/>
              </a:rPr>
              <a:t>- зобов’язання за договорами страхування</a:t>
            </a:r>
            <a:endParaRPr lang="ru-RU" sz="1400" dirty="0">
              <a:solidFill>
                <a:schemeClr val="bg2"/>
              </a:solidFill>
              <a:latin typeface="Arial" panose="020B0604020202020204" pitchFamily="34" charset="0"/>
              <a:cs typeface="Arial" panose="020B0604020202020204" pitchFamily="34" charset="0"/>
            </a:endParaRPr>
          </a:p>
          <a:p>
            <a:pPr marL="1080000"/>
            <a:r>
              <a:rPr lang="uk-UA" sz="1400" dirty="0">
                <a:solidFill>
                  <a:schemeClr val="bg2"/>
                </a:solidFill>
                <a:latin typeface="Arial" panose="020B0604020202020204" pitchFamily="34" charset="0"/>
                <a:cs typeface="Arial" panose="020B0604020202020204" pitchFamily="34" charset="0"/>
              </a:rPr>
              <a:t>- зобов’язання за договорами недержавного пенсійного забезпечення</a:t>
            </a:r>
            <a:endParaRPr lang="ru-RU" sz="1400" dirty="0">
              <a:solidFill>
                <a:schemeClr val="bg2"/>
              </a:solidFill>
              <a:latin typeface="Arial" panose="020B0604020202020204" pitchFamily="34" charset="0"/>
              <a:cs typeface="Arial" panose="020B0604020202020204" pitchFamily="34" charset="0"/>
            </a:endParaRPr>
          </a:p>
          <a:p>
            <a:pPr marL="1080000"/>
            <a:r>
              <a:rPr lang="uk-UA" sz="1400" dirty="0">
                <a:solidFill>
                  <a:schemeClr val="bg2"/>
                </a:solidFill>
                <a:latin typeface="Arial" panose="020B0604020202020204" pitchFamily="34" charset="0"/>
                <a:cs typeface="Arial" panose="020B0604020202020204" pitchFamily="34" charset="0"/>
              </a:rPr>
              <a:t>- кошти, позичені декларанту або члену сім’ї</a:t>
            </a:r>
            <a:endParaRPr lang="ru-RU" sz="1400" dirty="0">
              <a:solidFill>
                <a:schemeClr val="bg2"/>
              </a:solidFill>
              <a:latin typeface="Arial" panose="020B0604020202020204" pitchFamily="34" charset="0"/>
              <a:cs typeface="Arial" panose="020B0604020202020204" pitchFamily="34" charset="0"/>
            </a:endParaRPr>
          </a:p>
          <a:p>
            <a:pPr marL="1080000"/>
            <a:r>
              <a:rPr lang="uk-UA" sz="1400" dirty="0" smtClean="0">
                <a:solidFill>
                  <a:schemeClr val="bg2"/>
                </a:solidFill>
                <a:latin typeface="Arial" panose="020B0604020202020204" pitchFamily="34" charset="0"/>
                <a:cs typeface="Arial" panose="020B0604020202020204" pitchFamily="34" charset="0"/>
              </a:rPr>
              <a:t>- несплачені </a:t>
            </a:r>
            <a:r>
              <a:rPr lang="uk-UA" sz="1400" dirty="0">
                <a:solidFill>
                  <a:schemeClr val="bg2"/>
                </a:solidFill>
                <a:latin typeface="Arial" panose="020B0604020202020204" pitchFamily="34" charset="0"/>
                <a:cs typeface="Arial" panose="020B0604020202020204" pitchFamily="34" charset="0"/>
              </a:rPr>
              <a:t>податкові </a:t>
            </a:r>
            <a:r>
              <a:rPr lang="uk-UA" sz="1400" dirty="0" smtClean="0">
                <a:solidFill>
                  <a:schemeClr val="bg2"/>
                </a:solidFill>
                <a:latin typeface="Arial" panose="020B0604020202020204" pitchFamily="34" charset="0"/>
                <a:cs typeface="Arial" panose="020B0604020202020204" pitchFamily="34" charset="0"/>
              </a:rPr>
              <a:t>зобов’язання</a:t>
            </a:r>
          </a:p>
          <a:p>
            <a:endParaRPr lang="uk-UA" sz="1400" dirty="0" smtClean="0">
              <a:solidFill>
                <a:schemeClr val="bg2"/>
              </a:solidFill>
              <a:latin typeface="Arial" panose="020B0604020202020204" pitchFamily="34" charset="0"/>
              <a:cs typeface="Arial" panose="020B0604020202020204" pitchFamily="34" charset="0"/>
            </a:endParaRPr>
          </a:p>
          <a:p>
            <a:pPr>
              <a:spcAft>
                <a:spcPts val="600"/>
              </a:spcAft>
            </a:pPr>
            <a:r>
              <a:rPr lang="uk-UA" sz="1400" b="1" dirty="0">
                <a:solidFill>
                  <a:schemeClr val="bg2"/>
                </a:solidFill>
                <a:latin typeface="Arial" panose="020B0604020202020204" pitchFamily="34" charset="0"/>
                <a:cs typeface="Arial" panose="020B0604020202020204" pitchFamily="34" charset="0"/>
              </a:rPr>
              <a:t>Фінансові зобов’язання декларуються окремо для суб’єкта декларування та кожного члена його сім</a:t>
            </a:r>
            <a:r>
              <a:rPr lang="ru-RU" sz="1400" b="1" dirty="0">
                <a:solidFill>
                  <a:schemeClr val="bg2"/>
                </a:solidFill>
                <a:latin typeface="Arial" panose="020B0604020202020204" pitchFamily="34" charset="0"/>
                <a:cs typeface="Arial" panose="020B0604020202020204" pitchFamily="34" charset="0"/>
              </a:rPr>
              <a:t>’</a:t>
            </a:r>
            <a:r>
              <a:rPr lang="uk-UA" sz="1400" b="1" dirty="0">
                <a:solidFill>
                  <a:schemeClr val="bg2"/>
                </a:solidFill>
                <a:latin typeface="Arial" panose="020B0604020202020204" pitchFamily="34" charset="0"/>
                <a:cs typeface="Arial" panose="020B0604020202020204" pitchFamily="34" charset="0"/>
              </a:rPr>
              <a:t>ї.</a:t>
            </a:r>
            <a:endParaRPr lang="ru-RU" sz="1400" dirty="0">
              <a:solidFill>
                <a:schemeClr val="bg2"/>
              </a:solidFill>
              <a:latin typeface="Arial" panose="020B0604020202020204" pitchFamily="34" charset="0"/>
              <a:cs typeface="Arial" panose="020B0604020202020204" pitchFamily="34" charset="0"/>
            </a:endParaRPr>
          </a:p>
          <a:p>
            <a:pPr marL="3240000">
              <a:spcAft>
                <a:spcPts val="600"/>
              </a:spcAft>
            </a:pPr>
            <a:r>
              <a:rPr lang="uk-UA" sz="1400" b="1" dirty="0" smtClean="0">
                <a:solidFill>
                  <a:schemeClr val="bg2"/>
                </a:solidFill>
                <a:latin typeface="Arial" panose="020B0604020202020204" pitchFamily="34" charset="0"/>
                <a:cs typeface="Arial" panose="020B0604020202020204" pitchFamily="34" charset="0"/>
              </a:rPr>
              <a:t>В </a:t>
            </a:r>
            <a:r>
              <a:rPr lang="uk-UA" sz="1400" b="1" dirty="0">
                <a:solidFill>
                  <a:schemeClr val="bg2"/>
                </a:solidFill>
                <a:latin typeface="Arial" panose="020B0604020202020204" pitchFamily="34" charset="0"/>
                <a:cs typeface="Arial" panose="020B0604020202020204" pitchFamily="34" charset="0"/>
              </a:rPr>
              <a:t>новій редакції  Закону України «Про запобігання корупції» визначено, що відомості про фінансове зобов’язання зазначаються лише у разі, якщо розмір зобов’язання перевищує 50 прожиткових мінімумів, встановлених для працездатних осіб на 01 січня звітного року (п.9 ч.1 ст.46) (</a:t>
            </a:r>
            <a:r>
              <a:rPr lang="uk-UA" sz="1400" dirty="0">
                <a:solidFill>
                  <a:schemeClr val="bg2"/>
                </a:solidFill>
                <a:latin typeface="Arial" panose="020B0604020202020204" pitchFamily="34" charset="0"/>
                <a:cs typeface="Arial" panose="020B0604020202020204" pitchFamily="34" charset="0"/>
              </a:rPr>
              <a:t>в попередній редакції </a:t>
            </a:r>
            <a:r>
              <a:rPr lang="uk-UA" sz="1400" dirty="0" smtClean="0">
                <a:solidFill>
                  <a:schemeClr val="bg2"/>
                </a:solidFill>
                <a:latin typeface="Arial" panose="020B0604020202020204" pitchFamily="34" charset="0"/>
                <a:cs typeface="Arial" panose="020B0604020202020204" pitchFamily="34" charset="0"/>
              </a:rPr>
              <a:t>Закону №1700, що діяла до 01.01.2020, в </a:t>
            </a:r>
            <a:r>
              <a:rPr lang="uk-UA" sz="1400" dirty="0">
                <a:solidFill>
                  <a:schemeClr val="bg2"/>
                </a:solidFill>
                <a:latin typeface="Arial" panose="020B0604020202020204" pitchFamily="34" charset="0"/>
                <a:cs typeface="Arial" panose="020B0604020202020204" pitchFamily="34" charset="0"/>
              </a:rPr>
              <a:t>зазначених випадках декларувався лише розмір зобов’язання</a:t>
            </a:r>
            <a:r>
              <a:rPr lang="uk-UA" sz="1400" b="1" dirty="0">
                <a:solidFill>
                  <a:schemeClr val="bg2"/>
                </a:solidFill>
                <a:latin typeface="Arial" panose="020B0604020202020204" pitchFamily="34" charset="0"/>
                <a:cs typeface="Arial" panose="020B0604020202020204" pitchFamily="34" charset="0"/>
              </a:rPr>
              <a:t>).</a:t>
            </a:r>
            <a:endParaRPr lang="ru-RU" sz="1400" dirty="0">
              <a:solidFill>
                <a:schemeClr val="bg2"/>
              </a:solidFill>
              <a:latin typeface="Arial" panose="020B0604020202020204" pitchFamily="34" charset="0"/>
              <a:cs typeface="Arial" panose="020B0604020202020204" pitchFamily="34" charset="0"/>
            </a:endParaRPr>
          </a:p>
          <a:p>
            <a:pPr marL="3240000"/>
            <a:r>
              <a:rPr lang="uk-UA" sz="1400" b="1" dirty="0">
                <a:solidFill>
                  <a:schemeClr val="bg2"/>
                </a:solidFill>
                <a:latin typeface="Arial" panose="020B0604020202020204" pitchFamily="34" charset="0"/>
                <a:cs typeface="Arial" panose="020B0604020202020204" pitchFamily="34" charset="0"/>
              </a:rPr>
              <a:t>Виходячи з зазначеної норми Закону, в декларації обов’язково відображаються відомості тільки про ті фінансові зобов’язання, розмір виконання яких (кожного окремо) протягом звітного року перевищує встановлений поріг декларування (за 2019 рік – 96 050 грн</a:t>
            </a:r>
            <a:r>
              <a:rPr lang="uk-UA" sz="1400" b="1" dirty="0" smtClean="0">
                <a:solidFill>
                  <a:schemeClr val="bg2"/>
                </a:solidFill>
                <a:latin typeface="Arial" panose="020B0604020202020204" pitchFamily="34" charset="0"/>
                <a:cs typeface="Arial" panose="020B0604020202020204" pitchFamily="34" charset="0"/>
              </a:rPr>
              <a:t>.).</a:t>
            </a:r>
            <a:endParaRPr lang="en-US" sz="1400" b="1" i="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70"/>
            <a:ext cx="11572240" cy="4529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ФІНАНСОВИХ ЗОБОВ’ЯЗАНЬ (розділ 13 декларації)</a:t>
            </a:r>
            <a:endParaRPr lang="ru-RU" sz="2000" b="1" dirty="0">
              <a:solidFill>
                <a:srgbClr val="0070C0"/>
              </a:solidFill>
              <a:latin typeface="Century Schoolbook" panose="02040604050505020304" pitchFamily="18" charset="0"/>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1807" y="882492"/>
            <a:ext cx="1074896" cy="1074896"/>
          </a:xfrm>
          <a:prstGeom prst="rect">
            <a:avLst/>
          </a:prstGeom>
          <a:solidFill>
            <a:schemeClr val="bg2">
              <a:alpha val="0"/>
            </a:schemeClr>
          </a:solidFill>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71817" y="820381"/>
            <a:ext cx="962369" cy="1278477"/>
          </a:xfrm>
          <a:prstGeom prst="rect">
            <a:avLst/>
          </a:prstGeom>
        </p:spPr>
      </p:pic>
      <p:pic>
        <p:nvPicPr>
          <p:cNvPr id="22" name="Picture 1" descr="C:\Users\User\Desktop\Новый рисунок 3.png"/>
          <p:cNvPicPr>
            <a:picLocks noChangeAspect="1" noChangeArrowheads="1"/>
          </p:cNvPicPr>
          <p:nvPr/>
        </p:nvPicPr>
        <p:blipFill>
          <a:blip r:embed="rId5" cstate="print"/>
          <a:srcRect/>
          <a:stretch>
            <a:fillRect/>
          </a:stretch>
        </p:blipFill>
        <p:spPr bwMode="auto">
          <a:xfrm>
            <a:off x="11090100" y="0"/>
            <a:ext cx="1087120" cy="1957388"/>
          </a:xfrm>
          <a:prstGeom prst="rect">
            <a:avLst/>
          </a:prstGeom>
          <a:noFill/>
          <a:ln w="9525">
            <a:noFill/>
            <a:miter lim="800000"/>
            <a:headEnd/>
            <a:tailEnd/>
          </a:ln>
        </p:spPr>
      </p:pic>
      <p:pic>
        <p:nvPicPr>
          <p:cNvPr id="4" name="Рисунок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51536" y="2346003"/>
            <a:ext cx="2703195" cy="1929098"/>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6375" y="4874725"/>
            <a:ext cx="2544318" cy="1427462"/>
          </a:xfrm>
          <a:prstGeom prst="rect">
            <a:avLst/>
          </a:prstGeom>
        </p:spPr>
      </p:pic>
    </p:spTree>
    <p:extLst>
      <p:ext uri="{BB962C8B-B14F-4D97-AF65-F5344CB8AC3E}">
        <p14:creationId xmlns:p14="http://schemas.microsoft.com/office/powerpoint/2010/main" xmlns="" val="2635584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659630"/>
            <a:ext cx="11572240" cy="601549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126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наявні об'єкти для декларування в цьому розділі, він зазначає інформацію </a:t>
            </a:r>
            <a:endParaRPr lang="uk-UA" sz="1400" b="1" i="1" dirty="0" smtClean="0">
              <a:solidFill>
                <a:schemeClr val="bg2"/>
              </a:solidFill>
              <a:latin typeface="Arial" panose="020B0604020202020204" pitchFamily="34" charset="0"/>
              <a:cs typeface="Arial" panose="020B0604020202020204" pitchFamily="34" charset="0"/>
            </a:endParaRPr>
          </a:p>
          <a:p>
            <a:pPr marL="1260000">
              <a:spcAft>
                <a:spcPts val="600"/>
              </a:spcAft>
            </a:pPr>
            <a:r>
              <a:rPr lang="uk-UA" sz="1400" b="1" i="1" dirty="0" smtClean="0">
                <a:solidFill>
                  <a:schemeClr val="bg2"/>
                </a:solidFill>
                <a:latin typeface="Arial" panose="020B0604020202020204" pitchFamily="34" charset="0"/>
                <a:cs typeface="Arial" panose="020B0604020202020204" pitchFamily="34" charset="0"/>
              </a:rPr>
              <a:t>про </a:t>
            </a:r>
            <a:r>
              <a:rPr lang="uk-UA" sz="1400" b="1" i="1" dirty="0">
                <a:solidFill>
                  <a:schemeClr val="bg2"/>
                </a:solidFill>
                <a:latin typeface="Arial" panose="020B0604020202020204" pitchFamily="34" charset="0"/>
                <a:cs typeface="Arial" panose="020B0604020202020204" pitchFamily="34" charset="0"/>
              </a:rPr>
              <a:t>вид правочину, який спричинив видаток, предмет правочину, країну, у якій здійснено видатки, розмір видатку і дату.</a:t>
            </a:r>
            <a:endParaRPr lang="ru-RU" sz="1400" b="1" i="1" dirty="0">
              <a:solidFill>
                <a:schemeClr val="bg2"/>
              </a:solidFill>
              <a:latin typeface="Arial" panose="020B0604020202020204" pitchFamily="34" charset="0"/>
              <a:cs typeface="Arial" panose="020B0604020202020204" pitchFamily="34" charset="0"/>
            </a:endParaRPr>
          </a:p>
          <a:p>
            <a:pPr marL="1260000">
              <a:spcAft>
                <a:spcPts val="1200"/>
              </a:spcAft>
            </a:pPr>
            <a:r>
              <a:rPr lang="uk-UA" sz="1400" b="1" i="1" dirty="0">
                <a:solidFill>
                  <a:schemeClr val="bg2"/>
                </a:solidFill>
                <a:latin typeface="Arial" panose="020B0604020202020204" pitchFamily="34" charset="0"/>
                <a:cs typeface="Arial" panose="020B0604020202020204" pitchFamily="34" charset="0"/>
              </a:rPr>
              <a:t>Якщо суб'єкт декларування вчинив правочин, який не спричинив видатку, зазначається інформація про вид правочину, предмет правочину і дату</a:t>
            </a:r>
            <a:r>
              <a:rPr lang="uk-UA" sz="1400" b="1" i="1" dirty="0" smtClean="0">
                <a:solidFill>
                  <a:schemeClr val="bg2"/>
                </a:solidFill>
                <a:latin typeface="Arial" panose="020B0604020202020204" pitchFamily="34" charset="0"/>
                <a:cs typeface="Arial" panose="020B0604020202020204" pitchFamily="34" charset="0"/>
              </a:rPr>
              <a:t>.</a:t>
            </a:r>
          </a:p>
          <a:p>
            <a:pPr marL="720000"/>
            <a:endParaRPr lang="uk-UA" sz="1400" b="1" dirty="0" smtClean="0">
              <a:solidFill>
                <a:schemeClr val="bg2"/>
              </a:solidFill>
              <a:latin typeface="Arial" panose="020B0604020202020204" pitchFamily="34" charset="0"/>
              <a:cs typeface="Arial" panose="020B0604020202020204" pitchFamily="34" charset="0"/>
            </a:endParaRPr>
          </a:p>
          <a:p>
            <a:pPr marL="720000"/>
            <a:endParaRPr lang="uk-UA" sz="1400" b="1" dirty="0">
              <a:solidFill>
                <a:schemeClr val="bg2"/>
              </a:solidFill>
              <a:latin typeface="Arial" panose="020B0604020202020204" pitchFamily="34" charset="0"/>
              <a:cs typeface="Arial" panose="020B0604020202020204" pitchFamily="34" charset="0"/>
            </a:endParaRPr>
          </a:p>
          <a:p>
            <a:pPr marL="1800000"/>
            <a:r>
              <a:rPr lang="uk-UA" sz="1400" b="1" dirty="0" smtClean="0">
                <a:solidFill>
                  <a:schemeClr val="bg2"/>
                </a:solidFill>
                <a:latin typeface="Arial" panose="020B0604020202020204" pitchFamily="34" charset="0"/>
                <a:cs typeface="Arial" panose="020B0604020202020204" pitchFamily="34" charset="0"/>
              </a:rPr>
              <a:t>Даний </a:t>
            </a:r>
            <a:r>
              <a:rPr lang="uk-UA" sz="1400" b="1" dirty="0">
                <a:solidFill>
                  <a:schemeClr val="bg2"/>
                </a:solidFill>
                <a:latin typeface="Arial" panose="020B0604020202020204" pitchFamily="34" charset="0"/>
                <a:cs typeface="Arial" panose="020B0604020202020204" pitchFamily="34" charset="0"/>
              </a:rPr>
              <a:t>розділ заповнюється тільки стосовно видатків та інших правочинів, </a:t>
            </a:r>
            <a:endParaRPr lang="uk-UA" sz="1400" b="1" dirty="0" smtClean="0">
              <a:solidFill>
                <a:schemeClr val="bg2"/>
              </a:solidFill>
              <a:latin typeface="Arial" panose="020B0604020202020204" pitchFamily="34" charset="0"/>
              <a:cs typeface="Arial" panose="020B0604020202020204" pitchFamily="34" charset="0"/>
            </a:endParaRPr>
          </a:p>
          <a:p>
            <a:pPr marL="1800000">
              <a:spcAft>
                <a:spcPts val="600"/>
              </a:spcAft>
            </a:pPr>
            <a:r>
              <a:rPr lang="uk-UA" sz="1400" b="1" dirty="0" smtClean="0">
                <a:solidFill>
                  <a:schemeClr val="bg2"/>
                </a:solidFill>
                <a:latin typeface="Arial" panose="020B0604020202020204" pitchFamily="34" charset="0"/>
                <a:cs typeface="Arial" panose="020B0604020202020204" pitchFamily="34" charset="0"/>
              </a:rPr>
              <a:t>здійснених суб’єктом </a:t>
            </a:r>
            <a:r>
              <a:rPr lang="uk-UA" sz="1400" b="1" dirty="0">
                <a:solidFill>
                  <a:schemeClr val="bg2"/>
                </a:solidFill>
                <a:latin typeface="Arial" panose="020B0604020202020204" pitchFamily="34" charset="0"/>
                <a:cs typeface="Arial" panose="020B0604020202020204" pitchFamily="34" charset="0"/>
              </a:rPr>
              <a:t>декларування (членів сім</a:t>
            </a:r>
            <a:r>
              <a:rPr lang="ru-RU" sz="1400" b="1" dirty="0">
                <a:solidFill>
                  <a:schemeClr val="bg2"/>
                </a:solidFill>
                <a:latin typeface="Arial" panose="020B0604020202020204" pitchFamily="34" charset="0"/>
                <a:cs typeface="Arial" panose="020B0604020202020204" pitchFamily="34" charset="0"/>
              </a:rPr>
              <a:t>’</a:t>
            </a:r>
            <a:r>
              <a:rPr lang="uk-UA" sz="1400" b="1" dirty="0">
                <a:solidFill>
                  <a:schemeClr val="bg2"/>
                </a:solidFill>
                <a:latin typeface="Arial" panose="020B0604020202020204" pitchFamily="34" charset="0"/>
                <a:cs typeface="Arial" panose="020B0604020202020204" pitchFamily="34" charset="0"/>
              </a:rPr>
              <a:t>ї не стосується)</a:t>
            </a:r>
            <a:endParaRPr lang="ru-RU" sz="1400" dirty="0">
              <a:solidFill>
                <a:schemeClr val="bg2"/>
              </a:solidFill>
              <a:latin typeface="Arial" panose="020B0604020202020204" pitchFamily="34" charset="0"/>
              <a:cs typeface="Arial" panose="020B0604020202020204" pitchFamily="34" charset="0"/>
            </a:endParaRPr>
          </a:p>
          <a:p>
            <a:pPr marL="720000">
              <a:spcAft>
                <a:spcPts val="600"/>
              </a:spcAft>
            </a:pPr>
            <a:endParaRPr lang="uk-UA" sz="1400" dirty="0" smtClean="0">
              <a:solidFill>
                <a:schemeClr val="bg2"/>
              </a:solidFill>
              <a:latin typeface="Arial" panose="020B0604020202020204" pitchFamily="34" charset="0"/>
              <a:cs typeface="Arial" panose="020B0604020202020204" pitchFamily="34" charset="0"/>
            </a:endParaRPr>
          </a:p>
          <a:p>
            <a:pPr marL="720000" algn="ctr">
              <a:spcAft>
                <a:spcPts val="600"/>
              </a:spcAft>
            </a:pPr>
            <a:r>
              <a:rPr lang="uk-UA" sz="1400" dirty="0" smtClean="0">
                <a:solidFill>
                  <a:schemeClr val="bg2"/>
                </a:solidFill>
                <a:latin typeface="Arial" panose="020B0604020202020204" pitchFamily="34" charset="0"/>
                <a:cs typeface="Arial" panose="020B0604020202020204" pitchFamily="34" charset="0"/>
              </a:rPr>
              <a:t>Даний </a:t>
            </a:r>
            <a:r>
              <a:rPr lang="uk-UA" sz="1400" dirty="0">
                <a:solidFill>
                  <a:schemeClr val="bg2"/>
                </a:solidFill>
                <a:latin typeface="Arial" panose="020B0604020202020204" pitchFamily="34" charset="0"/>
                <a:cs typeface="Arial" panose="020B0604020202020204" pitchFamily="34" charset="0"/>
              </a:rPr>
              <a:t>розділ містить два підрозділи:</a:t>
            </a:r>
            <a:endParaRPr lang="ru-RU" sz="1400" dirty="0">
              <a:solidFill>
                <a:schemeClr val="bg2"/>
              </a:solidFill>
              <a:latin typeface="Arial" panose="020B0604020202020204" pitchFamily="34" charset="0"/>
              <a:cs typeface="Arial" panose="020B0604020202020204" pitchFamily="34" charset="0"/>
            </a:endParaRPr>
          </a:p>
          <a:p>
            <a:pPr marL="720000"/>
            <a:r>
              <a:rPr lang="uk-UA" sz="1400" dirty="0" smtClean="0">
                <a:solidFill>
                  <a:schemeClr val="bg2"/>
                </a:solidFill>
                <a:latin typeface="Arial" panose="020B0604020202020204" pitchFamily="34" charset="0"/>
                <a:cs typeface="Arial" panose="020B0604020202020204" pitchFamily="34" charset="0"/>
              </a:rPr>
              <a:t>			1</a:t>
            </a:r>
            <a:r>
              <a:rPr lang="uk-UA" sz="1400" dirty="0">
                <a:solidFill>
                  <a:schemeClr val="bg2"/>
                </a:solidFill>
                <a:latin typeface="Arial" panose="020B0604020202020204" pitchFamily="34" charset="0"/>
                <a:cs typeface="Arial" panose="020B0604020202020204" pitchFamily="34" charset="0"/>
              </a:rPr>
              <a:t>. «Інформація щодо </a:t>
            </a:r>
            <a:r>
              <a:rPr lang="uk-UA" sz="1400" dirty="0" smtClean="0">
                <a:solidFill>
                  <a:schemeClr val="bg2"/>
                </a:solidFill>
                <a:latin typeface="Arial" panose="020B0604020202020204" pitchFamily="34" charset="0"/>
                <a:cs typeface="Arial" panose="020B0604020202020204" pitchFamily="34" charset="0"/>
              </a:rPr>
              <a:t>видатку»		2</a:t>
            </a:r>
            <a:r>
              <a:rPr lang="uk-UA" sz="1400" dirty="0">
                <a:solidFill>
                  <a:schemeClr val="bg2"/>
                </a:solidFill>
                <a:latin typeface="Arial" panose="020B0604020202020204" pitchFamily="34" charset="0"/>
                <a:cs typeface="Arial" panose="020B0604020202020204" pitchFamily="34" charset="0"/>
              </a:rPr>
              <a:t>. «Інформація щодо іншого правочину»</a:t>
            </a:r>
            <a:endParaRPr lang="ru-RU" sz="1400" dirty="0">
              <a:solidFill>
                <a:schemeClr val="bg2"/>
              </a:solidFill>
              <a:latin typeface="Arial" panose="020B0604020202020204" pitchFamily="34" charset="0"/>
              <a:cs typeface="Arial" panose="020B0604020202020204" pitchFamily="34" charset="0"/>
            </a:endParaRPr>
          </a:p>
          <a:p>
            <a:pPr algn="ctr"/>
            <a:endParaRPr lang="uk-UA" sz="800" b="1" i="1" dirty="0" smtClean="0">
              <a:solidFill>
                <a:schemeClr val="bg2"/>
              </a:solidFill>
              <a:latin typeface="Arial" panose="020B0604020202020204" pitchFamily="34" charset="0"/>
              <a:cs typeface="Arial" panose="020B0604020202020204" pitchFamily="34" charset="0"/>
            </a:endParaRPr>
          </a:p>
          <a:p>
            <a:pPr algn="ctr"/>
            <a:endParaRPr lang="uk-UA" sz="1400" b="1" i="1" dirty="0" smtClean="0">
              <a:solidFill>
                <a:schemeClr val="bg2"/>
              </a:solidFill>
              <a:latin typeface="Arial" panose="020B0604020202020204" pitchFamily="34" charset="0"/>
              <a:cs typeface="Arial" panose="020B0604020202020204" pitchFamily="34" charset="0"/>
            </a:endParaRPr>
          </a:p>
          <a:p>
            <a:pPr algn="ctr" fontAlgn="base">
              <a:spcBef>
                <a:spcPct val="0"/>
              </a:spcBef>
              <a:spcAft>
                <a:spcPts val="600"/>
              </a:spcAft>
            </a:pPr>
            <a:r>
              <a:rPr lang="uk-UA" sz="1400" b="1" dirty="0" smtClean="0">
                <a:solidFill>
                  <a:srgbClr val="FF0000"/>
                </a:solidFill>
                <a:latin typeface="Arial" panose="020B0604020202020204" pitchFamily="34" charset="0"/>
                <a:cs typeface="Arial" panose="020B0604020202020204" pitchFamily="34" charset="0"/>
              </a:rPr>
              <a:t>«</a:t>
            </a:r>
            <a:r>
              <a:rPr lang="uk-UA" sz="1400" b="1" dirty="0">
                <a:solidFill>
                  <a:srgbClr val="FF0000"/>
                </a:solidFill>
                <a:latin typeface="Arial" panose="020B0604020202020204" pitchFamily="34" charset="0"/>
                <a:cs typeface="Arial" panose="020B0604020202020204" pitchFamily="34" charset="0"/>
              </a:rPr>
              <a:t>Інформація щодо видатку</a:t>
            </a:r>
            <a:r>
              <a:rPr lang="uk-UA" sz="1400" b="1" dirty="0" smtClean="0">
                <a:solidFill>
                  <a:srgbClr val="FF0000"/>
                </a:solidFill>
                <a:latin typeface="Arial" panose="020B0604020202020204" pitchFamily="34" charset="0"/>
                <a:cs typeface="Arial" panose="020B0604020202020204" pitchFamily="34" charset="0"/>
              </a:rPr>
              <a:t>»</a:t>
            </a:r>
          </a:p>
          <a:p>
            <a:pPr marL="2880000"/>
            <a:r>
              <a:rPr lang="uk-UA" sz="1400" dirty="0" smtClean="0">
                <a:solidFill>
                  <a:schemeClr val="bg2"/>
                </a:solidFill>
                <a:latin typeface="Arial" panose="020B0604020202020204" pitchFamily="34" charset="0"/>
                <a:cs typeface="Arial" panose="020B0604020202020204" pitchFamily="34" charset="0"/>
              </a:rPr>
              <a:t>В даному підрозділі декларуються </a:t>
            </a:r>
            <a:r>
              <a:rPr lang="uk-UA" sz="1400" dirty="0">
                <a:solidFill>
                  <a:schemeClr val="bg2"/>
                </a:solidFill>
                <a:latin typeface="Arial" panose="020B0604020202020204" pitchFamily="34" charset="0"/>
                <a:cs typeface="Arial" panose="020B0604020202020204" pitchFamily="34" charset="0"/>
              </a:rPr>
              <a:t>разові видатки, на підставі яких у суб’єкта декларування </a:t>
            </a:r>
            <a:r>
              <a:rPr lang="uk-UA" sz="1400" dirty="0" smtClean="0">
                <a:solidFill>
                  <a:schemeClr val="bg2"/>
                </a:solidFill>
                <a:latin typeface="Arial" panose="020B0604020202020204" pitchFamily="34" charset="0"/>
                <a:cs typeface="Arial" panose="020B0604020202020204" pitchFamily="34" charset="0"/>
              </a:rPr>
              <a:t>виникає </a:t>
            </a:r>
            <a:r>
              <a:rPr lang="uk-UA" sz="1400" dirty="0">
                <a:solidFill>
                  <a:schemeClr val="bg2"/>
                </a:solidFill>
                <a:latin typeface="Arial" panose="020B0604020202020204" pitchFamily="34" charset="0"/>
                <a:cs typeface="Arial" panose="020B0604020202020204" pitchFamily="34" charset="0"/>
              </a:rPr>
              <a:t>право власності, володіння чи користування, у тому числі спільної власності, на нерухоме </a:t>
            </a:r>
            <a:r>
              <a:rPr lang="uk-UA" sz="1400" dirty="0" smtClean="0">
                <a:solidFill>
                  <a:schemeClr val="bg2"/>
                </a:solidFill>
                <a:latin typeface="Arial" panose="020B0604020202020204" pitchFamily="34" charset="0"/>
                <a:cs typeface="Arial" panose="020B0604020202020204" pitchFamily="34" charset="0"/>
              </a:rPr>
              <a:t>або </a:t>
            </a:r>
            <a:r>
              <a:rPr lang="uk-UA" sz="1400" dirty="0">
                <a:solidFill>
                  <a:schemeClr val="bg2"/>
                </a:solidFill>
                <a:latin typeface="Arial" panose="020B0604020202020204" pitchFamily="34" charset="0"/>
                <a:cs typeface="Arial" panose="020B0604020202020204" pitchFamily="34" charset="0"/>
              </a:rPr>
              <a:t>рухоме майно, нематеріальні та інші активи, а також виникають фінансові зобов’язання, які </a:t>
            </a:r>
            <a:r>
              <a:rPr lang="uk-UA" sz="1400" dirty="0" smtClean="0">
                <a:solidFill>
                  <a:schemeClr val="bg2"/>
                </a:solidFill>
                <a:latin typeface="Arial" panose="020B0604020202020204" pitchFamily="34" charset="0"/>
                <a:cs typeface="Arial" panose="020B0604020202020204" pitchFamily="34" charset="0"/>
              </a:rPr>
              <a:t>зазначені </a:t>
            </a:r>
            <a:r>
              <a:rPr lang="uk-UA" sz="1400" dirty="0">
                <a:solidFill>
                  <a:schemeClr val="bg2"/>
                </a:solidFill>
                <a:latin typeface="Arial" panose="020B0604020202020204" pitchFamily="34" charset="0"/>
                <a:cs typeface="Arial" panose="020B0604020202020204" pitchFamily="34" charset="0"/>
              </a:rPr>
              <a:t>в п.2-9 ч.1 ст.46 Закону України «Про запобігання корупції».</a:t>
            </a:r>
            <a:endParaRPr lang="ru-RU" sz="1400" dirty="0">
              <a:solidFill>
                <a:schemeClr val="bg2"/>
              </a:solidFill>
              <a:latin typeface="Arial" panose="020B0604020202020204" pitchFamily="34" charset="0"/>
              <a:cs typeface="Arial" panose="020B0604020202020204" pitchFamily="34" charset="0"/>
            </a:endParaRPr>
          </a:p>
          <a:p>
            <a:pPr marL="2880000"/>
            <a:endParaRPr lang="uk-UA" sz="800" dirty="0" smtClean="0">
              <a:solidFill>
                <a:schemeClr val="bg2"/>
              </a:solidFill>
              <a:latin typeface="Arial" panose="020B0604020202020204" pitchFamily="34" charset="0"/>
              <a:cs typeface="Arial" panose="020B0604020202020204" pitchFamily="34" charset="0"/>
            </a:endParaRPr>
          </a:p>
          <a:p>
            <a:pPr marL="2880000">
              <a:spcAft>
                <a:spcPts val="600"/>
              </a:spcAft>
            </a:pPr>
            <a:r>
              <a:rPr lang="uk-UA" sz="1400" b="1" dirty="0" smtClean="0">
                <a:solidFill>
                  <a:schemeClr val="bg2"/>
                </a:solidFill>
                <a:latin typeface="Arial" panose="020B0604020202020204" pitchFamily="34" charset="0"/>
                <a:cs typeface="Arial" panose="020B0604020202020204" pitchFamily="34" charset="0"/>
              </a:rPr>
              <a:t>Види </a:t>
            </a:r>
            <a:r>
              <a:rPr lang="uk-UA" sz="1400" b="1" dirty="0">
                <a:solidFill>
                  <a:schemeClr val="bg2"/>
                </a:solidFill>
                <a:latin typeface="Arial" panose="020B0604020202020204" pitchFamily="34" charset="0"/>
                <a:cs typeface="Arial" panose="020B0604020202020204" pitchFamily="34" charset="0"/>
              </a:rPr>
              <a:t>правочину:</a:t>
            </a:r>
            <a:endParaRPr lang="ru-RU" sz="1400" b="1" dirty="0">
              <a:solidFill>
                <a:schemeClr val="bg2"/>
              </a:solidFill>
              <a:latin typeface="Arial" panose="020B0604020202020204" pitchFamily="34" charset="0"/>
              <a:cs typeface="Arial" panose="020B0604020202020204" pitchFamily="34" charset="0"/>
            </a:endParaRPr>
          </a:p>
          <a:p>
            <a:pPr marL="2880000">
              <a:spcAft>
                <a:spcPts val="300"/>
              </a:spcAft>
            </a:pPr>
            <a:r>
              <a:rPr lang="uk-UA" sz="1400" dirty="0">
                <a:solidFill>
                  <a:schemeClr val="bg2"/>
                </a:solidFill>
                <a:latin typeface="Arial" panose="020B0604020202020204" pitchFamily="34" charset="0"/>
                <a:cs typeface="Arial" panose="020B0604020202020204" pitchFamily="34" charset="0"/>
              </a:rPr>
              <a:t>- придбання</a:t>
            </a:r>
            <a:endParaRPr lang="ru-RU" sz="1400" dirty="0">
              <a:solidFill>
                <a:schemeClr val="bg2"/>
              </a:solidFill>
              <a:latin typeface="Arial" panose="020B0604020202020204" pitchFamily="34" charset="0"/>
              <a:cs typeface="Arial" panose="020B0604020202020204" pitchFamily="34" charset="0"/>
            </a:endParaRPr>
          </a:p>
          <a:p>
            <a:pPr marL="2880000">
              <a:spcAft>
                <a:spcPts val="300"/>
              </a:spcAft>
            </a:pPr>
            <a:r>
              <a:rPr lang="uk-UA" sz="1400" dirty="0">
                <a:solidFill>
                  <a:schemeClr val="bg2"/>
                </a:solidFill>
                <a:latin typeface="Arial" panose="020B0604020202020204" pitchFamily="34" charset="0"/>
                <a:cs typeface="Arial" panose="020B0604020202020204" pitchFamily="34" charset="0"/>
              </a:rPr>
              <a:t>- оренда</a:t>
            </a:r>
            <a:endParaRPr lang="ru-RU" sz="1400" dirty="0">
              <a:solidFill>
                <a:schemeClr val="bg2"/>
              </a:solidFill>
              <a:latin typeface="Arial" panose="020B0604020202020204" pitchFamily="34" charset="0"/>
              <a:cs typeface="Arial" panose="020B0604020202020204" pitchFamily="34" charset="0"/>
            </a:endParaRPr>
          </a:p>
          <a:p>
            <a:pPr marL="2880000"/>
            <a:r>
              <a:rPr lang="uk-UA" sz="1400" dirty="0" smtClean="0">
                <a:solidFill>
                  <a:schemeClr val="bg2"/>
                </a:solidFill>
                <a:latin typeface="Arial" panose="020B0604020202020204" pitchFamily="34" charset="0"/>
                <a:cs typeface="Arial" panose="020B0604020202020204" pitchFamily="34" charset="0"/>
              </a:rPr>
              <a:t>- інше </a:t>
            </a:r>
            <a:r>
              <a:rPr lang="uk-UA" sz="1400" dirty="0">
                <a:solidFill>
                  <a:schemeClr val="bg2"/>
                </a:solidFill>
                <a:latin typeface="Arial" panose="020B0604020202020204" pitchFamily="34" charset="0"/>
                <a:cs typeface="Arial" panose="020B0604020202020204" pitchFamily="34" charset="0"/>
              </a:rPr>
              <a:t>(зазначається який саме, наприклад: </a:t>
            </a:r>
            <a:r>
              <a:rPr lang="uk-UA" sz="1400" dirty="0" smtClean="0">
                <a:solidFill>
                  <a:schemeClr val="bg2"/>
                </a:solidFill>
                <a:latin typeface="Arial" panose="020B0604020202020204" pitchFamily="34" charset="0"/>
                <a:cs typeface="Arial" panose="020B0604020202020204" pitchFamily="34" charset="0"/>
              </a:rPr>
              <a:t>«</a:t>
            </a:r>
            <a:r>
              <a:rPr lang="uk-UA" sz="1400" dirty="0">
                <a:solidFill>
                  <a:schemeClr val="bg2"/>
                </a:solidFill>
                <a:latin typeface="Arial" panose="020B0604020202020204" pitchFamily="34" charset="0"/>
                <a:cs typeface="Arial" panose="020B0604020202020204" pitchFamily="34" charset="0"/>
              </a:rPr>
              <a:t>сплата зобов’язань </a:t>
            </a:r>
            <a:r>
              <a:rPr lang="uk-UA" sz="1400" dirty="0" smtClean="0">
                <a:solidFill>
                  <a:schemeClr val="bg2"/>
                </a:solidFill>
                <a:latin typeface="Arial" panose="020B0604020202020204" pitchFamily="34" charset="0"/>
                <a:cs typeface="Arial" panose="020B0604020202020204" pitchFamily="34" charset="0"/>
              </a:rPr>
              <a:t>за </a:t>
            </a:r>
            <a:r>
              <a:rPr lang="uk-UA" sz="1400" dirty="0">
                <a:solidFill>
                  <a:schemeClr val="bg2"/>
                </a:solidFill>
                <a:latin typeface="Arial" panose="020B0604020202020204" pitchFamily="34" charset="0"/>
                <a:cs typeface="Arial" panose="020B0604020202020204" pitchFamily="34" charset="0"/>
              </a:rPr>
              <a:t>позикою (кредитом)» </a:t>
            </a:r>
            <a:r>
              <a:rPr lang="uk-UA" sz="1400" dirty="0" smtClean="0">
                <a:solidFill>
                  <a:schemeClr val="bg2"/>
                </a:solidFill>
                <a:latin typeface="Arial" panose="020B0604020202020204" pitchFamily="34" charset="0"/>
                <a:cs typeface="Arial" panose="020B0604020202020204" pitchFamily="34" charset="0"/>
              </a:rPr>
              <a:t>тощо)</a:t>
            </a:r>
            <a:endParaRPr lang="uk-UA" sz="1400" b="1" i="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70"/>
            <a:ext cx="11572240" cy="37669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ВИДАТКІВ ТА </a:t>
            </a:r>
            <a:r>
              <a:rPr lang="uk-UA" sz="2000" b="1" dirty="0" smtClean="0">
                <a:solidFill>
                  <a:srgbClr val="0070C0"/>
                </a:solidFill>
                <a:latin typeface="Century Schoolbook" panose="02040604050505020304" pitchFamily="18" charset="0"/>
              </a:rPr>
              <a:t>ПРАВОЧИНІВ </a:t>
            </a:r>
            <a:r>
              <a:rPr lang="uk-UA" sz="2000" b="1" dirty="0">
                <a:solidFill>
                  <a:srgbClr val="0070C0"/>
                </a:solidFill>
                <a:latin typeface="Century Schoolbook" panose="02040604050505020304" pitchFamily="18" charset="0"/>
              </a:rPr>
              <a:t>(розділ 14 декларації)</a:t>
            </a:r>
            <a:endParaRPr lang="ru-RU" sz="2000" b="1" dirty="0">
              <a:solidFill>
                <a:srgbClr val="0070C0"/>
              </a:solidFill>
              <a:latin typeface="Century Schoolbook" panose="02040604050505020304" pitchFamily="18" charset="0"/>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1806" y="882491"/>
            <a:ext cx="1145381" cy="1145381"/>
          </a:xfrm>
          <a:prstGeom prst="rect">
            <a:avLst/>
          </a:prstGeom>
          <a:solidFill>
            <a:schemeClr val="bg2">
              <a:alpha val="0"/>
            </a:schemeClr>
          </a:solidFill>
        </p:spPr>
      </p:pic>
      <p:pic>
        <p:nvPicPr>
          <p:cNvPr id="22" name="Picture 1" descr="C:\Users\User\Desktop\Новый рисунок 3.png"/>
          <p:cNvPicPr>
            <a:picLocks noChangeAspect="1" noChangeArrowheads="1"/>
          </p:cNvPicPr>
          <p:nvPr/>
        </p:nvPicPr>
        <p:blipFill>
          <a:blip r:embed="rId4" cstate="print"/>
          <a:srcRect/>
          <a:stretch>
            <a:fillRect/>
          </a:stretch>
        </p:blipFill>
        <p:spPr bwMode="auto">
          <a:xfrm>
            <a:off x="11090100" y="0"/>
            <a:ext cx="1087120" cy="1957388"/>
          </a:xfrm>
          <a:prstGeom prst="rect">
            <a:avLst/>
          </a:prstGeom>
          <a:noFill/>
          <a:ln w="9525">
            <a:noFill/>
            <a:miter lim="800000"/>
            <a:headEnd/>
            <a:tailEnd/>
          </a:ln>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4500" y="4071257"/>
            <a:ext cx="2438400" cy="2438400"/>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968740" y="2344675"/>
            <a:ext cx="1485900" cy="836295"/>
          </a:xfrm>
          <a:prstGeom prst="rect">
            <a:avLst/>
          </a:prstGeom>
        </p:spPr>
      </p:pic>
    </p:spTree>
    <p:extLst>
      <p:ext uri="{BB962C8B-B14F-4D97-AF65-F5344CB8AC3E}">
        <p14:creationId xmlns:p14="http://schemas.microsoft.com/office/powerpoint/2010/main" xmlns="" val="3803549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55600" y="723418"/>
            <a:ext cx="11470640" cy="592045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indent="457200" algn="just"/>
            <a:r>
              <a:rPr lang="uk-UA" sz="1400" b="1" dirty="0" smtClean="0">
                <a:solidFill>
                  <a:schemeClr val="bg2"/>
                </a:solidFill>
                <a:latin typeface="Arial" panose="020B0604020202020204" pitchFamily="34" charset="0"/>
                <a:cs typeface="Arial" panose="020B0604020202020204" pitchFamily="34" charset="0"/>
              </a:rPr>
              <a:t>З </a:t>
            </a:r>
            <a:r>
              <a:rPr lang="uk-UA" sz="1400" b="1" dirty="0">
                <a:solidFill>
                  <a:schemeClr val="bg2"/>
                </a:solidFill>
                <a:latin typeface="Arial" panose="020B0604020202020204" pitchFamily="34" charset="0"/>
                <a:cs typeface="Arial" panose="020B0604020202020204" pitchFamily="34" charset="0"/>
              </a:rPr>
              <a:t>01 січня 2020 року набрали чинності зміни, внесені в Закон України «Про запобігання корупції» від 14 жовтня </a:t>
            </a:r>
            <a:endParaRPr lang="uk-UA" sz="1400" b="1" dirty="0" smtClean="0">
              <a:solidFill>
                <a:schemeClr val="bg2"/>
              </a:solidFill>
              <a:latin typeface="Arial" panose="020B0604020202020204" pitchFamily="34" charset="0"/>
              <a:cs typeface="Arial" panose="020B0604020202020204" pitchFamily="34" charset="0"/>
            </a:endParaRPr>
          </a:p>
          <a:p>
            <a:pPr algn="just"/>
            <a:r>
              <a:rPr lang="uk-UA" sz="1400" b="1" dirty="0" smtClean="0">
                <a:solidFill>
                  <a:schemeClr val="bg2"/>
                </a:solidFill>
                <a:latin typeface="Arial" panose="020B0604020202020204" pitchFamily="34" charset="0"/>
                <a:cs typeface="Arial" panose="020B0604020202020204" pitchFamily="34" charset="0"/>
              </a:rPr>
              <a:t>2014 </a:t>
            </a:r>
            <a:r>
              <a:rPr lang="uk-UA" sz="1400" b="1" dirty="0">
                <a:solidFill>
                  <a:schemeClr val="bg2"/>
                </a:solidFill>
                <a:latin typeface="Arial" panose="020B0604020202020204" pitchFamily="34" charset="0"/>
                <a:cs typeface="Arial" panose="020B0604020202020204" pitchFamily="34" charset="0"/>
              </a:rPr>
              <a:t>року №1700-VІІ (далі </a:t>
            </a:r>
            <a:r>
              <a:rPr lang="uk-UA" sz="1400" b="1" dirty="0" smtClean="0">
                <a:solidFill>
                  <a:schemeClr val="bg2"/>
                </a:solidFill>
                <a:latin typeface="Arial" panose="020B0604020202020204" pitchFamily="34" charset="0"/>
                <a:cs typeface="Arial" panose="020B0604020202020204" pitchFamily="34" charset="0"/>
              </a:rPr>
              <a:t>– Закон №1700)</a:t>
            </a:r>
            <a:r>
              <a:rPr lang="uk-UA" sz="1400" dirty="0" smtClean="0">
                <a:solidFill>
                  <a:schemeClr val="bg2"/>
                </a:solidFill>
                <a:latin typeface="Arial" panose="020B0604020202020204" pitchFamily="34" charset="0"/>
                <a:cs typeface="Arial" panose="020B0604020202020204" pitchFamily="34" charset="0"/>
              </a:rPr>
              <a:t>, які </a:t>
            </a:r>
            <a:r>
              <a:rPr lang="uk-UA" sz="1400" dirty="0">
                <a:solidFill>
                  <a:schemeClr val="bg2"/>
                </a:solidFill>
                <a:latin typeface="Arial" panose="020B0604020202020204" pitchFamily="34" charset="0"/>
                <a:cs typeface="Arial" panose="020B0604020202020204" pitchFamily="34" charset="0"/>
              </a:rPr>
              <a:t>зокрема стосуються подання декларацій осіб, уповноважених на виконання </a:t>
            </a:r>
            <a:endParaRPr lang="uk-UA" sz="1400" dirty="0" smtClean="0">
              <a:solidFill>
                <a:schemeClr val="bg2"/>
              </a:solidFill>
              <a:latin typeface="Arial" panose="020B0604020202020204" pitchFamily="34" charset="0"/>
              <a:cs typeface="Arial" panose="020B0604020202020204" pitchFamily="34" charset="0"/>
            </a:endParaRPr>
          </a:p>
          <a:p>
            <a:pPr algn="just">
              <a:spcAft>
                <a:spcPts val="1200"/>
              </a:spcAft>
            </a:pPr>
            <a:r>
              <a:rPr lang="uk-UA" sz="1400" dirty="0" smtClean="0">
                <a:solidFill>
                  <a:schemeClr val="bg2"/>
                </a:solidFill>
                <a:latin typeface="Arial" panose="020B0604020202020204" pitchFamily="34" charset="0"/>
                <a:cs typeface="Arial" panose="020B0604020202020204" pitchFamily="34" charset="0"/>
              </a:rPr>
              <a:t>функцій держави або місцевого самоврядування, та </a:t>
            </a:r>
            <a:r>
              <a:rPr lang="uk-UA" sz="1400" dirty="0">
                <a:solidFill>
                  <a:schemeClr val="bg2"/>
                </a:solidFill>
                <a:latin typeface="Arial" panose="020B0604020202020204" pitchFamily="34" charset="0"/>
                <a:cs typeface="Arial" panose="020B0604020202020204" pitchFamily="34" charset="0"/>
              </a:rPr>
              <a:t>повідомлень про суттєві зміни в майновому стані.</a:t>
            </a:r>
            <a:endParaRPr lang="ru-RU" sz="1400" dirty="0">
              <a:solidFill>
                <a:schemeClr val="bg2"/>
              </a:solidFill>
              <a:latin typeface="Arial" panose="020B0604020202020204" pitchFamily="34" charset="0"/>
              <a:cs typeface="Arial" panose="020B0604020202020204" pitchFamily="34" charset="0"/>
            </a:endParaRPr>
          </a:p>
          <a:p>
            <a:pPr marL="2880000" algn="just"/>
            <a:r>
              <a:rPr lang="uk-UA" sz="1400" dirty="0" smtClean="0">
                <a:solidFill>
                  <a:schemeClr val="bg2"/>
                </a:solidFill>
                <a:latin typeface="Arial" panose="020B0604020202020204" pitchFamily="34" charset="0"/>
                <a:cs typeface="Arial" panose="020B0604020202020204" pitchFamily="34" charset="0"/>
              </a:rPr>
              <a:t>	</a:t>
            </a:r>
            <a:r>
              <a:rPr lang="uk-UA" sz="1400" b="1" dirty="0" smtClean="0">
                <a:solidFill>
                  <a:srgbClr val="FF0000"/>
                </a:solidFill>
                <a:latin typeface="Arial" panose="020B0604020202020204" pitchFamily="34" charset="0"/>
                <a:cs typeface="Arial" panose="020B0604020202020204" pitchFamily="34" charset="0"/>
              </a:rPr>
              <a:t>Зміни </a:t>
            </a:r>
            <a:r>
              <a:rPr lang="uk-UA" sz="1400" b="1" dirty="0">
                <a:solidFill>
                  <a:srgbClr val="FF0000"/>
                </a:solidFill>
                <a:latin typeface="Arial" panose="020B0604020202020204" pitchFamily="34" charset="0"/>
                <a:cs typeface="Arial" panose="020B0604020202020204" pitchFamily="34" charset="0"/>
              </a:rPr>
              <a:t>стосуються визначення</a:t>
            </a:r>
            <a:r>
              <a:rPr lang="uk-UA" sz="1400" dirty="0">
                <a:solidFill>
                  <a:schemeClr val="bg2"/>
                </a:solidFill>
                <a:latin typeface="Arial" panose="020B0604020202020204" pitchFamily="34" charset="0"/>
                <a:cs typeface="Arial" panose="020B0604020202020204" pitchFamily="34" charset="0"/>
              </a:rPr>
              <a:t>:</a:t>
            </a:r>
            <a:endParaRPr lang="ru-RU" sz="1400" dirty="0">
              <a:solidFill>
                <a:schemeClr val="bg2"/>
              </a:solidFill>
              <a:latin typeface="Arial" panose="020B0604020202020204" pitchFamily="34" charset="0"/>
              <a:cs typeface="Arial" panose="020B0604020202020204" pitchFamily="34" charset="0"/>
            </a:endParaRPr>
          </a:p>
          <a:p>
            <a:pPr marL="2880000" algn="just"/>
            <a:r>
              <a:rPr lang="uk-UA" sz="1400" dirty="0">
                <a:solidFill>
                  <a:schemeClr val="bg2"/>
                </a:solidFill>
                <a:latin typeface="Arial" panose="020B0604020202020204" pitchFamily="34" charset="0"/>
                <a:cs typeface="Arial" panose="020B0604020202020204" pitchFamily="34" charset="0"/>
              </a:rPr>
              <a:t>- кола осіб, які є членами сім’ї суб’єкта декларування;</a:t>
            </a:r>
            <a:endParaRPr lang="ru-RU" sz="1400" dirty="0">
              <a:solidFill>
                <a:schemeClr val="bg2"/>
              </a:solidFill>
              <a:latin typeface="Arial" panose="020B0604020202020204" pitchFamily="34" charset="0"/>
              <a:cs typeface="Arial" panose="020B0604020202020204" pitchFamily="34" charset="0"/>
            </a:endParaRPr>
          </a:p>
          <a:p>
            <a:pPr marL="2880000" algn="just"/>
            <a:r>
              <a:rPr lang="uk-UA" sz="1400" dirty="0">
                <a:solidFill>
                  <a:schemeClr val="bg2"/>
                </a:solidFill>
                <a:latin typeface="Arial" panose="020B0604020202020204" pitchFamily="34" charset="0"/>
                <a:cs typeface="Arial" panose="020B0604020202020204" pitchFamily="34" charset="0"/>
              </a:rPr>
              <a:t>- обсягу інформації щодо суб’єкта декларування та членів його сім’ї;</a:t>
            </a:r>
            <a:endParaRPr lang="ru-RU" sz="1400" dirty="0">
              <a:solidFill>
                <a:schemeClr val="bg2"/>
              </a:solidFill>
              <a:latin typeface="Arial" panose="020B0604020202020204" pitchFamily="34" charset="0"/>
              <a:cs typeface="Arial" panose="020B0604020202020204" pitchFamily="34" charset="0"/>
            </a:endParaRPr>
          </a:p>
          <a:p>
            <a:pPr marL="2880000" algn="just"/>
            <a:r>
              <a:rPr lang="uk-UA" sz="1400" dirty="0">
                <a:solidFill>
                  <a:schemeClr val="bg2"/>
                </a:solidFill>
                <a:latin typeface="Arial" panose="020B0604020202020204" pitchFamily="34" charset="0"/>
                <a:cs typeface="Arial" panose="020B0604020202020204" pitchFamily="34" charset="0"/>
              </a:rPr>
              <a:t>- обсягу та видів інформації про майно, доходи та витрати, яка підлягає відображенню та підстав її декларування;</a:t>
            </a:r>
            <a:endParaRPr lang="ru-RU" sz="1400" dirty="0">
              <a:solidFill>
                <a:schemeClr val="bg2"/>
              </a:solidFill>
              <a:latin typeface="Arial" panose="020B0604020202020204" pitchFamily="34" charset="0"/>
              <a:cs typeface="Arial" panose="020B0604020202020204" pitchFamily="34" charset="0"/>
            </a:endParaRPr>
          </a:p>
          <a:p>
            <a:pPr marL="2880000" algn="just"/>
            <a:r>
              <a:rPr lang="uk-UA" sz="1400" dirty="0">
                <a:solidFill>
                  <a:schemeClr val="bg2"/>
                </a:solidFill>
                <a:latin typeface="Arial" panose="020B0604020202020204" pitchFamily="34" charset="0"/>
                <a:cs typeface="Arial" panose="020B0604020202020204" pitchFamily="34" charset="0"/>
              </a:rPr>
              <a:t>- строків подання окремих видів декларацій;</a:t>
            </a:r>
            <a:endParaRPr lang="ru-RU" sz="1400" dirty="0">
              <a:solidFill>
                <a:schemeClr val="bg2"/>
              </a:solidFill>
              <a:latin typeface="Arial" panose="020B0604020202020204" pitchFamily="34" charset="0"/>
              <a:cs typeface="Arial" panose="020B0604020202020204" pitchFamily="34" charset="0"/>
            </a:endParaRPr>
          </a:p>
          <a:p>
            <a:pPr marL="2880000" algn="just"/>
            <a:r>
              <a:rPr lang="uk-UA" sz="1400" dirty="0">
                <a:solidFill>
                  <a:schemeClr val="bg2"/>
                </a:solidFill>
                <a:latin typeface="Arial" panose="020B0604020202020204" pitchFamily="34" charset="0"/>
                <a:cs typeface="Arial" panose="020B0604020202020204" pitchFamily="34" charset="0"/>
              </a:rPr>
              <a:t>- кола суб’єктів подання повідомлень про суттєві зміни в майновому стані;</a:t>
            </a:r>
            <a:endParaRPr lang="ru-RU" sz="1400" dirty="0">
              <a:solidFill>
                <a:schemeClr val="bg2"/>
              </a:solidFill>
              <a:latin typeface="Arial" panose="020B0604020202020204" pitchFamily="34" charset="0"/>
              <a:cs typeface="Arial" panose="020B0604020202020204" pitchFamily="34" charset="0"/>
            </a:endParaRPr>
          </a:p>
          <a:p>
            <a:pPr marL="2880000" algn="just">
              <a:spcAft>
                <a:spcPts val="1200"/>
              </a:spcAft>
            </a:pPr>
            <a:r>
              <a:rPr lang="uk-UA" sz="1400" dirty="0">
                <a:solidFill>
                  <a:schemeClr val="bg2"/>
                </a:solidFill>
                <a:latin typeface="Arial" panose="020B0604020202020204" pitchFamily="34" charset="0"/>
                <a:cs typeface="Arial" panose="020B0604020202020204" pitchFamily="34" charset="0"/>
              </a:rPr>
              <a:t>- підстав подання, обсягу та видів інформації, яка зазначається в повідомлені про суттєві зміни в майновому стані тощо.</a:t>
            </a:r>
            <a:endParaRPr lang="ru-RU" sz="1400" dirty="0">
              <a:solidFill>
                <a:schemeClr val="bg2"/>
              </a:solidFill>
              <a:latin typeface="Arial" panose="020B0604020202020204" pitchFamily="34" charset="0"/>
              <a:cs typeface="Arial" panose="020B0604020202020204" pitchFamily="34" charset="0"/>
            </a:endParaRPr>
          </a:p>
          <a:p>
            <a:pPr indent="457200" algn="just"/>
            <a:r>
              <a:rPr lang="uk-UA" sz="1400" dirty="0" smtClean="0">
                <a:solidFill>
                  <a:schemeClr val="bg2"/>
                </a:solidFill>
                <a:latin typeface="Arial" panose="020B0604020202020204" pitchFamily="34" charset="0"/>
                <a:cs typeface="Arial" panose="020B0604020202020204" pitchFamily="34" charset="0"/>
              </a:rPr>
              <a:t>Також</a:t>
            </a:r>
            <a:r>
              <a:rPr lang="uk-UA" sz="1400" dirty="0">
                <a:solidFill>
                  <a:schemeClr val="bg2"/>
                </a:solidFill>
                <a:latin typeface="Arial" panose="020B0604020202020204" pitchFamily="34" charset="0"/>
                <a:cs typeface="Arial" panose="020B0604020202020204" pitchFamily="34" charset="0"/>
              </a:rPr>
              <a:t>, </a:t>
            </a:r>
            <a:r>
              <a:rPr lang="uk-UA" sz="1400" b="1" dirty="0">
                <a:solidFill>
                  <a:srgbClr val="FF0000"/>
                </a:solidFill>
                <a:latin typeface="Arial" panose="020B0604020202020204" pitchFamily="34" charset="0"/>
                <a:cs typeface="Arial" panose="020B0604020202020204" pitchFamily="34" charset="0"/>
              </a:rPr>
              <a:t>Національним агентством</a:t>
            </a:r>
            <a:r>
              <a:rPr lang="uk-UA" sz="1400" dirty="0">
                <a:solidFill>
                  <a:schemeClr val="bg2"/>
                </a:solidFill>
                <a:latin typeface="Arial" panose="020B0604020202020204" pitchFamily="34" charset="0"/>
                <a:cs typeface="Arial" panose="020B0604020202020204" pitchFamily="34" charset="0"/>
              </a:rPr>
              <a:t> з питань запобігання корупції </a:t>
            </a:r>
            <a:r>
              <a:rPr lang="uk-UA" sz="1400" b="1" dirty="0">
                <a:solidFill>
                  <a:srgbClr val="FF0000"/>
                </a:solidFill>
                <a:latin typeface="Arial" panose="020B0604020202020204" pitchFamily="34" charset="0"/>
                <a:cs typeface="Arial" panose="020B0604020202020204" pitchFamily="34" charset="0"/>
              </a:rPr>
              <a:t>змінено форми декларації особи</a:t>
            </a:r>
            <a:r>
              <a:rPr lang="uk-UA" sz="1400" dirty="0">
                <a:solidFill>
                  <a:schemeClr val="bg2"/>
                </a:solidFill>
                <a:latin typeface="Arial" panose="020B0604020202020204" pitchFamily="34" charset="0"/>
                <a:cs typeface="Arial" panose="020B0604020202020204" pitchFamily="34" charset="0"/>
              </a:rPr>
              <a:t>, уповноваженої на виконання </a:t>
            </a:r>
            <a:r>
              <a:rPr lang="uk-UA" sz="1400" dirty="0" smtClean="0">
                <a:solidFill>
                  <a:schemeClr val="bg2"/>
                </a:solidFill>
                <a:latin typeface="Arial" panose="020B0604020202020204" pitchFamily="34" charset="0"/>
                <a:cs typeface="Arial" panose="020B0604020202020204" pitchFamily="34" charset="0"/>
              </a:rPr>
              <a:t>функцій </a:t>
            </a:r>
            <a:r>
              <a:rPr lang="uk-UA" sz="1400" dirty="0">
                <a:solidFill>
                  <a:schemeClr val="bg2"/>
                </a:solidFill>
                <a:latin typeface="Arial" panose="020B0604020202020204" pitchFamily="34" charset="0"/>
                <a:cs typeface="Arial" panose="020B0604020202020204" pitchFamily="34" charset="0"/>
              </a:rPr>
              <a:t>держави або місцевого самоврядування, </a:t>
            </a:r>
            <a:r>
              <a:rPr lang="uk-UA" sz="1400" b="1" dirty="0">
                <a:solidFill>
                  <a:srgbClr val="FF0000"/>
                </a:solidFill>
                <a:latin typeface="Arial" panose="020B0604020202020204" pitchFamily="34" charset="0"/>
                <a:cs typeface="Arial" panose="020B0604020202020204" pitchFamily="34" charset="0"/>
              </a:rPr>
              <a:t>та повідомлення про суттєві зміни в майновому стані</a:t>
            </a:r>
            <a:r>
              <a:rPr lang="uk-UA" sz="1400" dirty="0">
                <a:solidFill>
                  <a:schemeClr val="bg2"/>
                </a:solidFill>
                <a:latin typeface="Arial" panose="020B0604020202020204" pitchFamily="34" charset="0"/>
                <a:cs typeface="Arial" panose="020B0604020202020204" pitchFamily="34" charset="0"/>
              </a:rPr>
              <a:t>. Нові форми затверджені шляхом </a:t>
            </a:r>
            <a:r>
              <a:rPr lang="uk-UA" sz="1400" dirty="0" smtClean="0">
                <a:solidFill>
                  <a:schemeClr val="bg2"/>
                </a:solidFill>
                <a:latin typeface="Arial" panose="020B0604020202020204" pitchFamily="34" charset="0"/>
                <a:cs typeface="Arial" panose="020B0604020202020204" pitchFamily="34" charset="0"/>
              </a:rPr>
              <a:t>внесення </a:t>
            </a:r>
            <a:r>
              <a:rPr lang="uk-UA" sz="1400" dirty="0">
                <a:solidFill>
                  <a:schemeClr val="bg2"/>
                </a:solidFill>
                <a:latin typeface="Arial" panose="020B0604020202020204" pitchFamily="34" charset="0"/>
                <a:cs typeface="Arial" panose="020B0604020202020204" pitchFamily="34" charset="0"/>
              </a:rPr>
              <a:t>змін до Рішення Національного агентства з питань запобігання корупції від 10 червня 2016 року №3 наказом </a:t>
            </a:r>
            <a:r>
              <a:rPr lang="uk-UA" sz="1400" dirty="0" smtClean="0">
                <a:solidFill>
                  <a:schemeClr val="bg2"/>
                </a:solidFill>
                <a:latin typeface="Arial" panose="020B0604020202020204" pitchFamily="34" charset="0"/>
                <a:cs typeface="Arial" panose="020B0604020202020204" pitchFamily="34" charset="0"/>
              </a:rPr>
              <a:t>Національного агентства </a:t>
            </a:r>
            <a:r>
              <a:rPr lang="uk-UA" sz="1400" dirty="0">
                <a:solidFill>
                  <a:schemeClr val="bg2"/>
                </a:solidFill>
                <a:latin typeface="Arial" panose="020B0604020202020204" pitchFamily="34" charset="0"/>
                <a:cs typeface="Arial" panose="020B0604020202020204" pitchFamily="34" charset="0"/>
              </a:rPr>
              <a:t>з питань запобігання корупції від 12 грудня 2019 року N 168/19.</a:t>
            </a:r>
            <a:endParaRPr lang="ru-RU" sz="1400" dirty="0">
              <a:solidFill>
                <a:schemeClr val="bg2"/>
              </a:solidFill>
              <a:latin typeface="Arial" panose="020B0604020202020204" pitchFamily="34" charset="0"/>
              <a:cs typeface="Arial" panose="020B0604020202020204" pitchFamily="34" charset="0"/>
            </a:endParaRPr>
          </a:p>
          <a:p>
            <a:pPr indent="457200" algn="just"/>
            <a:r>
              <a:rPr lang="uk-UA" sz="1400" dirty="0" smtClean="0">
                <a:solidFill>
                  <a:schemeClr val="bg2"/>
                </a:solidFill>
                <a:latin typeface="Arial" panose="020B0604020202020204" pitchFamily="34" charset="0"/>
                <a:cs typeface="Arial" panose="020B0604020202020204" pitchFamily="34" charset="0"/>
              </a:rPr>
              <a:t>Декларація </a:t>
            </a:r>
            <a:r>
              <a:rPr lang="uk-UA" sz="1400" dirty="0">
                <a:solidFill>
                  <a:schemeClr val="bg2"/>
                </a:solidFill>
                <a:latin typeface="Arial" panose="020B0604020202020204" pitchFamily="34" charset="0"/>
                <a:cs typeface="Arial" panose="020B0604020202020204" pitchFamily="34" charset="0"/>
              </a:rPr>
              <a:t>заповнюється та подається особисто суб'єктом декларування шляхом заповнення відповідної електронної форми у власному персональному електронному кабінеті суб'єкта декларування у Єдиному державному реєстрі декларацій осіб, уповноважених на виконання функцій держави або місцевого </a:t>
            </a:r>
            <a:r>
              <a:rPr lang="uk-UA" sz="1400" dirty="0" smtClean="0">
                <a:solidFill>
                  <a:schemeClr val="bg2"/>
                </a:solidFill>
                <a:latin typeface="Arial" panose="020B0604020202020204" pitchFamily="34" charset="0"/>
                <a:cs typeface="Arial" panose="020B0604020202020204" pitchFamily="34" charset="0"/>
              </a:rPr>
              <a:t>самоврядування.</a:t>
            </a:r>
            <a:endParaRPr lang="ru-RU" sz="1400" dirty="0">
              <a:solidFill>
                <a:schemeClr val="bg2"/>
              </a:solidFill>
              <a:latin typeface="Arial" panose="020B0604020202020204" pitchFamily="34" charset="0"/>
              <a:cs typeface="Arial" panose="020B0604020202020204" pitchFamily="34" charset="0"/>
            </a:endParaRPr>
          </a:p>
          <a:p>
            <a:pPr indent="457200" algn="just">
              <a:spcAft>
                <a:spcPts val="1200"/>
              </a:spcAft>
            </a:pPr>
            <a:r>
              <a:rPr lang="uk-UA" sz="1400" dirty="0" smtClean="0">
                <a:solidFill>
                  <a:schemeClr val="bg2"/>
                </a:solidFill>
                <a:latin typeface="Arial" panose="020B0604020202020204" pitchFamily="34" charset="0"/>
                <a:cs typeface="Arial" panose="020B0604020202020204" pitchFamily="34" charset="0"/>
              </a:rPr>
              <a:t>Паперова </a:t>
            </a:r>
            <a:r>
              <a:rPr lang="uk-UA" sz="1400" dirty="0">
                <a:solidFill>
                  <a:schemeClr val="bg2"/>
                </a:solidFill>
                <a:latin typeface="Arial" panose="020B0604020202020204" pitchFamily="34" charset="0"/>
                <a:cs typeface="Arial" panose="020B0604020202020204" pitchFamily="34" charset="0"/>
              </a:rPr>
              <a:t>копія декларації не подається.</a:t>
            </a:r>
            <a:endParaRPr lang="ru-RU" sz="1400" dirty="0">
              <a:solidFill>
                <a:schemeClr val="bg2"/>
              </a:solidFill>
              <a:latin typeface="Arial" panose="020B0604020202020204" pitchFamily="34" charset="0"/>
              <a:cs typeface="Arial" panose="020B0604020202020204" pitchFamily="34" charset="0"/>
            </a:endParaRPr>
          </a:p>
          <a:p>
            <a:pPr indent="457200" algn="just"/>
            <a:r>
              <a:rPr lang="uk-UA" sz="1400" dirty="0" smtClean="0">
                <a:solidFill>
                  <a:schemeClr val="bg2"/>
                </a:solidFill>
                <a:latin typeface="Arial" panose="020B0604020202020204" pitchFamily="34" charset="0"/>
                <a:cs typeface="Arial" panose="020B0604020202020204" pitchFamily="34" charset="0"/>
              </a:rPr>
              <a:t>Повідомлення </a:t>
            </a:r>
            <a:r>
              <a:rPr lang="uk-UA" sz="1400" dirty="0">
                <a:solidFill>
                  <a:schemeClr val="bg2"/>
                </a:solidFill>
                <a:latin typeface="Arial" panose="020B0604020202020204" pitchFamily="34" charset="0"/>
                <a:cs typeface="Arial" panose="020B0604020202020204" pitchFamily="34" charset="0"/>
              </a:rPr>
              <a:t>подається суб'єктом декларування особисто шляхом заповнення відповідної електронної форми у власному персональному електронному кабінеті суб'єкта декларування у Єдиному державному реєстрі декларацій осіб, уповноважених на виконання функцій держави або місцевого </a:t>
            </a:r>
            <a:r>
              <a:rPr lang="uk-UA" sz="1400" dirty="0" smtClean="0">
                <a:solidFill>
                  <a:schemeClr val="bg2"/>
                </a:solidFill>
                <a:latin typeface="Arial" panose="020B0604020202020204" pitchFamily="34" charset="0"/>
                <a:cs typeface="Arial" panose="020B0604020202020204" pitchFamily="34" charset="0"/>
              </a:rPr>
              <a:t>самоврядування.</a:t>
            </a:r>
            <a:endParaRPr lang="ru-RU" sz="1400" dirty="0">
              <a:solidFill>
                <a:schemeClr val="bg2"/>
              </a:solidFill>
              <a:latin typeface="Arial" panose="020B0604020202020204" pitchFamily="34" charset="0"/>
              <a:cs typeface="Arial" panose="020B0604020202020204" pitchFamily="34" charset="0"/>
            </a:endParaRPr>
          </a:p>
          <a:p>
            <a:pPr indent="457200" algn="just"/>
            <a:r>
              <a:rPr lang="uk-UA" sz="1400" dirty="0" smtClean="0">
                <a:solidFill>
                  <a:schemeClr val="bg2"/>
                </a:solidFill>
                <a:latin typeface="Arial" panose="020B0604020202020204" pitchFamily="34" charset="0"/>
                <a:cs typeface="Arial" panose="020B0604020202020204" pitchFamily="34" charset="0"/>
              </a:rPr>
              <a:t>Паперова </a:t>
            </a:r>
            <a:r>
              <a:rPr lang="uk-UA" sz="1400" dirty="0">
                <a:solidFill>
                  <a:schemeClr val="bg2"/>
                </a:solidFill>
                <a:latin typeface="Arial" panose="020B0604020202020204" pitchFamily="34" charset="0"/>
                <a:cs typeface="Arial" panose="020B0604020202020204" pitchFamily="34" charset="0"/>
              </a:rPr>
              <a:t>копія повідомлення не надсилається (не подається).</a:t>
            </a:r>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55600" y="81022"/>
            <a:ext cx="11470640"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ЗАГАЛЬНА ІНФОРМАЦІЯ</a:t>
            </a:r>
            <a:endParaRPr kumimoji="0" lang="ru-RU" sz="2000" b="0" i="0" u="none" strike="noStrike" cap="none" normalizeH="0" baseline="0" dirty="0" smtClean="0">
              <a:ln>
                <a:noFill/>
              </a:ln>
              <a:solidFill>
                <a:srgbClr val="0070C0"/>
              </a:solidFill>
              <a:effectLst/>
              <a:latin typeface="Century Schoolbook" panose="020406040505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372" y="1807527"/>
            <a:ext cx="2543175" cy="1800225"/>
          </a:xfrm>
          <a:prstGeom prst="rect">
            <a:avLst/>
          </a:prstGeom>
        </p:spPr>
      </p:pic>
      <p:pic>
        <p:nvPicPr>
          <p:cNvPr id="13315" name="Picture 1" descr="C:\Users\User\Desktop\Новый рисунок 3.png"/>
          <p:cNvPicPr>
            <a:picLocks noChangeAspect="1" noChangeArrowheads="1"/>
          </p:cNvPicPr>
          <p:nvPr/>
        </p:nvPicPr>
        <p:blipFill>
          <a:blip r:embed="rId4" cstate="print"/>
          <a:srcRect/>
          <a:stretch>
            <a:fillRect/>
          </a:stretch>
        </p:blipFill>
        <p:spPr bwMode="auto">
          <a:xfrm>
            <a:off x="10884514" y="0"/>
            <a:ext cx="1187450" cy="1957388"/>
          </a:xfrm>
          <a:prstGeom prst="rect">
            <a:avLst/>
          </a:prstGeom>
          <a:noFill/>
          <a:ln w="9525">
            <a:noFill/>
            <a:miter lim="800000"/>
            <a:headEnd/>
            <a:tailEnd/>
          </a:ln>
        </p:spPr>
      </p:pic>
    </p:spTree>
    <p:extLst>
      <p:ext uri="{BB962C8B-B14F-4D97-AF65-F5344CB8AC3E}">
        <p14:creationId xmlns:p14="http://schemas.microsoft.com/office/powerpoint/2010/main" xmlns="" val="526520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735874"/>
            <a:ext cx="11572240" cy="5939246"/>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algn="ctr"/>
            <a:r>
              <a:rPr lang="uk-UA" sz="1400" b="1" dirty="0">
                <a:solidFill>
                  <a:srgbClr val="FF0000"/>
                </a:solidFill>
                <a:latin typeface="Arial" panose="020B0604020202020204" pitchFamily="34" charset="0"/>
                <a:cs typeface="Arial" panose="020B0604020202020204" pitchFamily="34" charset="0"/>
              </a:rPr>
              <a:t>«Інформація щодо іншого правочину»</a:t>
            </a:r>
          </a:p>
          <a:p>
            <a:endParaRPr lang="uk-UA" sz="1400" b="1" i="1" dirty="0" smtClean="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В даному підрозділі </a:t>
            </a:r>
            <a:r>
              <a:rPr lang="uk-UA" sz="1400" dirty="0" smtClean="0">
                <a:solidFill>
                  <a:schemeClr val="bg2"/>
                </a:solidFill>
                <a:latin typeface="Arial" panose="020B0604020202020204" pitchFamily="34" charset="0"/>
                <a:cs typeface="Arial" panose="020B0604020202020204" pitchFamily="34" charset="0"/>
              </a:rPr>
              <a:t>декларуються </a:t>
            </a:r>
            <a:r>
              <a:rPr lang="uk-UA" sz="1400" dirty="0">
                <a:solidFill>
                  <a:schemeClr val="bg2"/>
                </a:solidFill>
                <a:latin typeface="Arial" panose="020B0604020202020204" pitchFamily="34" charset="0"/>
                <a:cs typeface="Arial" panose="020B0604020202020204" pitchFamily="34" charset="0"/>
              </a:rPr>
              <a:t>разові правочини, які не спричинили видатку,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на </a:t>
            </a:r>
            <a:r>
              <a:rPr lang="uk-UA" sz="1400" dirty="0">
                <a:solidFill>
                  <a:schemeClr val="bg2"/>
                </a:solidFill>
                <a:latin typeface="Arial" panose="020B0604020202020204" pitchFamily="34" charset="0"/>
                <a:cs typeface="Arial" panose="020B0604020202020204" pitchFamily="34" charset="0"/>
              </a:rPr>
              <a:t>підставі </a:t>
            </a:r>
            <a:r>
              <a:rPr lang="uk-UA" sz="1400" dirty="0" smtClean="0">
                <a:solidFill>
                  <a:schemeClr val="bg2"/>
                </a:solidFill>
                <a:latin typeface="Arial" panose="020B0604020202020204" pitchFamily="34" charset="0"/>
                <a:cs typeface="Arial" panose="020B0604020202020204" pitchFamily="34" charset="0"/>
              </a:rPr>
              <a:t>яких у </a:t>
            </a:r>
            <a:r>
              <a:rPr lang="uk-UA" sz="1400" dirty="0">
                <a:solidFill>
                  <a:schemeClr val="bg2"/>
                </a:solidFill>
                <a:latin typeface="Arial" panose="020B0604020202020204" pitchFamily="34" charset="0"/>
                <a:cs typeface="Arial" panose="020B0604020202020204" pitchFamily="34" charset="0"/>
              </a:rPr>
              <a:t>суб’єкта декларування виникає право власності, володіння чи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користування</a:t>
            </a:r>
            <a:r>
              <a:rPr lang="uk-UA" sz="1400" dirty="0">
                <a:solidFill>
                  <a:schemeClr val="bg2"/>
                </a:solidFill>
                <a:latin typeface="Arial" panose="020B0604020202020204" pitchFamily="34" charset="0"/>
                <a:cs typeface="Arial" panose="020B0604020202020204" pitchFamily="34" charset="0"/>
              </a:rPr>
              <a:t>, у тому числі </a:t>
            </a:r>
            <a:r>
              <a:rPr lang="uk-UA" sz="1400" dirty="0" smtClean="0">
                <a:solidFill>
                  <a:schemeClr val="bg2"/>
                </a:solidFill>
                <a:latin typeface="Arial" panose="020B0604020202020204" pitchFamily="34" charset="0"/>
                <a:cs typeface="Arial" panose="020B0604020202020204" pitchFamily="34" charset="0"/>
              </a:rPr>
              <a:t>спільної власності</a:t>
            </a:r>
            <a:r>
              <a:rPr lang="uk-UA" sz="1400" dirty="0">
                <a:solidFill>
                  <a:schemeClr val="bg2"/>
                </a:solidFill>
                <a:latin typeface="Arial" panose="020B0604020202020204" pitchFamily="34" charset="0"/>
                <a:cs typeface="Arial" panose="020B0604020202020204" pitchFamily="34" charset="0"/>
              </a:rPr>
              <a:t>, на нерухоме або рухоме майно,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нематеріальні </a:t>
            </a:r>
            <a:r>
              <a:rPr lang="uk-UA" sz="1400" dirty="0">
                <a:solidFill>
                  <a:schemeClr val="bg2"/>
                </a:solidFill>
                <a:latin typeface="Arial" panose="020B0604020202020204" pitchFamily="34" charset="0"/>
                <a:cs typeface="Arial" panose="020B0604020202020204" pitchFamily="34" charset="0"/>
              </a:rPr>
              <a:t>та інші активи, а також виникають фінансові </a:t>
            </a:r>
            <a:r>
              <a:rPr lang="uk-UA" sz="1400" dirty="0" smtClean="0">
                <a:solidFill>
                  <a:schemeClr val="bg2"/>
                </a:solidFill>
                <a:latin typeface="Arial" panose="020B0604020202020204" pitchFamily="34" charset="0"/>
                <a:cs typeface="Arial" panose="020B0604020202020204" pitchFamily="34" charset="0"/>
              </a:rPr>
              <a:t>зобов’язання</a:t>
            </a:r>
            <a:r>
              <a:rPr lang="uk-UA" sz="1400" dirty="0">
                <a:solidFill>
                  <a:schemeClr val="bg2"/>
                </a:solidFill>
                <a:latin typeface="Arial" panose="020B0604020202020204" pitchFamily="34" charset="0"/>
                <a:cs typeface="Arial" panose="020B0604020202020204" pitchFamily="34" charset="0"/>
              </a:rPr>
              <a:t>, які зазначені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в </a:t>
            </a:r>
            <a:r>
              <a:rPr lang="uk-UA" sz="1400" dirty="0">
                <a:solidFill>
                  <a:schemeClr val="bg2"/>
                </a:solidFill>
                <a:latin typeface="Arial" panose="020B0604020202020204" pitchFamily="34" charset="0"/>
                <a:cs typeface="Arial" panose="020B0604020202020204" pitchFamily="34" charset="0"/>
              </a:rPr>
              <a:t>зазначені в п.2-9 ч.1 ст.46 Закону України «Про запобігання корупції».</a:t>
            </a:r>
            <a:endParaRPr lang="ru-RU"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pPr>
              <a:spcAft>
                <a:spcPts val="600"/>
              </a:spcAft>
            </a:pPr>
            <a:r>
              <a:rPr lang="uk-UA" sz="1400" b="1" dirty="0" smtClean="0">
                <a:solidFill>
                  <a:schemeClr val="bg2"/>
                </a:solidFill>
                <a:latin typeface="Arial" panose="020B0604020202020204" pitchFamily="34" charset="0"/>
                <a:cs typeface="Arial" panose="020B0604020202020204" pitchFamily="34" charset="0"/>
              </a:rPr>
              <a:t>Види </a:t>
            </a:r>
            <a:r>
              <a:rPr lang="uk-UA" sz="1400" b="1" dirty="0">
                <a:solidFill>
                  <a:schemeClr val="bg2"/>
                </a:solidFill>
                <a:latin typeface="Arial" panose="020B0604020202020204" pitchFamily="34" charset="0"/>
                <a:cs typeface="Arial" panose="020B0604020202020204" pitchFamily="34" charset="0"/>
              </a:rPr>
              <a:t>подій «у результаті правочину»:</a:t>
            </a:r>
            <a:endParaRPr lang="ru-RU" sz="1400" b="1" dirty="0">
              <a:solidFill>
                <a:schemeClr val="bg2"/>
              </a:solidFill>
              <a:latin typeface="Arial" panose="020B0604020202020204" pitchFamily="34" charset="0"/>
              <a:cs typeface="Arial" panose="020B0604020202020204" pitchFamily="34" charset="0"/>
            </a:endParaRPr>
          </a:p>
          <a:p>
            <a:pPr>
              <a:spcAft>
                <a:spcPts val="300"/>
              </a:spcAft>
            </a:pPr>
            <a:r>
              <a:rPr lang="uk-UA" sz="1400" dirty="0">
                <a:solidFill>
                  <a:schemeClr val="bg2"/>
                </a:solidFill>
                <a:latin typeface="Arial" panose="020B0604020202020204" pitchFamily="34" charset="0"/>
                <a:cs typeface="Arial" panose="020B0604020202020204" pitchFamily="34" charset="0"/>
              </a:rPr>
              <a:t>1) суб’єкт набув права власності, володіння чи користування</a:t>
            </a:r>
            <a:endParaRPr lang="ru-RU" sz="1400" dirty="0">
              <a:solidFill>
                <a:schemeClr val="bg2"/>
              </a:solidFill>
              <a:latin typeface="Arial" panose="020B0604020202020204" pitchFamily="34" charset="0"/>
              <a:cs typeface="Arial" panose="020B0604020202020204" pitchFamily="34" charset="0"/>
            </a:endParaRPr>
          </a:p>
          <a:p>
            <a:pPr>
              <a:spcAft>
                <a:spcPts val="300"/>
              </a:spcAft>
            </a:pPr>
            <a:r>
              <a:rPr lang="uk-UA" sz="1400" dirty="0">
                <a:solidFill>
                  <a:schemeClr val="bg2"/>
                </a:solidFill>
                <a:latin typeface="Arial" panose="020B0604020202020204" pitchFamily="34" charset="0"/>
                <a:cs typeface="Arial" panose="020B0604020202020204" pitchFamily="34" charset="0"/>
              </a:rPr>
              <a:t>2) право власності, володіння чи користування припинено</a:t>
            </a:r>
            <a:endParaRPr lang="ru-RU" sz="1400" dirty="0">
              <a:solidFill>
                <a:schemeClr val="bg2"/>
              </a:solidFill>
              <a:latin typeface="Arial" panose="020B0604020202020204" pitchFamily="34" charset="0"/>
              <a:cs typeface="Arial" panose="020B0604020202020204" pitchFamily="34" charset="0"/>
            </a:endParaRPr>
          </a:p>
          <a:p>
            <a:pPr>
              <a:spcAft>
                <a:spcPts val="300"/>
              </a:spcAft>
            </a:pPr>
            <a:r>
              <a:rPr lang="uk-UA" sz="1400" dirty="0">
                <a:solidFill>
                  <a:schemeClr val="bg2"/>
                </a:solidFill>
                <a:latin typeface="Arial" panose="020B0604020202020204" pitchFamily="34" charset="0"/>
                <a:cs typeface="Arial" panose="020B0604020202020204" pitchFamily="34" charset="0"/>
              </a:rPr>
              <a:t>3) виникло фінансове зобов’язання</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4) інше (зазначити що саме, приклад: «отримання доходу </a:t>
            </a:r>
            <a:r>
              <a:rPr lang="uk-UA" sz="1400" dirty="0" smtClean="0">
                <a:solidFill>
                  <a:schemeClr val="bg2"/>
                </a:solidFill>
                <a:latin typeface="Arial" panose="020B0604020202020204" pitchFamily="34" charset="0"/>
                <a:cs typeface="Arial" panose="020B0604020202020204" pitchFamily="34" charset="0"/>
              </a:rPr>
              <a:t>(спадщина у вигляді коштів, цінностей; подарунок </a:t>
            </a:r>
            <a:r>
              <a:rPr lang="uk-UA" sz="1400" dirty="0">
                <a:solidFill>
                  <a:schemeClr val="bg2"/>
                </a:solidFill>
                <a:latin typeface="Arial" panose="020B0604020202020204" pitchFamily="34" charset="0"/>
                <a:cs typeface="Arial" panose="020B0604020202020204" pitchFamily="34" charset="0"/>
              </a:rPr>
              <a:t>у грошовій/не грошовій </a:t>
            </a:r>
            <a:r>
              <a:rPr lang="uk-UA" sz="1400" dirty="0" smtClean="0">
                <a:solidFill>
                  <a:schemeClr val="bg2"/>
                </a:solidFill>
                <a:latin typeface="Arial" panose="020B0604020202020204" pitchFamily="34" charset="0"/>
                <a:cs typeface="Arial" panose="020B0604020202020204" pitchFamily="34" charset="0"/>
              </a:rPr>
              <a:t>формі; </a:t>
            </a:r>
            <a:r>
              <a:rPr lang="uk-UA" sz="1400" dirty="0">
                <a:solidFill>
                  <a:schemeClr val="bg2"/>
                </a:solidFill>
                <a:latin typeface="Arial" panose="020B0604020202020204" pitchFamily="34" charset="0"/>
                <a:cs typeface="Arial" panose="020B0604020202020204" pitchFamily="34" charset="0"/>
              </a:rPr>
              <a:t>благодійна допомога)» тощо)</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ru-RU" sz="1400" dirty="0">
              <a:solidFill>
                <a:schemeClr val="bg2"/>
              </a:solidFill>
              <a:latin typeface="Arial" panose="020B0604020202020204" pitchFamily="34" charset="0"/>
              <a:cs typeface="Arial" panose="020B0604020202020204" pitchFamily="34" charset="0"/>
            </a:endParaRPr>
          </a:p>
          <a:p>
            <a:pPr marL="3600000">
              <a:spcAft>
                <a:spcPts val="600"/>
              </a:spcAft>
            </a:pPr>
            <a:r>
              <a:rPr lang="uk-UA" sz="1400" b="1" dirty="0" smtClean="0">
                <a:solidFill>
                  <a:schemeClr val="bg2"/>
                </a:solidFill>
                <a:latin typeface="Arial" panose="020B0604020202020204" pitchFamily="34" charset="0"/>
                <a:cs typeface="Arial" panose="020B0604020202020204" pitchFamily="34" charset="0"/>
              </a:rPr>
              <a:t>Встановлено </a:t>
            </a:r>
            <a:r>
              <a:rPr lang="uk-UA" sz="1400" b="1" dirty="0">
                <a:solidFill>
                  <a:schemeClr val="bg2"/>
                </a:solidFill>
                <a:latin typeface="Arial" panose="020B0604020202020204" pitchFamily="34" charset="0"/>
                <a:cs typeface="Arial" panose="020B0604020202020204" pitchFamily="34" charset="0"/>
              </a:rPr>
              <a:t>мінімальний поріг декларування для даного об’єкту. </a:t>
            </a:r>
            <a:endParaRPr lang="uk-UA" sz="1400" b="1" dirty="0" smtClean="0">
              <a:solidFill>
                <a:schemeClr val="bg2"/>
              </a:solidFill>
              <a:latin typeface="Arial" panose="020B0604020202020204" pitchFamily="34" charset="0"/>
              <a:cs typeface="Arial" panose="020B0604020202020204" pitchFamily="34" charset="0"/>
            </a:endParaRPr>
          </a:p>
          <a:p>
            <a:pPr marL="3600000"/>
            <a:r>
              <a:rPr lang="uk-UA" sz="1400" b="1" dirty="0" smtClean="0">
                <a:solidFill>
                  <a:schemeClr val="bg2"/>
                </a:solidFill>
                <a:latin typeface="Arial" panose="020B0604020202020204" pitchFamily="34" charset="0"/>
                <a:cs typeface="Arial" panose="020B0604020202020204" pitchFamily="34" charset="0"/>
              </a:rPr>
              <a:t>Декларуються </a:t>
            </a:r>
            <a:r>
              <a:rPr lang="uk-UA" sz="1400" b="1" dirty="0">
                <a:solidFill>
                  <a:schemeClr val="bg2"/>
                </a:solidFill>
                <a:latin typeface="Arial" panose="020B0604020202020204" pitchFamily="34" charset="0"/>
                <a:cs typeface="Arial" panose="020B0604020202020204" pitchFamily="34" charset="0"/>
              </a:rPr>
              <a:t>витрати або інші правочини, якщо їх розмір перевищує </a:t>
            </a:r>
            <a:endParaRPr lang="uk-UA" sz="1400" b="1" dirty="0" smtClean="0">
              <a:solidFill>
                <a:schemeClr val="bg2"/>
              </a:solidFill>
              <a:latin typeface="Arial" panose="020B0604020202020204" pitchFamily="34" charset="0"/>
              <a:cs typeface="Arial" panose="020B0604020202020204" pitchFamily="34" charset="0"/>
            </a:endParaRPr>
          </a:p>
          <a:p>
            <a:pPr marL="3600000"/>
            <a:r>
              <a:rPr lang="uk-UA" sz="1400" b="1" dirty="0" smtClean="0">
                <a:solidFill>
                  <a:schemeClr val="bg2"/>
                </a:solidFill>
                <a:latin typeface="Arial" panose="020B0604020202020204" pitchFamily="34" charset="0"/>
                <a:cs typeface="Arial" panose="020B0604020202020204" pitchFamily="34" charset="0"/>
              </a:rPr>
              <a:t>50 </a:t>
            </a:r>
            <a:r>
              <a:rPr lang="uk-UA" sz="1400" b="1" dirty="0">
                <a:solidFill>
                  <a:schemeClr val="bg2"/>
                </a:solidFill>
                <a:latin typeface="Arial" panose="020B0604020202020204" pitchFamily="34" charset="0"/>
                <a:cs typeface="Arial" panose="020B0604020202020204" pitchFamily="34" charset="0"/>
              </a:rPr>
              <a:t>прожиткових мінімумів для працездатних осіб, встановлених на </a:t>
            </a:r>
            <a:endParaRPr lang="uk-UA" sz="1400" b="1" dirty="0" smtClean="0">
              <a:solidFill>
                <a:schemeClr val="bg2"/>
              </a:solidFill>
              <a:latin typeface="Arial" panose="020B0604020202020204" pitchFamily="34" charset="0"/>
              <a:cs typeface="Arial" panose="020B0604020202020204" pitchFamily="34" charset="0"/>
            </a:endParaRPr>
          </a:p>
          <a:p>
            <a:pPr marL="3600000"/>
            <a:r>
              <a:rPr lang="uk-UA" sz="1400" b="1" dirty="0" smtClean="0">
                <a:solidFill>
                  <a:schemeClr val="bg2"/>
                </a:solidFill>
                <a:latin typeface="Arial" panose="020B0604020202020204" pitchFamily="34" charset="0"/>
                <a:cs typeface="Arial" panose="020B0604020202020204" pitchFamily="34" charset="0"/>
              </a:rPr>
              <a:t>01 </a:t>
            </a:r>
            <a:r>
              <a:rPr lang="uk-UA" sz="1400" b="1" dirty="0">
                <a:solidFill>
                  <a:schemeClr val="bg2"/>
                </a:solidFill>
                <a:latin typeface="Arial" panose="020B0604020202020204" pitchFamily="34" charset="0"/>
                <a:cs typeface="Arial" panose="020B0604020202020204" pitchFamily="34" charset="0"/>
              </a:rPr>
              <a:t>січня звітного року (поріг декларування за 2019 рік – 96 050 грн.). </a:t>
            </a:r>
            <a:endParaRPr lang="ru-RU" sz="1400" dirty="0">
              <a:solidFill>
                <a:schemeClr val="bg2"/>
              </a:solidFill>
              <a:latin typeface="Arial" panose="020B0604020202020204" pitchFamily="34" charset="0"/>
              <a:cs typeface="Arial" panose="020B0604020202020204" pitchFamily="34" charset="0"/>
            </a:endParaRPr>
          </a:p>
          <a:p>
            <a:pPr algn="ctr"/>
            <a:endParaRPr lang="uk-UA" sz="1400" b="1" i="1" dirty="0">
              <a:solidFill>
                <a:schemeClr val="bg2"/>
              </a:solidFill>
              <a:latin typeface="Arial" panose="020B0604020202020204" pitchFamily="34" charset="0"/>
              <a:cs typeface="Arial" panose="020B0604020202020204" pitchFamily="34" charset="0"/>
            </a:endParaRPr>
          </a:p>
          <a:p>
            <a:endParaRPr lang="uk-UA" sz="1400" b="1" i="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70"/>
            <a:ext cx="11572240" cy="4529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ВИДАТКІВ ТА </a:t>
            </a:r>
            <a:r>
              <a:rPr lang="uk-UA" sz="2000" b="1" dirty="0" smtClean="0">
                <a:solidFill>
                  <a:srgbClr val="0070C0"/>
                </a:solidFill>
                <a:latin typeface="Century Schoolbook" panose="02040604050505020304" pitchFamily="18" charset="0"/>
              </a:rPr>
              <a:t>ПРАВОЧИНІВ </a:t>
            </a:r>
            <a:r>
              <a:rPr lang="uk-UA" sz="2000" b="1" dirty="0">
                <a:solidFill>
                  <a:srgbClr val="0070C0"/>
                </a:solidFill>
                <a:latin typeface="Century Schoolbook" panose="02040604050505020304" pitchFamily="18" charset="0"/>
              </a:rPr>
              <a:t>(розділ 14 декларації)</a:t>
            </a:r>
            <a:endParaRPr lang="ru-RU" sz="2000" b="1" dirty="0">
              <a:solidFill>
                <a:srgbClr val="0070C0"/>
              </a:solidFill>
              <a:latin typeface="Century Schoolbook" panose="02040604050505020304" pitchFamily="18" charset="0"/>
            </a:endParaRPr>
          </a:p>
        </p:txBody>
      </p:sp>
      <p:pic>
        <p:nvPicPr>
          <p:cNvPr id="22" name="Picture 1" descr="C:\Users\User\Desktop\Новый рисунок 3.png"/>
          <p:cNvPicPr>
            <a:picLocks noChangeAspect="1" noChangeArrowheads="1"/>
          </p:cNvPicPr>
          <p:nvPr/>
        </p:nvPicPr>
        <p:blipFill>
          <a:blip r:embed="rId3" cstate="print"/>
          <a:srcRect/>
          <a:stretch>
            <a:fillRect/>
          </a:stretch>
        </p:blipFill>
        <p:spPr bwMode="auto">
          <a:xfrm>
            <a:off x="11090100" y="0"/>
            <a:ext cx="1087120" cy="1957388"/>
          </a:xfrm>
          <a:prstGeom prst="rect">
            <a:avLst/>
          </a:prstGeom>
          <a:noFill/>
          <a:ln w="9525">
            <a:noFill/>
            <a:miter lim="800000"/>
            <a:headEnd/>
            <a:tailEnd/>
          </a:ln>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89516" y="1120793"/>
            <a:ext cx="2438400" cy="2438400"/>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6695" y="4783285"/>
            <a:ext cx="2544318" cy="1427462"/>
          </a:xfrm>
          <a:prstGeom prst="rect">
            <a:avLst/>
          </a:prstGeom>
        </p:spPr>
      </p:pic>
    </p:spTree>
    <p:extLst>
      <p:ext uri="{BB962C8B-B14F-4D97-AF65-F5344CB8AC3E}">
        <p14:creationId xmlns:p14="http://schemas.microsoft.com/office/powerpoint/2010/main" xmlns="" val="2913216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934720"/>
            <a:ext cx="11572240" cy="574040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216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наявні об'єкти для декларування в цих розділах, </a:t>
            </a:r>
            <a:endParaRPr lang="uk-UA" sz="1400" b="1" i="1" dirty="0" smtClean="0">
              <a:solidFill>
                <a:schemeClr val="bg2"/>
              </a:solidFill>
              <a:latin typeface="Arial" panose="020B0604020202020204" pitchFamily="34" charset="0"/>
              <a:cs typeface="Arial" panose="020B0604020202020204" pitchFamily="34" charset="0"/>
            </a:endParaRPr>
          </a:p>
          <a:p>
            <a:pPr marL="2160000"/>
            <a:r>
              <a:rPr lang="uk-UA" sz="1400" b="1" i="1" dirty="0" smtClean="0">
                <a:solidFill>
                  <a:schemeClr val="bg2"/>
                </a:solidFill>
                <a:latin typeface="Arial" panose="020B0604020202020204" pitchFamily="34" charset="0"/>
                <a:cs typeface="Arial" panose="020B0604020202020204" pitchFamily="34" charset="0"/>
              </a:rPr>
              <a:t>він </a:t>
            </a:r>
            <a:r>
              <a:rPr lang="uk-UA" sz="1400" b="1" i="1" dirty="0">
                <a:solidFill>
                  <a:schemeClr val="bg2"/>
                </a:solidFill>
                <a:latin typeface="Arial" panose="020B0604020202020204" pitchFamily="34" charset="0"/>
                <a:cs typeface="Arial" panose="020B0604020202020204" pitchFamily="34" charset="0"/>
              </a:rPr>
              <a:t>зазначає інформацію</a:t>
            </a:r>
            <a:r>
              <a:rPr lang="uk-UA" sz="1400" b="1" i="1" dirty="0" smtClean="0">
                <a:solidFill>
                  <a:schemeClr val="bg2"/>
                </a:solidFill>
                <a:latin typeface="Arial" panose="020B0604020202020204" pitchFamily="34" charset="0"/>
                <a:cs typeface="Arial" panose="020B0604020202020204" pitchFamily="34" charset="0"/>
              </a:rPr>
              <a:t>:</a:t>
            </a: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dirty="0">
              <a:solidFill>
                <a:schemeClr val="bg2"/>
              </a:solidFill>
              <a:latin typeface="Arial" panose="020B0604020202020204" pitchFamily="34" charset="0"/>
              <a:cs typeface="Arial" panose="020B0604020202020204" pitchFamily="34" charset="0"/>
            </a:endParaRP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marL="1080000"/>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marL="2880000"/>
            <a:r>
              <a:rPr lang="uk-UA" sz="1400" b="1" dirty="0">
                <a:solidFill>
                  <a:schemeClr val="bg2"/>
                </a:solidFill>
                <a:latin typeface="Arial" panose="020B0604020202020204" pitchFamily="34" charset="0"/>
                <a:cs typeface="Arial" panose="020B0604020202020204" pitchFamily="34" charset="0"/>
              </a:rPr>
              <a:t>Зазначені розділи заповнюється тільки стосовно суб’єкта </a:t>
            </a:r>
            <a:r>
              <a:rPr lang="uk-UA" sz="1400" b="1" dirty="0" smtClean="0">
                <a:solidFill>
                  <a:schemeClr val="bg2"/>
                </a:solidFill>
                <a:latin typeface="Arial" panose="020B0604020202020204" pitchFamily="34" charset="0"/>
                <a:cs typeface="Arial" panose="020B0604020202020204" pitchFamily="34" charset="0"/>
              </a:rPr>
              <a:t>декларування</a:t>
            </a:r>
          </a:p>
          <a:p>
            <a:pPr marL="2880000"/>
            <a:r>
              <a:rPr lang="uk-UA" sz="1400" b="1" dirty="0" smtClean="0">
                <a:solidFill>
                  <a:schemeClr val="bg2"/>
                </a:solidFill>
                <a:latin typeface="Arial" panose="020B0604020202020204" pitchFamily="34" charset="0"/>
                <a:cs typeface="Arial" panose="020B0604020202020204" pitchFamily="34" charset="0"/>
              </a:rPr>
              <a:t>(членів </a:t>
            </a:r>
            <a:r>
              <a:rPr lang="uk-UA" sz="1400" b="1" dirty="0">
                <a:solidFill>
                  <a:schemeClr val="bg2"/>
                </a:solidFill>
                <a:latin typeface="Arial" panose="020B0604020202020204" pitchFamily="34" charset="0"/>
                <a:cs typeface="Arial" panose="020B0604020202020204" pitchFamily="34" charset="0"/>
              </a:rPr>
              <a:t>сім’ї не стосується)</a:t>
            </a:r>
            <a:endParaRPr lang="en-US"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70"/>
            <a:ext cx="11572240" cy="66117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ДЕКЛАРУВАННЯ РОБОТИ ЗА СУМІСНИЦТВОМ ТА </a:t>
            </a:r>
            <a:r>
              <a:rPr lang="uk-UA" sz="2000" b="1" dirty="0" smtClean="0">
                <a:solidFill>
                  <a:srgbClr val="0070C0"/>
                </a:solidFill>
                <a:latin typeface="Century Schoolbook" panose="02040604050505020304" pitchFamily="18" charset="0"/>
              </a:rPr>
              <a:t>ЧЛЕНСТВА </a:t>
            </a:r>
          </a:p>
          <a:p>
            <a:pPr algn="ctr"/>
            <a:r>
              <a:rPr lang="uk-UA" sz="2000" b="1" dirty="0" smtClean="0">
                <a:solidFill>
                  <a:srgbClr val="0070C0"/>
                </a:solidFill>
                <a:latin typeface="Century Schoolbook" panose="02040604050505020304" pitchFamily="18" charset="0"/>
              </a:rPr>
              <a:t>В ОРГАНІЗАЦІЯХ ТА </a:t>
            </a:r>
            <a:r>
              <a:rPr lang="uk-UA" sz="2000" b="1" dirty="0">
                <a:solidFill>
                  <a:srgbClr val="0070C0"/>
                </a:solidFill>
                <a:latin typeface="Century Schoolbook" panose="02040604050505020304" pitchFamily="18" charset="0"/>
              </a:rPr>
              <a:t>ЇХ ОРГАНАХ </a:t>
            </a:r>
            <a:r>
              <a:rPr lang="uk-UA" sz="2000" b="1" dirty="0" smtClean="0">
                <a:solidFill>
                  <a:srgbClr val="0070C0"/>
                </a:solidFill>
                <a:latin typeface="Century Schoolbook" panose="02040604050505020304" pitchFamily="18" charset="0"/>
              </a:rPr>
              <a:t>(</a:t>
            </a:r>
            <a:r>
              <a:rPr lang="uk-UA" sz="2000" b="1" dirty="0">
                <a:solidFill>
                  <a:srgbClr val="0070C0"/>
                </a:solidFill>
                <a:latin typeface="Century Schoolbook" panose="02040604050505020304" pitchFamily="18" charset="0"/>
              </a:rPr>
              <a:t>розділи 15 та 16 декларації)</a:t>
            </a:r>
            <a:endParaRPr lang="ru-RU" sz="2000" b="1" dirty="0">
              <a:solidFill>
                <a:srgbClr val="0070C0"/>
              </a:solidFill>
              <a:latin typeface="Century Schoolbook" panose="02040604050505020304" pitchFamily="18" charset="0"/>
            </a:endParaRPr>
          </a:p>
        </p:txBody>
      </p:sp>
      <p:pic>
        <p:nvPicPr>
          <p:cNvPr id="22" name="Picture 1" descr="C:\Users\User\Desktop\Новый рисунок 3.png"/>
          <p:cNvPicPr>
            <a:picLocks noChangeAspect="1" noChangeArrowheads="1"/>
          </p:cNvPicPr>
          <p:nvPr/>
        </p:nvPicPr>
        <p:blipFill>
          <a:blip r:embed="rId3" cstate="print"/>
          <a:srcRect/>
          <a:stretch>
            <a:fillRect/>
          </a:stretch>
        </p:blipFill>
        <p:spPr bwMode="auto">
          <a:xfrm>
            <a:off x="11090100" y="0"/>
            <a:ext cx="1087120" cy="1957388"/>
          </a:xfrm>
          <a:prstGeom prst="rect">
            <a:avLst/>
          </a:prstGeom>
          <a:noFill/>
          <a:ln w="9525">
            <a:noFill/>
            <a:miter lim="800000"/>
            <a:headEnd/>
            <a:tailEnd/>
          </a:ln>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6286" y="1227931"/>
            <a:ext cx="1145381" cy="1145381"/>
          </a:xfrm>
          <a:prstGeom prst="rect">
            <a:avLst/>
          </a:prstGeom>
          <a:solidFill>
            <a:schemeClr val="bg2">
              <a:alpha val="0"/>
            </a:schemeClr>
          </a:solidFill>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8976" y="5351397"/>
            <a:ext cx="1859973" cy="1044286"/>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33670" y="3144520"/>
            <a:ext cx="2590800" cy="1727200"/>
          </a:xfrm>
          <a:prstGeom prst="rect">
            <a:avLst/>
          </a:prstGeom>
        </p:spPr>
      </p:pic>
      <p:sp>
        <p:nvSpPr>
          <p:cNvPr id="4" name="Прямоугольник 3"/>
          <p:cNvSpPr/>
          <p:nvPr/>
        </p:nvSpPr>
        <p:spPr bwMode="auto">
          <a:xfrm>
            <a:off x="523956" y="2676683"/>
            <a:ext cx="4561840" cy="233680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1200"/>
              </a:spcAft>
            </a:pPr>
            <a:r>
              <a:rPr lang="uk-UA" sz="1400" b="1" dirty="0">
                <a:solidFill>
                  <a:srgbClr val="FF0000"/>
                </a:solidFill>
                <a:latin typeface="Arial" panose="020B0604020202020204" pitchFamily="34" charset="0"/>
                <a:cs typeface="Arial" panose="020B0604020202020204" pitchFamily="34" charset="0"/>
              </a:rPr>
              <a:t>щодо роботи за </a:t>
            </a:r>
            <a:r>
              <a:rPr lang="uk-UA" sz="1400" b="1" dirty="0" smtClean="0">
                <a:solidFill>
                  <a:srgbClr val="FF0000"/>
                </a:solidFill>
                <a:latin typeface="Arial" panose="020B0604020202020204" pitchFamily="34" charset="0"/>
                <a:cs typeface="Arial" panose="020B0604020202020204" pitchFamily="34" charset="0"/>
              </a:rPr>
              <a:t>сумісництвом про:</a:t>
            </a:r>
          </a:p>
          <a:p>
            <a:pPr fontAlgn="base">
              <a:spcBef>
                <a:spcPct val="0"/>
              </a:spcBef>
              <a:spcAft>
                <a:spcPts val="600"/>
              </a:spcAft>
            </a:pPr>
            <a:r>
              <a:rPr lang="uk-UA" sz="1400" dirty="0" smtClean="0">
                <a:solidFill>
                  <a:schemeClr val="bg2"/>
                </a:solidFill>
                <a:latin typeface="Arial" panose="020B0604020202020204" pitchFamily="34" charset="0"/>
                <a:cs typeface="Arial" panose="020B0604020202020204" pitchFamily="34" charset="0"/>
              </a:rPr>
              <a:t>- посаду </a:t>
            </a:r>
            <a:r>
              <a:rPr lang="uk-UA" sz="1400" dirty="0">
                <a:solidFill>
                  <a:schemeClr val="bg2"/>
                </a:solidFill>
                <a:latin typeface="Arial" panose="020B0604020202020204" pitchFamily="34" charset="0"/>
                <a:cs typeface="Arial" panose="020B0604020202020204" pitchFamily="34" charset="0"/>
              </a:rPr>
              <a:t>(або описує роботу, що виконується (виконувалась) </a:t>
            </a:r>
            <a:r>
              <a:rPr lang="uk-UA" sz="1400" dirty="0" smtClean="0">
                <a:solidFill>
                  <a:schemeClr val="bg2"/>
                </a:solidFill>
                <a:latin typeface="Arial" panose="020B0604020202020204" pitchFamily="34" charset="0"/>
                <a:cs typeface="Arial" panose="020B0604020202020204" pitchFamily="34" charset="0"/>
              </a:rPr>
              <a:t>за </a:t>
            </a:r>
            <a:r>
              <a:rPr lang="uk-UA" sz="1400" dirty="0">
                <a:solidFill>
                  <a:schemeClr val="bg2"/>
                </a:solidFill>
                <a:latin typeface="Arial" panose="020B0604020202020204" pitchFamily="34" charset="0"/>
                <a:cs typeface="Arial" panose="020B0604020202020204" pitchFamily="34" charset="0"/>
              </a:rPr>
              <a:t>сумісництвом), </a:t>
            </a:r>
            <a:endParaRPr lang="uk-UA" sz="1400" dirty="0" smtClean="0">
              <a:solidFill>
                <a:schemeClr val="bg2"/>
              </a:solidFill>
              <a:latin typeface="Arial" panose="020B0604020202020204" pitchFamily="34" charset="0"/>
              <a:cs typeface="Arial" panose="020B0604020202020204" pitchFamily="34" charset="0"/>
            </a:endParaRPr>
          </a:p>
          <a:p>
            <a:pPr fontAlgn="base">
              <a:spcBef>
                <a:spcPct val="0"/>
              </a:spcBef>
              <a:spcAft>
                <a:spcPts val="600"/>
              </a:spcAft>
            </a:pPr>
            <a:r>
              <a:rPr lang="uk-UA" sz="1400" dirty="0" smtClean="0">
                <a:solidFill>
                  <a:schemeClr val="bg2"/>
                </a:solidFill>
                <a:latin typeface="Arial" panose="020B0604020202020204" pitchFamily="34" charset="0"/>
                <a:cs typeface="Arial" panose="020B0604020202020204" pitchFamily="34" charset="0"/>
              </a:rPr>
              <a:t>- оплачуваність</a:t>
            </a:r>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pPr fontAlgn="base">
              <a:spcBef>
                <a:spcPct val="0"/>
              </a:spcBef>
              <a:spcAft>
                <a:spcPts val="600"/>
              </a:spcAft>
            </a:pPr>
            <a:r>
              <a:rPr lang="uk-UA" sz="1400" dirty="0" smtClean="0">
                <a:solidFill>
                  <a:schemeClr val="bg2"/>
                </a:solidFill>
                <a:latin typeface="Arial" panose="020B0604020202020204" pitchFamily="34" charset="0"/>
                <a:cs typeface="Arial" panose="020B0604020202020204" pitchFamily="34" charset="0"/>
              </a:rPr>
              <a:t>- фізичну </a:t>
            </a:r>
            <a:r>
              <a:rPr lang="uk-UA" sz="1400" dirty="0">
                <a:solidFill>
                  <a:schemeClr val="bg2"/>
                </a:solidFill>
                <a:latin typeface="Arial" panose="020B0604020202020204" pitchFamily="34" charset="0"/>
                <a:cs typeface="Arial" panose="020B0604020202020204" pitchFamily="34" charset="0"/>
              </a:rPr>
              <a:t>або юридичну особу, для якої виконувалась робота (у якій суб'єкт декларування займав посаду за сумісництвом)</a:t>
            </a:r>
            <a:endParaRPr lang="en-US" sz="1400" dirty="0">
              <a:solidFill>
                <a:schemeClr val="bg2"/>
              </a:solidFill>
              <a:latin typeface="Arial" panose="020B0604020202020204" pitchFamily="34" charset="0"/>
              <a:cs typeface="Arial" panose="020B0604020202020204" pitchFamily="34" charset="0"/>
            </a:endParaRPr>
          </a:p>
        </p:txBody>
      </p:sp>
      <p:sp>
        <p:nvSpPr>
          <p:cNvPr id="9" name="Прямоугольник 8"/>
          <p:cNvSpPr/>
          <p:nvPr/>
        </p:nvSpPr>
        <p:spPr bwMode="auto">
          <a:xfrm>
            <a:off x="7045960" y="2636520"/>
            <a:ext cx="4587700" cy="233680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1200"/>
              </a:spcAft>
            </a:pPr>
            <a:r>
              <a:rPr lang="uk-UA" sz="1400" b="1" dirty="0">
                <a:solidFill>
                  <a:srgbClr val="FF0000"/>
                </a:solidFill>
                <a:latin typeface="Arial" panose="020B0604020202020204" pitchFamily="34" charset="0"/>
                <a:cs typeface="Arial" panose="020B0604020202020204" pitchFamily="34" charset="0"/>
              </a:rPr>
              <a:t>щодо членства в організаціях та їх </a:t>
            </a:r>
            <a:r>
              <a:rPr lang="uk-UA" sz="1400" b="1" dirty="0" smtClean="0">
                <a:solidFill>
                  <a:srgbClr val="FF0000"/>
                </a:solidFill>
                <a:latin typeface="Arial" panose="020B0604020202020204" pitchFamily="34" charset="0"/>
                <a:cs typeface="Arial" panose="020B0604020202020204" pitchFamily="34" charset="0"/>
              </a:rPr>
              <a:t>органах про:</a:t>
            </a:r>
          </a:p>
          <a:p>
            <a:pPr fontAlgn="base">
              <a:spcBef>
                <a:spcPct val="0"/>
              </a:spcBef>
              <a:spcAft>
                <a:spcPts val="600"/>
              </a:spcAft>
            </a:pPr>
            <a:r>
              <a:rPr lang="uk-UA" sz="1400" dirty="0" smtClean="0">
                <a:solidFill>
                  <a:schemeClr val="bg2"/>
                </a:solidFill>
                <a:latin typeface="Arial" panose="020B0604020202020204" pitchFamily="34" charset="0"/>
                <a:cs typeface="Arial" panose="020B0604020202020204" pitchFamily="34" charset="0"/>
              </a:rPr>
              <a:t>- найменування </a:t>
            </a:r>
            <a:r>
              <a:rPr lang="uk-UA" sz="1400" dirty="0">
                <a:solidFill>
                  <a:schemeClr val="bg2"/>
                </a:solidFill>
                <a:latin typeface="Arial" panose="020B0604020202020204" pitchFamily="34" charset="0"/>
                <a:cs typeface="Arial" panose="020B0604020202020204" pitchFamily="34" charset="0"/>
              </a:rPr>
              <a:t>організації, </a:t>
            </a:r>
            <a:endParaRPr lang="uk-UA" sz="1400" dirty="0" smtClean="0">
              <a:solidFill>
                <a:schemeClr val="bg2"/>
              </a:solidFill>
              <a:latin typeface="Arial" panose="020B0604020202020204" pitchFamily="34" charset="0"/>
              <a:cs typeface="Arial" panose="020B0604020202020204" pitchFamily="34" charset="0"/>
            </a:endParaRPr>
          </a:p>
          <a:p>
            <a:pPr fontAlgn="base">
              <a:spcBef>
                <a:spcPct val="0"/>
              </a:spcBef>
              <a:spcAft>
                <a:spcPts val="600"/>
              </a:spcAft>
            </a:pPr>
            <a:r>
              <a:rPr lang="uk-UA" sz="1400" dirty="0" smtClean="0">
                <a:solidFill>
                  <a:schemeClr val="bg2"/>
                </a:solidFill>
                <a:latin typeface="Arial" panose="020B0604020202020204" pitchFamily="34" charset="0"/>
                <a:cs typeface="Arial" panose="020B0604020202020204" pitchFamily="34" charset="0"/>
              </a:rPr>
              <a:t>- організаційно-правову форму,</a:t>
            </a:r>
          </a:p>
          <a:p>
            <a:pPr fontAlgn="base">
              <a:spcBef>
                <a:spcPct val="0"/>
              </a:spcBef>
            </a:pPr>
            <a:r>
              <a:rPr lang="uk-UA" sz="1400" dirty="0" smtClean="0">
                <a:solidFill>
                  <a:schemeClr val="bg2"/>
                </a:solidFill>
                <a:latin typeface="Arial" panose="020B0604020202020204" pitchFamily="34" charset="0"/>
                <a:cs typeface="Arial" panose="020B0604020202020204" pitchFamily="34" charset="0"/>
              </a:rPr>
              <a:t>- код </a:t>
            </a:r>
            <a:r>
              <a:rPr lang="uk-UA" sz="1400" dirty="0">
                <a:solidFill>
                  <a:schemeClr val="bg2"/>
                </a:solidFill>
                <a:latin typeface="Arial" panose="020B0604020202020204" pitchFamily="34" charset="0"/>
                <a:cs typeface="Arial" panose="020B0604020202020204" pitchFamily="34" charset="0"/>
              </a:rPr>
              <a:t>в Єдиному державному реєстрі юридичних осіб, фізичних осіб - підприємців та громадських </a:t>
            </a:r>
            <a:r>
              <a:rPr lang="uk-UA" sz="1400" dirty="0" smtClean="0">
                <a:solidFill>
                  <a:schemeClr val="bg2"/>
                </a:solidFill>
                <a:latin typeface="Arial" panose="020B0604020202020204" pitchFamily="34" charset="0"/>
                <a:cs typeface="Arial" panose="020B0604020202020204" pitchFamily="34" charset="0"/>
              </a:rPr>
              <a:t>формувань</a:t>
            </a:r>
          </a:p>
        </p:txBody>
      </p:sp>
    </p:spTree>
    <p:extLst>
      <p:ext uri="{BB962C8B-B14F-4D97-AF65-F5344CB8AC3E}">
        <p14:creationId xmlns:p14="http://schemas.microsoft.com/office/powerpoint/2010/main" xmlns="" val="393460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215661" y="595223"/>
            <a:ext cx="11775055" cy="6079897"/>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08000" bIns="45720" numCol="1" rtlCol="0" anchor="ctr" anchorCtr="0" compatLnSpc="1">
            <a:prstTxWarp prst="textNoShape">
              <a:avLst/>
            </a:prstTxWarp>
          </a:bodyPr>
          <a:lstStyle/>
          <a:p>
            <a:pPr marL="1620000"/>
            <a:r>
              <a:rPr lang="uk-UA" sz="1400" b="1" i="1" dirty="0">
                <a:solidFill>
                  <a:schemeClr val="bg2"/>
                </a:solidFill>
                <a:latin typeface="Arial" panose="020B0604020202020204" pitchFamily="34" charset="0"/>
                <a:cs typeface="Arial" panose="020B0604020202020204" pitchFamily="34" charset="0"/>
              </a:rPr>
              <a:t>Повідомлення подається суб'єктами декларування, що є службовими особами, які займають </a:t>
            </a:r>
            <a:endParaRPr lang="uk-UA" sz="1400" b="1" i="1" dirty="0" smtClean="0">
              <a:solidFill>
                <a:schemeClr val="bg2"/>
              </a:solidFill>
              <a:latin typeface="Arial" panose="020B0604020202020204" pitchFamily="34" charset="0"/>
              <a:cs typeface="Arial" panose="020B0604020202020204" pitchFamily="34" charset="0"/>
            </a:endParaRPr>
          </a:p>
          <a:p>
            <a:pPr marL="1620000"/>
            <a:r>
              <a:rPr lang="uk-UA" sz="1400" b="1" i="1" dirty="0" smtClean="0">
                <a:solidFill>
                  <a:schemeClr val="bg2"/>
                </a:solidFill>
                <a:latin typeface="Arial" panose="020B0604020202020204" pitchFamily="34" charset="0"/>
                <a:cs typeface="Arial" panose="020B0604020202020204" pitchFamily="34" charset="0"/>
              </a:rPr>
              <a:t>відповідальне </a:t>
            </a:r>
            <a:r>
              <a:rPr lang="uk-UA" sz="1400" b="1" i="1" dirty="0">
                <a:solidFill>
                  <a:schemeClr val="bg2"/>
                </a:solidFill>
                <a:latin typeface="Arial" panose="020B0604020202020204" pitchFamily="34" charset="0"/>
                <a:cs typeface="Arial" panose="020B0604020202020204" pitchFamily="34" charset="0"/>
              </a:rPr>
              <a:t>та особливо відповідальне становище, а також суб'єктами декларування, які </a:t>
            </a:r>
            <a:endParaRPr lang="uk-UA" sz="1400" b="1" i="1" dirty="0" smtClean="0">
              <a:solidFill>
                <a:schemeClr val="bg2"/>
              </a:solidFill>
              <a:latin typeface="Arial" panose="020B0604020202020204" pitchFamily="34" charset="0"/>
              <a:cs typeface="Arial" panose="020B0604020202020204" pitchFamily="34" charset="0"/>
            </a:endParaRPr>
          </a:p>
          <a:p>
            <a:pPr marL="1620000"/>
            <a:r>
              <a:rPr lang="uk-UA" sz="1400" b="1" i="1" dirty="0" smtClean="0">
                <a:solidFill>
                  <a:schemeClr val="bg2"/>
                </a:solidFill>
                <a:latin typeface="Arial" panose="020B0604020202020204" pitchFamily="34" charset="0"/>
                <a:cs typeface="Arial" panose="020B0604020202020204" pitchFamily="34" charset="0"/>
              </a:rPr>
              <a:t>займають </a:t>
            </a:r>
            <a:r>
              <a:rPr lang="uk-UA" sz="1400" b="1" i="1" dirty="0">
                <a:solidFill>
                  <a:schemeClr val="bg2"/>
                </a:solidFill>
                <a:latin typeface="Arial" panose="020B0604020202020204" pitchFamily="34" charset="0"/>
                <a:cs typeface="Arial" panose="020B0604020202020204" pitchFamily="34" charset="0"/>
              </a:rPr>
              <a:t>посади, пов'язані з високим рівнем корупційних ризиків, відповідно до </a:t>
            </a:r>
            <a:r>
              <a:rPr lang="uk-UA" sz="1400" b="1" i="1" dirty="0" smtClean="0">
                <a:solidFill>
                  <a:schemeClr val="bg2"/>
                </a:solidFill>
                <a:latin typeface="Arial" panose="020B0604020202020204" pitchFamily="34" charset="0"/>
                <a:cs typeface="Arial" panose="020B0604020202020204" pitchFamily="34" charset="0"/>
              </a:rPr>
              <a:t>статті 50 </a:t>
            </a:r>
          </a:p>
          <a:p>
            <a:pPr marL="1620000"/>
            <a:r>
              <a:rPr lang="uk-UA" sz="1400" b="1" i="1" dirty="0" smtClean="0">
                <a:solidFill>
                  <a:schemeClr val="bg2"/>
                </a:solidFill>
                <a:latin typeface="Arial" panose="020B0604020202020204" pitchFamily="34" charset="0"/>
                <a:cs typeface="Arial" panose="020B0604020202020204" pitchFamily="34" charset="0"/>
              </a:rPr>
              <a:t>Закону України від 14 жовтня 2014 року №</a:t>
            </a:r>
            <a:r>
              <a:rPr lang="en-US" sz="1400" b="1" i="1" dirty="0" smtClean="0">
                <a:solidFill>
                  <a:schemeClr val="bg2"/>
                </a:solidFill>
                <a:latin typeface="Arial" panose="020B0604020202020204" pitchFamily="34" charset="0"/>
                <a:cs typeface="Arial" panose="020B0604020202020204" pitchFamily="34" charset="0"/>
              </a:rPr>
              <a:t> </a:t>
            </a:r>
            <a:r>
              <a:rPr lang="uk-UA" sz="1400" b="1" i="1" dirty="0" smtClean="0">
                <a:solidFill>
                  <a:schemeClr val="bg2"/>
                </a:solidFill>
                <a:latin typeface="Arial" panose="020B0604020202020204" pitchFamily="34" charset="0"/>
                <a:cs typeface="Arial" panose="020B0604020202020204" pitchFamily="34" charset="0"/>
              </a:rPr>
              <a:t>1700-</a:t>
            </a:r>
            <a:r>
              <a:rPr lang="en-US" sz="1400" b="1" i="1" dirty="0" smtClean="0">
                <a:solidFill>
                  <a:schemeClr val="bg2"/>
                </a:solidFill>
                <a:latin typeface="Arial" panose="020B0604020202020204" pitchFamily="34" charset="0"/>
                <a:cs typeface="Arial" panose="020B0604020202020204" pitchFamily="34" charset="0"/>
              </a:rPr>
              <a:t>V</a:t>
            </a:r>
            <a:r>
              <a:rPr lang="uk-UA" sz="1400" b="1" i="1" dirty="0" smtClean="0">
                <a:solidFill>
                  <a:schemeClr val="bg2"/>
                </a:solidFill>
                <a:latin typeface="Arial" panose="020B0604020202020204" pitchFamily="34" charset="0"/>
                <a:cs typeface="Arial" panose="020B0604020202020204" pitchFamily="34" charset="0"/>
              </a:rPr>
              <a:t>ІІ</a:t>
            </a:r>
            <a:r>
              <a:rPr lang="en-US" sz="1400" b="1" i="1" dirty="0" smtClean="0">
                <a:solidFill>
                  <a:schemeClr val="bg2"/>
                </a:solidFill>
                <a:latin typeface="Arial" panose="020B0604020202020204" pitchFamily="34" charset="0"/>
                <a:cs typeface="Arial" panose="020B0604020202020204" pitchFamily="34" charset="0"/>
              </a:rPr>
              <a:t> </a:t>
            </a:r>
            <a:r>
              <a:rPr lang="uk-UA" sz="1400" b="1" i="1" dirty="0" smtClean="0">
                <a:solidFill>
                  <a:schemeClr val="bg2"/>
                </a:solidFill>
                <a:latin typeface="Arial" panose="020B0604020202020204" pitchFamily="34" charset="0"/>
                <a:cs typeface="Arial" panose="020B0604020202020204" pitchFamily="34" charset="0"/>
              </a:rPr>
              <a:t>«Про запобігання корупції»</a:t>
            </a:r>
            <a:endParaRPr lang="uk-UA" sz="1400" b="1" i="1" dirty="0">
              <a:solidFill>
                <a:schemeClr val="bg2"/>
              </a:solidFill>
              <a:latin typeface="Arial" panose="020B0604020202020204" pitchFamily="34" charset="0"/>
              <a:cs typeface="Arial" panose="020B0604020202020204" pitchFamily="34" charset="0"/>
            </a:endParaRPr>
          </a:p>
          <a:p>
            <a:pPr marL="1080000"/>
            <a:endParaRPr lang="uk-UA" sz="1400" b="1" i="1" dirty="0" smtClean="0">
              <a:solidFill>
                <a:schemeClr val="bg2"/>
              </a:solidFill>
              <a:latin typeface="Arial" panose="020B0604020202020204" pitchFamily="34" charset="0"/>
              <a:cs typeface="Arial" panose="020B0604020202020204" pitchFamily="34" charset="0"/>
            </a:endParaRPr>
          </a:p>
          <a:p>
            <a:pPr>
              <a:spcAft>
                <a:spcPts val="600"/>
              </a:spcAft>
            </a:pPr>
            <a:r>
              <a:rPr lang="uk-UA" sz="1400" b="1" dirty="0">
                <a:solidFill>
                  <a:srgbClr val="FF0000"/>
                </a:solidFill>
                <a:latin typeface="Arial" panose="020B0604020202020204" pitchFamily="34" charset="0"/>
                <a:cs typeface="Arial" panose="020B0604020202020204" pitchFamily="34" charset="0"/>
              </a:rPr>
              <a:t>Особливості подання повідомлення про суттєві зміни в майновому стані:</a:t>
            </a:r>
            <a:endParaRPr lang="en-US" sz="1400" b="1" dirty="0">
              <a:solidFill>
                <a:srgbClr val="FF0000"/>
              </a:solidFill>
              <a:latin typeface="Arial" panose="020B0604020202020204" pitchFamily="34" charset="0"/>
              <a:cs typeface="Arial" panose="020B0604020202020204" pitchFamily="34" charset="0"/>
            </a:endParaRPr>
          </a:p>
          <a:p>
            <a:pPr>
              <a:spcAft>
                <a:spcPts val="300"/>
              </a:spcAft>
            </a:pPr>
            <a:r>
              <a:rPr lang="uk-UA" sz="1400" dirty="0">
                <a:solidFill>
                  <a:schemeClr val="bg2"/>
                </a:solidFill>
                <a:latin typeface="Arial" panose="020B0604020202020204" pitchFamily="34" charset="0"/>
                <a:cs typeface="Arial" panose="020B0604020202020204" pitchFamily="34" charset="0"/>
              </a:rPr>
              <a:t>1. Повідомлення про суттєві зміни в майновому стані </a:t>
            </a:r>
            <a:r>
              <a:rPr lang="uk-UA" sz="1400" b="1" dirty="0">
                <a:solidFill>
                  <a:schemeClr val="bg2"/>
                </a:solidFill>
                <a:latin typeface="Arial" panose="020B0604020202020204" pitchFamily="34" charset="0"/>
                <a:cs typeface="Arial" panose="020B0604020202020204" pitchFamily="34" charset="0"/>
              </a:rPr>
              <a:t>подається</a:t>
            </a:r>
            <a:r>
              <a:rPr lang="uk-UA" sz="1400" dirty="0">
                <a:solidFill>
                  <a:schemeClr val="bg2"/>
                </a:solidFill>
                <a:latin typeface="Arial" panose="020B0604020202020204" pitchFamily="34" charset="0"/>
                <a:cs typeface="Arial" panose="020B0604020202020204" pitchFamily="34" charset="0"/>
              </a:rPr>
              <a:t> суб’єктом декларування в разі отримання ним доходу, придбання майна або здійснення видатку на суму, яка перевищує 50 прожиткових мінімумів, встановлених для працездатних осіб на 01 січня відповідного року, </a:t>
            </a:r>
            <a:r>
              <a:rPr lang="uk-UA" sz="1400" b="1" dirty="0">
                <a:solidFill>
                  <a:schemeClr val="bg2"/>
                </a:solidFill>
                <a:latin typeface="Arial" panose="020B0604020202020204" pitchFamily="34" charset="0"/>
                <a:cs typeface="Arial" panose="020B0604020202020204" pitchFamily="34" charset="0"/>
              </a:rPr>
              <a:t>протягом 10 днів </a:t>
            </a:r>
            <a:r>
              <a:rPr lang="uk-UA" sz="1400" dirty="0">
                <a:solidFill>
                  <a:schemeClr val="bg2"/>
                </a:solidFill>
                <a:latin typeface="Arial" panose="020B0604020202020204" pitchFamily="34" charset="0"/>
                <a:cs typeface="Arial" panose="020B0604020202020204" pitchFamily="34" charset="0"/>
              </a:rPr>
              <a:t>з дня настання такої події.</a:t>
            </a:r>
            <a:endParaRPr lang="en-US" sz="1400" dirty="0">
              <a:solidFill>
                <a:schemeClr val="bg2"/>
              </a:solidFill>
              <a:latin typeface="Arial" panose="020B0604020202020204" pitchFamily="34" charset="0"/>
              <a:cs typeface="Arial" panose="020B0604020202020204" pitchFamily="34" charset="0"/>
            </a:endParaRPr>
          </a:p>
          <a:p>
            <a:pPr>
              <a:spcAft>
                <a:spcPts val="300"/>
              </a:spcAft>
            </a:pPr>
            <a:r>
              <a:rPr lang="uk-UA" sz="1400" dirty="0">
                <a:solidFill>
                  <a:schemeClr val="bg2"/>
                </a:solidFill>
                <a:latin typeface="Arial" panose="020B0604020202020204" pitchFamily="34" charset="0"/>
                <a:cs typeface="Arial" panose="020B0604020202020204" pitchFamily="34" charset="0"/>
              </a:rPr>
              <a:t>2. </a:t>
            </a:r>
            <a:r>
              <a:rPr lang="uk-UA" sz="1400" b="1" dirty="0">
                <a:solidFill>
                  <a:schemeClr val="bg2"/>
                </a:solidFill>
                <a:latin typeface="Arial" panose="020B0604020202020204" pitchFamily="34" charset="0"/>
                <a:cs typeface="Arial" panose="020B0604020202020204" pitchFamily="34" charset="0"/>
              </a:rPr>
              <a:t>За кожним фактом</a:t>
            </a:r>
            <a:r>
              <a:rPr lang="uk-UA" sz="1400" dirty="0">
                <a:solidFill>
                  <a:schemeClr val="bg2"/>
                </a:solidFill>
                <a:latin typeface="Arial" panose="020B0604020202020204" pitchFamily="34" charset="0"/>
                <a:cs typeface="Arial" panose="020B0604020202020204" pitchFamily="34" charset="0"/>
              </a:rPr>
              <a:t> отримання доходу, придбання майна або здійснення видатку подається </a:t>
            </a:r>
            <a:r>
              <a:rPr lang="uk-UA" sz="1400" b="1" dirty="0">
                <a:solidFill>
                  <a:schemeClr val="bg2"/>
                </a:solidFill>
                <a:latin typeface="Arial" panose="020B0604020202020204" pitchFamily="34" charset="0"/>
                <a:cs typeface="Arial" panose="020B0604020202020204" pitchFamily="34" charset="0"/>
              </a:rPr>
              <a:t>окреме повідомлення</a:t>
            </a:r>
            <a:r>
              <a:rPr lang="uk-UA" sz="1400" dirty="0">
                <a:solidFill>
                  <a:schemeClr val="bg2"/>
                </a:solidFill>
                <a:latin typeface="Arial" panose="020B0604020202020204" pitchFamily="34" charset="0"/>
                <a:cs typeface="Arial" panose="020B0604020202020204" pitchFamily="34" charset="0"/>
              </a:rPr>
              <a:t>. </a:t>
            </a:r>
            <a:endParaRPr lang="en-US" sz="1400" dirty="0">
              <a:solidFill>
                <a:schemeClr val="bg2"/>
              </a:solidFill>
              <a:latin typeface="Arial" panose="020B0604020202020204" pitchFamily="34" charset="0"/>
              <a:cs typeface="Arial" panose="020B0604020202020204" pitchFamily="34" charset="0"/>
            </a:endParaRPr>
          </a:p>
          <a:p>
            <a:pPr marL="540000"/>
            <a:r>
              <a:rPr lang="uk-UA" sz="1400" i="1" dirty="0">
                <a:solidFill>
                  <a:schemeClr val="bg2"/>
                </a:solidFill>
                <a:latin typeface="Arial" panose="020B0604020202020204" pitchFamily="34" charset="0"/>
                <a:cs typeface="Arial" panose="020B0604020202020204" pitchFamily="34" charset="0"/>
              </a:rPr>
              <a:t>Винятки: </a:t>
            </a:r>
            <a:endParaRPr lang="en-US" sz="1400" i="1" dirty="0">
              <a:solidFill>
                <a:schemeClr val="bg2"/>
              </a:solidFill>
              <a:latin typeface="Arial" panose="020B0604020202020204" pitchFamily="34" charset="0"/>
              <a:cs typeface="Arial" panose="020B0604020202020204" pitchFamily="34" charset="0"/>
            </a:endParaRPr>
          </a:p>
          <a:p>
            <a:pPr marL="540000"/>
            <a:r>
              <a:rPr lang="uk-UA" sz="1400" i="1" dirty="0">
                <a:solidFill>
                  <a:schemeClr val="bg2"/>
                </a:solidFill>
                <a:latin typeface="Arial" panose="020B0604020202020204" pitchFamily="34" charset="0"/>
                <a:cs typeface="Arial" panose="020B0604020202020204" pitchFamily="34" charset="0"/>
              </a:rPr>
              <a:t>- здійснення видатку спричинило придбання майна – подається одне повідомлення</a:t>
            </a:r>
            <a:endParaRPr lang="en-US" sz="1400" i="1" dirty="0">
              <a:solidFill>
                <a:schemeClr val="bg2"/>
              </a:solidFill>
              <a:latin typeface="Arial" panose="020B0604020202020204" pitchFamily="34" charset="0"/>
              <a:cs typeface="Arial" panose="020B0604020202020204" pitchFamily="34" charset="0"/>
            </a:endParaRPr>
          </a:p>
          <a:p>
            <a:pPr marL="540000"/>
            <a:r>
              <a:rPr lang="uk-UA" sz="1400" i="1" dirty="0" smtClean="0">
                <a:solidFill>
                  <a:schemeClr val="bg2"/>
                </a:solidFill>
                <a:latin typeface="Arial" panose="020B0604020202020204" pitchFamily="34" charset="0"/>
                <a:cs typeface="Arial" panose="020B0604020202020204" pitchFamily="34" charset="0"/>
              </a:rPr>
              <a:t>- набуття </a:t>
            </a:r>
            <a:r>
              <a:rPr lang="uk-UA" sz="1400" i="1" dirty="0">
                <a:solidFill>
                  <a:schemeClr val="bg2"/>
                </a:solidFill>
                <a:latin typeface="Arial" panose="020B0604020202020204" pitchFamily="34" charset="0"/>
                <a:cs typeface="Arial" panose="020B0604020202020204" pitchFamily="34" charset="0"/>
              </a:rPr>
              <a:t>права власності на майно здійснено шляхом отримання доходу у негрошовій формі (спадщина, </a:t>
            </a:r>
            <a:endParaRPr lang="uk-UA" sz="1400" i="1" dirty="0" smtClean="0">
              <a:solidFill>
                <a:schemeClr val="bg2"/>
              </a:solidFill>
              <a:latin typeface="Arial" panose="020B0604020202020204" pitchFamily="34" charset="0"/>
              <a:cs typeface="Arial" panose="020B0604020202020204" pitchFamily="34" charset="0"/>
            </a:endParaRPr>
          </a:p>
          <a:p>
            <a:pPr marL="540000">
              <a:spcAft>
                <a:spcPts val="300"/>
              </a:spcAft>
            </a:pPr>
            <a:r>
              <a:rPr lang="uk-UA" sz="1400" i="1" dirty="0" smtClean="0">
                <a:solidFill>
                  <a:schemeClr val="bg2"/>
                </a:solidFill>
                <a:latin typeface="Arial" panose="020B0604020202020204" pitchFamily="34" charset="0"/>
                <a:cs typeface="Arial" panose="020B0604020202020204" pitchFamily="34" charset="0"/>
              </a:rPr>
              <a:t>  подарунок </a:t>
            </a:r>
            <a:r>
              <a:rPr lang="uk-UA" sz="1400" i="1" dirty="0">
                <a:solidFill>
                  <a:schemeClr val="bg2"/>
                </a:solidFill>
                <a:latin typeface="Arial" panose="020B0604020202020204" pitchFamily="34" charset="0"/>
                <a:cs typeface="Arial" panose="020B0604020202020204" pitchFamily="34" charset="0"/>
              </a:rPr>
              <a:t>тощо)</a:t>
            </a:r>
            <a:endParaRPr lang="en-US" sz="1400" i="1"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3. При отримані доходів із різних джерел (різними </a:t>
            </a:r>
            <a:r>
              <a:rPr lang="uk-UA" sz="1400" dirty="0" smtClean="0">
                <a:solidFill>
                  <a:schemeClr val="bg2"/>
                </a:solidFill>
                <a:latin typeface="Arial" panose="020B0604020202020204" pitchFamily="34" charset="0"/>
                <a:cs typeface="Arial" panose="020B0604020202020204" pitchFamily="34" charset="0"/>
              </a:rPr>
              <a:t>платіжами</a:t>
            </a:r>
            <a:r>
              <a:rPr lang="uk-UA" sz="1400" dirty="0">
                <a:solidFill>
                  <a:schemeClr val="bg2"/>
                </a:solidFill>
                <a:latin typeface="Arial" panose="020B0604020202020204" pitchFamily="34" charset="0"/>
                <a:cs typeface="Arial" panose="020B0604020202020204" pitchFamily="34" charset="0"/>
              </a:rPr>
              <a:t>) в один день подається окреме повідомлення по кожному </a:t>
            </a:r>
            <a:endParaRPr lang="uk-UA" sz="1400" dirty="0" smtClean="0">
              <a:solidFill>
                <a:schemeClr val="bg2"/>
              </a:solidFill>
              <a:latin typeface="Arial" panose="020B0604020202020204" pitchFamily="34" charset="0"/>
              <a:cs typeface="Arial" panose="020B0604020202020204" pitchFamily="34" charset="0"/>
            </a:endParaRPr>
          </a:p>
          <a:p>
            <a:pPr>
              <a:spcAft>
                <a:spcPts val="300"/>
              </a:spcAft>
            </a:pPr>
            <a:r>
              <a:rPr lang="uk-UA" sz="1400" dirty="0" smtClean="0">
                <a:solidFill>
                  <a:schemeClr val="bg2"/>
                </a:solidFill>
                <a:latin typeface="Arial" panose="020B0604020202020204" pitchFamily="34" charset="0"/>
                <a:cs typeface="Arial" panose="020B0604020202020204" pitchFamily="34" charset="0"/>
              </a:rPr>
              <a:t>доходу</a:t>
            </a:r>
            <a:r>
              <a:rPr lang="uk-UA" sz="1400" dirty="0">
                <a:solidFill>
                  <a:schemeClr val="bg2"/>
                </a:solidFill>
                <a:latin typeface="Arial" panose="020B0604020202020204" pitchFamily="34" charset="0"/>
                <a:cs typeface="Arial" panose="020B0604020202020204" pitchFamily="34" charset="0"/>
              </a:rPr>
              <a:t>, який перевищує 50 прожиткових мінімумів.</a:t>
            </a:r>
            <a:endParaRPr lang="en-US"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4. При отриманні доходу частинами (різними </a:t>
            </a:r>
            <a:r>
              <a:rPr lang="uk-UA" sz="1400" dirty="0" smtClean="0">
                <a:solidFill>
                  <a:schemeClr val="bg2"/>
                </a:solidFill>
                <a:latin typeface="Arial" panose="020B0604020202020204" pitchFamily="34" charset="0"/>
                <a:cs typeface="Arial" panose="020B0604020202020204" pitchFamily="34" charset="0"/>
              </a:rPr>
              <a:t>платіжами</a:t>
            </a:r>
            <a:r>
              <a:rPr lang="uk-UA" sz="1400" dirty="0">
                <a:solidFill>
                  <a:schemeClr val="bg2"/>
                </a:solidFill>
                <a:latin typeface="Arial" panose="020B0604020202020204" pitchFamily="34" charset="0"/>
                <a:cs typeface="Arial" panose="020B0604020202020204" pitchFamily="34" charset="0"/>
              </a:rPr>
              <a:t>) подаються окреме повідомлення по кожній його частині, яка </a:t>
            </a:r>
            <a:endParaRPr lang="uk-UA" sz="1400" dirty="0" smtClean="0">
              <a:solidFill>
                <a:schemeClr val="bg2"/>
              </a:solidFill>
              <a:latin typeface="Arial" panose="020B0604020202020204" pitchFamily="34" charset="0"/>
              <a:cs typeface="Arial" panose="020B0604020202020204" pitchFamily="34" charset="0"/>
            </a:endParaRPr>
          </a:p>
          <a:p>
            <a:pPr>
              <a:spcAft>
                <a:spcPts val="300"/>
              </a:spcAft>
            </a:pPr>
            <a:r>
              <a:rPr lang="uk-UA" sz="1400" dirty="0" smtClean="0">
                <a:solidFill>
                  <a:schemeClr val="bg2"/>
                </a:solidFill>
                <a:latin typeface="Arial" panose="020B0604020202020204" pitchFamily="34" charset="0"/>
                <a:cs typeface="Arial" panose="020B0604020202020204" pitchFamily="34" charset="0"/>
              </a:rPr>
              <a:t>перевищує </a:t>
            </a:r>
            <a:r>
              <a:rPr lang="uk-UA" sz="1400" dirty="0">
                <a:solidFill>
                  <a:schemeClr val="bg2"/>
                </a:solidFill>
                <a:latin typeface="Arial" panose="020B0604020202020204" pitchFamily="34" charset="0"/>
                <a:cs typeface="Arial" panose="020B0604020202020204" pitchFamily="34" charset="0"/>
              </a:rPr>
              <a:t>50 прожиткових мінімумів. </a:t>
            </a:r>
            <a:endParaRPr lang="en-US" sz="1400" dirty="0">
              <a:solidFill>
                <a:schemeClr val="bg2"/>
              </a:solidFill>
              <a:latin typeface="Arial" panose="020B0604020202020204" pitchFamily="34" charset="0"/>
              <a:cs typeface="Arial" panose="020B0604020202020204" pitchFamily="34" charset="0"/>
            </a:endParaRPr>
          </a:p>
          <a:p>
            <a:pPr>
              <a:spcAft>
                <a:spcPts val="300"/>
              </a:spcAft>
            </a:pPr>
            <a:r>
              <a:rPr lang="uk-UA" sz="1400" dirty="0">
                <a:solidFill>
                  <a:schemeClr val="bg2"/>
                </a:solidFill>
                <a:latin typeface="Arial" panose="020B0604020202020204" pitchFamily="34" charset="0"/>
                <a:cs typeface="Arial" panose="020B0604020202020204" pitchFamily="34" charset="0"/>
              </a:rPr>
              <a:t>5. Повідомлення про придбання майна, вартість якого перевищує 50 прожиткових мінімумів, але сплату за нього здійснено декількома </a:t>
            </a:r>
            <a:r>
              <a:rPr lang="uk-UA" sz="1400" dirty="0" smtClean="0">
                <a:solidFill>
                  <a:schemeClr val="bg2"/>
                </a:solidFill>
                <a:latin typeface="Arial" panose="020B0604020202020204" pitchFamily="34" charset="0"/>
                <a:cs typeface="Arial" panose="020B0604020202020204" pitchFamily="34" charset="0"/>
              </a:rPr>
              <a:t>частинами, кожна </a:t>
            </a:r>
            <a:r>
              <a:rPr lang="uk-UA" sz="1400" dirty="0">
                <a:solidFill>
                  <a:schemeClr val="bg2"/>
                </a:solidFill>
                <a:latin typeface="Arial" panose="020B0604020202020204" pitchFamily="34" charset="0"/>
                <a:cs typeface="Arial" panose="020B0604020202020204" pitchFamily="34" charset="0"/>
              </a:rPr>
              <a:t>з яких окремо не перевищує зазначений поріг, здійснюється після набуття права на таке майно.</a:t>
            </a:r>
            <a:endParaRPr lang="en-US" sz="1400" dirty="0">
              <a:solidFill>
                <a:schemeClr val="bg2"/>
              </a:solidFill>
              <a:latin typeface="Arial" panose="020B0604020202020204" pitchFamily="34" charset="0"/>
              <a:cs typeface="Arial" panose="020B0604020202020204" pitchFamily="34" charset="0"/>
            </a:endParaRPr>
          </a:p>
          <a:p>
            <a:pPr>
              <a:spcAft>
                <a:spcPts val="1200"/>
              </a:spcAft>
            </a:pPr>
            <a:r>
              <a:rPr lang="uk-UA" sz="1400" dirty="0">
                <a:solidFill>
                  <a:schemeClr val="bg2"/>
                </a:solidFill>
                <a:latin typeface="Arial" panose="020B0604020202020204" pitchFamily="34" charset="0"/>
                <a:cs typeface="Arial" panose="020B0604020202020204" pitchFamily="34" charset="0"/>
              </a:rPr>
              <a:t>6. Повідомлення про зміну в майновому стані при отримані спадщини або подарунку</a:t>
            </a:r>
            <a:r>
              <a:rPr lang="uk-UA" sz="1400" dirty="0" smtClean="0">
                <a:solidFill>
                  <a:schemeClr val="bg2"/>
                </a:solidFill>
                <a:latin typeface="Arial" panose="020B0604020202020204" pitchFamily="34" charset="0"/>
                <a:cs typeface="Arial" panose="020B0604020202020204" pitchFamily="34" charset="0"/>
              </a:rPr>
              <a:t>, якщо </a:t>
            </a:r>
            <a:r>
              <a:rPr lang="uk-UA" sz="1400" dirty="0">
                <a:solidFill>
                  <a:schemeClr val="bg2"/>
                </a:solidFill>
                <a:latin typeface="Arial" panose="020B0604020202020204" pitchFamily="34" charset="0"/>
                <a:cs typeface="Arial" panose="020B0604020202020204" pitchFamily="34" charset="0"/>
              </a:rPr>
              <a:t>вартість такого майна не відома, не подається.</a:t>
            </a:r>
            <a:endParaRPr lang="en-US" sz="1400" dirty="0">
              <a:solidFill>
                <a:schemeClr val="bg2"/>
              </a:solidFill>
              <a:latin typeface="Arial" panose="020B0604020202020204" pitchFamily="34" charset="0"/>
              <a:cs typeface="Arial" panose="020B0604020202020204" pitchFamily="34" charset="0"/>
            </a:endParaRPr>
          </a:p>
          <a:p>
            <a:pPr marL="2700000">
              <a:spcAft>
                <a:spcPts val="400"/>
              </a:spcAft>
            </a:pPr>
            <a:r>
              <a:rPr lang="uk-UA" sz="1400" b="1" dirty="0" smtClean="0">
                <a:solidFill>
                  <a:schemeClr val="bg2"/>
                </a:solidFill>
                <a:latin typeface="Arial" panose="020B0604020202020204" pitchFamily="34" charset="0"/>
                <a:cs typeface="Arial" panose="020B0604020202020204" pitchFamily="34" charset="0"/>
              </a:rPr>
              <a:t>Поріг </a:t>
            </a:r>
            <a:r>
              <a:rPr lang="uk-UA" sz="1400" b="1" dirty="0">
                <a:solidFill>
                  <a:schemeClr val="bg2"/>
                </a:solidFill>
                <a:latin typeface="Arial" panose="020B0604020202020204" pitchFamily="34" charset="0"/>
                <a:cs typeface="Arial" panose="020B0604020202020204" pitchFamily="34" charset="0"/>
              </a:rPr>
              <a:t>подання повідомлення про суттєві зміни в майновому стані в 2020 році складає 105 100 грн.</a:t>
            </a:r>
            <a:endParaRPr lang="en-US" sz="1400" b="1" dirty="0">
              <a:solidFill>
                <a:schemeClr val="bg2"/>
              </a:solidFill>
              <a:latin typeface="Arial" panose="020B0604020202020204" pitchFamily="34" charset="0"/>
              <a:cs typeface="Arial" panose="020B0604020202020204" pitchFamily="34" charset="0"/>
            </a:endParaRPr>
          </a:p>
          <a:p>
            <a:pPr marL="2700000">
              <a:spcAft>
                <a:spcPts val="400"/>
              </a:spcAft>
            </a:pPr>
            <a:r>
              <a:rPr lang="uk-UA" sz="1400" b="1" dirty="0">
                <a:solidFill>
                  <a:schemeClr val="bg2"/>
                </a:solidFill>
                <a:latin typeface="Arial" panose="020B0604020202020204" pitchFamily="34" charset="0"/>
                <a:cs typeface="Arial" panose="020B0604020202020204" pitchFamily="34" charset="0"/>
              </a:rPr>
              <a:t>Повідомлення про суттєві зміни в разі отримання ним доходу, придбання майна або здійснення видатку членом сім</a:t>
            </a:r>
            <a:r>
              <a:rPr lang="en-US" sz="1400" b="1" dirty="0">
                <a:solidFill>
                  <a:schemeClr val="bg2"/>
                </a:solidFill>
                <a:latin typeface="Arial" panose="020B0604020202020204" pitchFamily="34" charset="0"/>
                <a:cs typeface="Arial" panose="020B0604020202020204" pitchFamily="34" charset="0"/>
              </a:rPr>
              <a:t>’</a:t>
            </a:r>
            <a:r>
              <a:rPr lang="uk-UA" sz="1400" b="1" dirty="0">
                <a:solidFill>
                  <a:schemeClr val="bg2"/>
                </a:solidFill>
                <a:latin typeface="Arial" panose="020B0604020202020204" pitchFamily="34" charset="0"/>
                <a:cs typeface="Arial" panose="020B0604020202020204" pitchFamily="34" charset="0"/>
              </a:rPr>
              <a:t>ї декларанта не подається.</a:t>
            </a:r>
          </a:p>
          <a:p>
            <a:pPr marL="2700000"/>
            <a:r>
              <a:rPr lang="uk-UA" sz="1400" b="1" dirty="0" smtClean="0">
                <a:solidFill>
                  <a:schemeClr val="bg2"/>
                </a:solidFill>
                <a:latin typeface="Arial" panose="020B0604020202020204" pitchFamily="34" charset="0"/>
                <a:cs typeface="Arial" panose="020B0604020202020204" pitchFamily="34" charset="0"/>
              </a:rPr>
              <a:t>Внесення виправлень в повідомлення про суттєві зміни в майновому стані не передбачено.  </a:t>
            </a:r>
            <a:endParaRPr lang="en-US"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215661" y="141471"/>
            <a:ext cx="11775055" cy="3911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uk-UA" sz="2000" b="1" dirty="0">
                <a:solidFill>
                  <a:srgbClr val="0070C0"/>
                </a:solidFill>
                <a:latin typeface="Century Schoolbook" panose="02040604050505020304" pitchFamily="18" charset="0"/>
              </a:rPr>
              <a:t>ПОВІДОМЛЕННЯ ПРО СУТТЄВІ ЗМІНИ В МАЙНОВОМУ СТАНІ</a:t>
            </a:r>
            <a:endParaRPr lang="ru-RU" sz="2000" b="1" dirty="0">
              <a:solidFill>
                <a:srgbClr val="0070C0"/>
              </a:solidFill>
              <a:latin typeface="Century Schoolbook" panose="02040604050505020304" pitchFamily="18" charset="0"/>
            </a:endParaRPr>
          </a:p>
        </p:txBody>
      </p:sp>
      <p:pic>
        <p:nvPicPr>
          <p:cNvPr id="22" name="Picture 1" descr="C:\Users\User\Desktop\Новый рисунок 3.png"/>
          <p:cNvPicPr>
            <a:picLocks noChangeAspect="1" noChangeArrowheads="1"/>
          </p:cNvPicPr>
          <p:nvPr/>
        </p:nvPicPr>
        <p:blipFill>
          <a:blip r:embed="rId3" cstate="print"/>
          <a:srcRect/>
          <a:stretch>
            <a:fillRect/>
          </a:stretch>
        </p:blipFill>
        <p:spPr bwMode="auto">
          <a:xfrm>
            <a:off x="11090100" y="0"/>
            <a:ext cx="1087120" cy="1957388"/>
          </a:xfrm>
          <a:prstGeom prst="rect">
            <a:avLst/>
          </a:prstGeom>
          <a:noFill/>
          <a:ln w="9525">
            <a:noFill/>
            <a:miter lim="800000"/>
            <a:headEnd/>
            <a:tailEnd/>
          </a:ln>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329" y="674046"/>
            <a:ext cx="969169" cy="969169"/>
          </a:xfrm>
          <a:prstGeom prst="rect">
            <a:avLst/>
          </a:prstGeom>
          <a:solidFill>
            <a:schemeClr val="bg2">
              <a:alpha val="0"/>
            </a:schemeClr>
          </a:solidFill>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4977" y="5595237"/>
            <a:ext cx="1750328" cy="984560"/>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204286" y="2761411"/>
            <a:ext cx="1741170" cy="1950720"/>
          </a:xfrm>
          <a:prstGeom prst="rect">
            <a:avLst/>
          </a:prstGeom>
        </p:spPr>
      </p:pic>
    </p:spTree>
    <p:extLst>
      <p:ext uri="{BB962C8B-B14F-4D97-AF65-F5344CB8AC3E}">
        <p14:creationId xmlns:p14="http://schemas.microsoft.com/office/powerpoint/2010/main" xmlns="" val="916027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ртинки по запросу &quot;флаг украины картинка&quo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Рисунок 3" descr="https://dp.tax.gov.ua/img/herbs/7.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9909" y="160338"/>
            <a:ext cx="1064420" cy="927682"/>
          </a:xfrm>
          <a:prstGeom prst="rect">
            <a:avLst/>
          </a:prstGeom>
          <a:noFill/>
          <a:ln>
            <a:noFill/>
          </a:ln>
        </p:spPr>
      </p:pic>
      <p:sp>
        <p:nvSpPr>
          <p:cNvPr id="5" name="Прямоугольник 4"/>
          <p:cNvSpPr/>
          <p:nvPr/>
        </p:nvSpPr>
        <p:spPr>
          <a:xfrm>
            <a:off x="4839350" y="176878"/>
            <a:ext cx="3190753" cy="786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FF00"/>
                </a:solidFill>
                <a:latin typeface="Arial Narrow" panose="020B0606020202030204" pitchFamily="34" charset="0"/>
                <a:cs typeface="Arial" panose="020B0604020202020204" pitchFamily="34" charset="0"/>
              </a:rPr>
              <a:t>Головне управління ДПС у Дніпропетровській області</a:t>
            </a:r>
            <a:endParaRPr lang="ru-RU" b="1" dirty="0">
              <a:solidFill>
                <a:srgbClr val="FFFF00"/>
              </a:solidFill>
              <a:latin typeface="Arial Narrow" panose="020B0606020202030204" pitchFamily="34" charset="0"/>
              <a:cs typeface="Arial" panose="020B0604020202020204" pitchFamily="34" charset="0"/>
            </a:endParaRPr>
          </a:p>
        </p:txBody>
      </p:sp>
      <p:sp>
        <p:nvSpPr>
          <p:cNvPr id="6" name="Прямоугольник 5"/>
          <p:cNvSpPr/>
          <p:nvPr/>
        </p:nvSpPr>
        <p:spPr>
          <a:xfrm>
            <a:off x="1350380" y="2027207"/>
            <a:ext cx="9167149" cy="280358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smtClean="0">
                <a:solidFill>
                  <a:srgbClr val="FFFF00"/>
                </a:solidFill>
                <a:latin typeface="Century Schoolbook" panose="02040604050505020304" pitchFamily="18" charset="0"/>
              </a:rPr>
              <a:t>Дякуємо за увагу!</a:t>
            </a:r>
          </a:p>
          <a:p>
            <a:pPr algn="ctr"/>
            <a:endParaRPr lang="uk-UA" sz="3600" dirty="0" smtClean="0">
              <a:solidFill>
                <a:schemeClr val="tx1"/>
              </a:solidFill>
              <a:latin typeface="Century Schoolbook" panose="02040604050505020304" pitchFamily="18" charset="0"/>
            </a:endParaRPr>
          </a:p>
          <a:p>
            <a:pPr algn="ctr"/>
            <a:endParaRPr lang="uk-UA" sz="3600" dirty="0">
              <a:solidFill>
                <a:schemeClr val="tx1"/>
              </a:solidFill>
              <a:latin typeface="Century Schoolbook" panose="02040604050505020304" pitchFamily="18" charset="0"/>
            </a:endParaRPr>
          </a:p>
          <a:p>
            <a:pPr algn="ctr"/>
            <a:r>
              <a:rPr lang="uk-UA" sz="3600" smtClean="0">
                <a:solidFill>
                  <a:srgbClr val="0070C0"/>
                </a:solidFill>
                <a:latin typeface="Century Schoolbook" panose="02040604050505020304" pitchFamily="18" charset="0"/>
              </a:rPr>
              <a:t>Легкого декларування</a:t>
            </a:r>
            <a:endParaRPr lang="ru-RU" sz="3600" dirty="0">
              <a:solidFill>
                <a:srgbClr val="0070C0"/>
              </a:solidFill>
              <a:latin typeface="Century Schoolbook" panose="02040604050505020304" pitchFamily="18" charset="0"/>
            </a:endParaRPr>
          </a:p>
        </p:txBody>
      </p:sp>
      <p:sp>
        <p:nvSpPr>
          <p:cNvPr id="7" name="Прямоугольник 6"/>
          <p:cNvSpPr/>
          <p:nvPr/>
        </p:nvSpPr>
        <p:spPr>
          <a:xfrm>
            <a:off x="7268902" y="4545437"/>
            <a:ext cx="4635322" cy="184378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b="1" dirty="0" smtClean="0">
                <a:solidFill>
                  <a:schemeClr val="bg2"/>
                </a:solidFill>
                <a:latin typeface="Bookman Old Style" panose="02050604050505020204" pitchFamily="18" charset="0"/>
                <a:cs typeface="Arial" panose="020B0604020202020204" pitchFamily="34" charset="0"/>
              </a:rPr>
              <a:t>ІГЛІКОВ Руслан Олексійович</a:t>
            </a:r>
          </a:p>
          <a:p>
            <a:pPr algn="r"/>
            <a:r>
              <a:rPr lang="uk-UA" sz="1400" dirty="0">
                <a:solidFill>
                  <a:schemeClr val="bg2"/>
                </a:solidFill>
                <a:latin typeface="Bookman Old Style" panose="02050604050505020204" pitchFamily="18" charset="0"/>
                <a:cs typeface="Arial" panose="020B0604020202020204" pitchFamily="34" charset="0"/>
              </a:rPr>
              <a:t>з</a:t>
            </a:r>
            <a:r>
              <a:rPr lang="uk-UA" sz="1400" dirty="0" smtClean="0">
                <a:solidFill>
                  <a:schemeClr val="bg2"/>
                </a:solidFill>
                <a:latin typeface="Bookman Old Style" panose="02050604050505020204" pitchFamily="18" charset="0"/>
                <a:cs typeface="Arial" panose="020B0604020202020204" pitchFamily="34" charset="0"/>
              </a:rPr>
              <a:t>аступник начальника відділу </a:t>
            </a:r>
          </a:p>
          <a:p>
            <a:pPr algn="r"/>
            <a:r>
              <a:rPr lang="uk-UA" b="1" dirty="0" smtClean="0">
                <a:solidFill>
                  <a:schemeClr val="bg2"/>
                </a:solidFill>
                <a:latin typeface="Bookman Old Style" panose="02050604050505020204" pitchFamily="18" charset="0"/>
                <a:cs typeface="Arial" panose="020B0604020202020204" pitchFamily="34" charset="0"/>
              </a:rPr>
              <a:t>ЗАХАРОВ </a:t>
            </a:r>
            <a:r>
              <a:rPr lang="uk-UA" b="1" dirty="0">
                <a:solidFill>
                  <a:schemeClr val="bg2"/>
                </a:solidFill>
                <a:latin typeface="Bookman Old Style" panose="02050604050505020204" pitchFamily="18" charset="0"/>
                <a:cs typeface="Arial" panose="020B0604020202020204" pitchFamily="34" charset="0"/>
              </a:rPr>
              <a:t>Максим Борисович</a:t>
            </a:r>
          </a:p>
          <a:p>
            <a:pPr algn="r"/>
            <a:r>
              <a:rPr lang="uk-UA" sz="1400" dirty="0" smtClean="0">
                <a:solidFill>
                  <a:schemeClr val="bg2"/>
                </a:solidFill>
                <a:latin typeface="Bookman Old Style" panose="02050604050505020204" pitchFamily="18" charset="0"/>
                <a:cs typeface="Arial" panose="020B0604020202020204" pitchFamily="34" charset="0"/>
              </a:rPr>
              <a:t>головний державний ревізор-інспектор</a:t>
            </a:r>
            <a:endParaRPr lang="ru-RU" sz="1400" dirty="0">
              <a:solidFill>
                <a:schemeClr val="bg2"/>
              </a:solidFill>
              <a:latin typeface="Bookman Old Style" panose="02050604050505020204" pitchFamily="18" charset="0"/>
              <a:cs typeface="Arial" panose="020B0604020202020204" pitchFamily="34" charset="0"/>
            </a:endParaRPr>
          </a:p>
        </p:txBody>
      </p:sp>
      <p:sp>
        <p:nvSpPr>
          <p:cNvPr id="10" name="Прямоугольник 9"/>
          <p:cNvSpPr/>
          <p:nvPr/>
        </p:nvSpPr>
        <p:spPr>
          <a:xfrm>
            <a:off x="8843058" y="176878"/>
            <a:ext cx="3348942" cy="7868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FF00"/>
                </a:solidFill>
                <a:latin typeface="Arial Narrow" panose="020B0606020202030204" pitchFamily="34" charset="0"/>
                <a:cs typeface="Arial" panose="020B0604020202020204" pitchFamily="34" charset="0"/>
              </a:rPr>
              <a:t>Відділ з питань запобігання </a:t>
            </a:r>
          </a:p>
          <a:p>
            <a:pPr algn="ctr"/>
            <a:r>
              <a:rPr lang="uk-UA" b="1" dirty="0" smtClean="0">
                <a:solidFill>
                  <a:srgbClr val="FFFF00"/>
                </a:solidFill>
                <a:latin typeface="Arial Narrow" panose="020B0606020202030204" pitchFamily="34" charset="0"/>
                <a:cs typeface="Arial" panose="020B0604020202020204" pitchFamily="34" charset="0"/>
              </a:rPr>
              <a:t>та виявлення корупції</a:t>
            </a:r>
            <a:endParaRPr lang="ru-RU" b="1" dirty="0">
              <a:solidFill>
                <a:srgbClr val="FFFF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189381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711200"/>
            <a:ext cx="11572240" cy="595376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spcAft>
                <a:spcPts val="1200"/>
              </a:spcAft>
            </a:pPr>
            <a:r>
              <a:rPr lang="uk-UA" sz="1400" dirty="0" smtClean="0">
                <a:solidFill>
                  <a:schemeClr val="bg2"/>
                </a:solidFill>
                <a:latin typeface="Arial" panose="020B0604020202020204" pitchFamily="34" charset="0"/>
                <a:cs typeface="Arial" panose="020B0604020202020204" pitchFamily="34" charset="0"/>
              </a:rPr>
              <a:t> </a:t>
            </a:r>
            <a:r>
              <a:rPr lang="uk-UA" sz="1400" b="1" dirty="0" smtClean="0">
                <a:solidFill>
                  <a:srgbClr val="FF0000"/>
                </a:solidFill>
                <a:latin typeface="Arial" panose="020B0604020202020204" pitchFamily="34" charset="0"/>
                <a:cs typeface="Arial" panose="020B0604020202020204" pitchFamily="34" charset="0"/>
              </a:rPr>
              <a:t>«ЩОРІЧНА ДЕКЛАРАЦІЯ»</a:t>
            </a:r>
          </a:p>
          <a:p>
            <a:r>
              <a:rPr lang="uk-UA" sz="1400" b="1" dirty="0" smtClean="0">
                <a:solidFill>
                  <a:schemeClr val="bg2"/>
                </a:solidFill>
                <a:latin typeface="Arial" panose="020B0604020202020204" pitchFamily="34" charset="0"/>
                <a:cs typeface="Arial" panose="020B0604020202020204" pitchFamily="34" charset="0"/>
              </a:rPr>
              <a:t>подається упродовж </a:t>
            </a:r>
            <a:r>
              <a:rPr lang="uk-UA" sz="1400" b="1" dirty="0">
                <a:solidFill>
                  <a:schemeClr val="bg2"/>
                </a:solidFill>
                <a:latin typeface="Arial" panose="020B0604020202020204" pitchFamily="34" charset="0"/>
                <a:cs typeface="Arial" panose="020B0604020202020204" pitchFamily="34" charset="0"/>
              </a:rPr>
              <a:t>періоду, коли </a:t>
            </a:r>
            <a:r>
              <a:rPr lang="uk-UA" sz="1400" b="1" dirty="0" smtClean="0">
                <a:solidFill>
                  <a:schemeClr val="bg2"/>
                </a:solidFill>
                <a:latin typeface="Arial" panose="020B0604020202020204" pitchFamily="34" charset="0"/>
                <a:cs typeface="Arial" panose="020B0604020202020204" pitchFamily="34" charset="0"/>
              </a:rPr>
              <a:t>здійснюється </a:t>
            </a:r>
            <a:r>
              <a:rPr lang="uk-UA" sz="1400" b="1" dirty="0">
                <a:solidFill>
                  <a:schemeClr val="bg2"/>
                </a:solidFill>
                <a:latin typeface="Arial" panose="020B0604020202020204" pitchFamily="34" charset="0"/>
                <a:cs typeface="Arial" panose="020B0604020202020204" pitchFamily="34" charset="0"/>
              </a:rPr>
              <a:t>діяльність, </a:t>
            </a:r>
            <a:r>
              <a:rPr lang="uk-UA" sz="1400" b="1" dirty="0" smtClean="0">
                <a:solidFill>
                  <a:schemeClr val="bg2"/>
                </a:solidFill>
                <a:latin typeface="Arial" panose="020B0604020202020204" pitchFamily="34" charset="0"/>
                <a:cs typeface="Arial" panose="020B0604020202020204" pitchFamily="34" charset="0"/>
              </a:rPr>
              <a:t>визначена Законом №1700, щороку </a:t>
            </a:r>
            <a:r>
              <a:rPr lang="uk-UA" sz="1400" b="1" dirty="0">
                <a:solidFill>
                  <a:schemeClr val="bg2"/>
                </a:solidFill>
                <a:latin typeface="Arial" panose="020B0604020202020204" pitchFamily="34" charset="0"/>
                <a:cs typeface="Arial" panose="020B0604020202020204" pitchFamily="34" charset="0"/>
              </a:rPr>
              <a:t>у період </a:t>
            </a:r>
            <a:r>
              <a:rPr lang="uk-UA" sz="1400" b="1" dirty="0" smtClean="0">
                <a:solidFill>
                  <a:schemeClr val="bg2"/>
                </a:solidFill>
                <a:latin typeface="Arial" panose="020B0604020202020204" pitchFamily="34" charset="0"/>
                <a:cs typeface="Arial" panose="020B0604020202020204" pitchFamily="34" charset="0"/>
              </a:rPr>
              <a:t>з </a:t>
            </a:r>
            <a:r>
              <a:rPr lang="uk-UA" sz="1400" b="1" dirty="0">
                <a:solidFill>
                  <a:schemeClr val="bg2"/>
                </a:solidFill>
                <a:latin typeface="Arial" panose="020B0604020202020204" pitchFamily="34" charset="0"/>
                <a:cs typeface="Arial" panose="020B0604020202020204" pitchFamily="34" charset="0"/>
              </a:rPr>
              <a:t>00 годин 00 </a:t>
            </a:r>
            <a:r>
              <a:rPr lang="uk-UA" sz="1400" b="1" dirty="0" smtClean="0">
                <a:solidFill>
                  <a:schemeClr val="bg2"/>
                </a:solidFill>
                <a:latin typeface="Arial" panose="020B0604020202020204" pitchFamily="34" charset="0"/>
                <a:cs typeface="Arial" panose="020B0604020202020204" pitchFamily="34" charset="0"/>
              </a:rPr>
              <a:t>хвилин 01 </a:t>
            </a:r>
            <a:r>
              <a:rPr lang="uk-UA" sz="1400" b="1" dirty="0">
                <a:solidFill>
                  <a:schemeClr val="bg2"/>
                </a:solidFill>
                <a:latin typeface="Arial" panose="020B0604020202020204" pitchFamily="34" charset="0"/>
                <a:cs typeface="Arial" panose="020B0604020202020204" pitchFamily="34" charset="0"/>
              </a:rPr>
              <a:t>січня до 00 годин 00 хвилин 01 квітня </a:t>
            </a:r>
            <a:r>
              <a:rPr lang="uk-UA" sz="1400" b="1" dirty="0" smtClean="0">
                <a:solidFill>
                  <a:schemeClr val="bg2"/>
                </a:solidFill>
                <a:latin typeface="Arial" panose="020B0604020202020204" pitchFamily="34" charset="0"/>
                <a:cs typeface="Arial" panose="020B0604020202020204" pitchFamily="34" charset="0"/>
              </a:rPr>
              <a:t>та охоплює </a:t>
            </a:r>
            <a:r>
              <a:rPr lang="uk-UA" sz="1400" b="1" dirty="0">
                <a:solidFill>
                  <a:schemeClr val="bg2"/>
                </a:solidFill>
                <a:latin typeface="Arial" panose="020B0604020202020204" pitchFamily="34" charset="0"/>
                <a:cs typeface="Arial" panose="020B0604020202020204" pitchFamily="34" charset="0"/>
              </a:rPr>
              <a:t>попередній звітний </a:t>
            </a:r>
            <a:r>
              <a:rPr lang="uk-UA" sz="1400" b="1" dirty="0" smtClean="0">
                <a:solidFill>
                  <a:schemeClr val="bg2"/>
                </a:solidFill>
                <a:latin typeface="Arial" panose="020B0604020202020204" pitchFamily="34" charset="0"/>
                <a:cs typeface="Arial" panose="020B0604020202020204" pitchFamily="34" charset="0"/>
              </a:rPr>
              <a:t>рік (період </a:t>
            </a:r>
            <a:r>
              <a:rPr lang="uk-UA" sz="1400" b="1" dirty="0">
                <a:solidFill>
                  <a:schemeClr val="bg2"/>
                </a:solidFill>
                <a:latin typeface="Arial" panose="020B0604020202020204" pitchFamily="34" charset="0"/>
                <a:cs typeface="Arial" panose="020B0604020202020204" pitchFamily="34" charset="0"/>
              </a:rPr>
              <a:t>з 01 січня </a:t>
            </a:r>
            <a:r>
              <a:rPr lang="uk-UA" sz="1400" b="1" dirty="0" smtClean="0">
                <a:solidFill>
                  <a:schemeClr val="bg2"/>
                </a:solidFill>
                <a:latin typeface="Arial" panose="020B0604020202020204" pitchFamily="34" charset="0"/>
                <a:cs typeface="Arial" panose="020B0604020202020204" pitchFamily="34" charset="0"/>
              </a:rPr>
              <a:t>до </a:t>
            </a:r>
            <a:r>
              <a:rPr lang="uk-UA" sz="1400" b="1" dirty="0">
                <a:solidFill>
                  <a:schemeClr val="bg2"/>
                </a:solidFill>
                <a:latin typeface="Arial" panose="020B0604020202020204" pitchFamily="34" charset="0"/>
                <a:cs typeface="Arial" panose="020B0604020202020204" pitchFamily="34" charset="0"/>
              </a:rPr>
              <a:t>31 грудня включно</a:t>
            </a:r>
            <a:r>
              <a:rPr lang="uk-UA" sz="1400" b="1" dirty="0" smtClean="0">
                <a:solidFill>
                  <a:schemeClr val="bg2"/>
                </a:solidFill>
                <a:latin typeface="Arial" panose="020B0604020202020204" pitchFamily="34" charset="0"/>
                <a:cs typeface="Arial" panose="020B0604020202020204" pitchFamily="34" charset="0"/>
              </a:rPr>
              <a:t>);</a:t>
            </a:r>
            <a:endParaRPr lang="ru-RU" sz="1400" b="1" dirty="0">
              <a:solidFill>
                <a:schemeClr val="bg2"/>
              </a:solidFill>
              <a:latin typeface="Arial" panose="020B0604020202020204" pitchFamily="34" charset="0"/>
              <a:cs typeface="Arial" panose="020B0604020202020204" pitchFamily="34" charset="0"/>
            </a:endParaRPr>
          </a:p>
          <a:p>
            <a:endParaRPr lang="uk-UA" sz="1400" b="1" dirty="0" smtClean="0">
              <a:solidFill>
                <a:srgbClr val="FF0000"/>
              </a:solidFill>
              <a:latin typeface="Arial" panose="020B0604020202020204" pitchFamily="34" charset="0"/>
              <a:cs typeface="Arial" panose="020B0604020202020204" pitchFamily="34" charset="0"/>
            </a:endParaRPr>
          </a:p>
          <a:p>
            <a:pPr>
              <a:spcAft>
                <a:spcPts val="1200"/>
              </a:spcAft>
            </a:pPr>
            <a:r>
              <a:rPr lang="uk-UA" sz="1400" b="1" dirty="0" smtClean="0">
                <a:solidFill>
                  <a:srgbClr val="FF0000"/>
                </a:solidFill>
                <a:latin typeface="Arial" panose="020B0604020202020204" pitchFamily="34" charset="0"/>
                <a:cs typeface="Arial" panose="020B0604020202020204" pitchFamily="34" charset="0"/>
              </a:rPr>
              <a:t>«ПЕРЕД ЗВІЛЬНЕННЯМ»</a:t>
            </a:r>
          </a:p>
          <a:p>
            <a:r>
              <a:rPr lang="uk-UA" sz="1400" b="1" dirty="0" smtClean="0">
                <a:solidFill>
                  <a:schemeClr val="bg2"/>
                </a:solidFill>
                <a:latin typeface="Arial" panose="020B0604020202020204" pitchFamily="34" charset="0"/>
                <a:cs typeface="Arial" panose="020B0604020202020204" pitchFamily="34" charset="0"/>
              </a:rPr>
              <a:t>подається не </a:t>
            </a:r>
            <a:r>
              <a:rPr lang="uk-UA" sz="1400" b="1" dirty="0">
                <a:solidFill>
                  <a:schemeClr val="bg2"/>
                </a:solidFill>
                <a:latin typeface="Arial" panose="020B0604020202020204" pitchFamily="34" charset="0"/>
                <a:cs typeface="Arial" panose="020B0604020202020204" pitchFamily="34" charset="0"/>
              </a:rPr>
              <a:t>пізніше двадцяти робочих днів з дня припинення </a:t>
            </a:r>
            <a:r>
              <a:rPr lang="uk-UA" sz="1400" b="1" dirty="0" smtClean="0">
                <a:solidFill>
                  <a:schemeClr val="bg2"/>
                </a:solidFill>
                <a:latin typeface="Arial" panose="020B0604020202020204" pitchFamily="34" charset="0"/>
                <a:cs typeface="Arial" panose="020B0604020202020204" pitchFamily="34" charset="0"/>
              </a:rPr>
              <a:t>діяльності, визначеної Законом №1700, та </a:t>
            </a:r>
            <a:r>
              <a:rPr lang="uk-UA" sz="1400" b="1" dirty="0">
                <a:solidFill>
                  <a:schemeClr val="bg2"/>
                </a:solidFill>
                <a:latin typeface="Arial" panose="020B0604020202020204" pitchFamily="34" charset="0"/>
                <a:cs typeface="Arial" panose="020B0604020202020204" pitchFamily="34" charset="0"/>
              </a:rPr>
              <a:t>охоплює період, який не був охоплений </a:t>
            </a:r>
            <a:r>
              <a:rPr lang="uk-UA" sz="1400" b="1" dirty="0" smtClean="0">
                <a:solidFill>
                  <a:schemeClr val="bg2"/>
                </a:solidFill>
                <a:latin typeface="Arial" panose="020B0604020202020204" pitchFamily="34" charset="0"/>
                <a:cs typeface="Arial" panose="020B0604020202020204" pitchFamily="34" charset="0"/>
              </a:rPr>
              <a:t>раніше поданими деклараціями;</a:t>
            </a:r>
            <a:endParaRPr lang="ru-RU" sz="1400" b="1" dirty="0" smtClean="0">
              <a:solidFill>
                <a:schemeClr val="bg2"/>
              </a:solidFill>
              <a:latin typeface="Arial" panose="020B0604020202020204" pitchFamily="34" charset="0"/>
              <a:cs typeface="Arial" panose="020B0604020202020204" pitchFamily="34" charset="0"/>
            </a:endParaRPr>
          </a:p>
          <a:p>
            <a:endParaRPr lang="uk-UA" sz="1400" b="1" dirty="0" smtClean="0">
              <a:solidFill>
                <a:srgbClr val="FF0000"/>
              </a:solidFill>
              <a:latin typeface="Arial" panose="020B0604020202020204" pitchFamily="34" charset="0"/>
              <a:cs typeface="Arial" panose="020B0604020202020204" pitchFamily="34" charset="0"/>
            </a:endParaRPr>
          </a:p>
          <a:p>
            <a:pPr marL="3600000">
              <a:spcAft>
                <a:spcPts val="1200"/>
              </a:spcAft>
            </a:pPr>
            <a:r>
              <a:rPr lang="uk-UA" sz="1400" b="1" dirty="0" smtClean="0">
                <a:solidFill>
                  <a:srgbClr val="FF0000"/>
                </a:solidFill>
                <a:latin typeface="Arial" panose="020B0604020202020204" pitchFamily="34" charset="0"/>
                <a:cs typeface="Arial" panose="020B0604020202020204" pitchFamily="34" charset="0"/>
              </a:rPr>
              <a:t>«ПІСЛЯ ЗВІЛЬНЕННЯ»</a:t>
            </a:r>
          </a:p>
          <a:p>
            <a:pPr marL="3600000"/>
            <a:r>
              <a:rPr lang="uk-UA" sz="1400" b="1" dirty="0" smtClean="0">
                <a:solidFill>
                  <a:schemeClr val="bg2"/>
                </a:solidFill>
                <a:latin typeface="Arial" panose="020B0604020202020204" pitchFamily="34" charset="0"/>
                <a:cs typeface="Arial" panose="020B0604020202020204" pitchFamily="34" charset="0"/>
              </a:rPr>
              <a:t>подається у період з 00 годин 00 хвилин 01 січня до 00 годин 00 хвилин 01 квітня наступного після припинення діяльності, визначеної Законом №1700, року та охоплює попередній рік (період з 01 січня до 31 грудня включно);</a:t>
            </a:r>
            <a:endParaRPr lang="ru-RU" sz="1400" b="1" dirty="0" smtClean="0">
              <a:solidFill>
                <a:schemeClr val="bg2"/>
              </a:solidFill>
              <a:latin typeface="Arial" panose="020B0604020202020204" pitchFamily="34" charset="0"/>
              <a:cs typeface="Arial" panose="020B0604020202020204" pitchFamily="34" charset="0"/>
            </a:endParaRPr>
          </a:p>
          <a:p>
            <a:pPr marL="3600000"/>
            <a:endParaRPr lang="uk-UA" sz="1400" b="1" dirty="0" smtClean="0">
              <a:solidFill>
                <a:srgbClr val="FF0000"/>
              </a:solidFill>
              <a:latin typeface="Arial" panose="020B0604020202020204" pitchFamily="34" charset="0"/>
              <a:cs typeface="Arial" panose="020B0604020202020204" pitchFamily="34" charset="0"/>
            </a:endParaRPr>
          </a:p>
          <a:p>
            <a:pPr marL="3600000">
              <a:spcAft>
                <a:spcPts val="1200"/>
              </a:spcAft>
            </a:pPr>
            <a:r>
              <a:rPr lang="uk-UA" sz="1400" b="1" dirty="0" smtClean="0">
                <a:solidFill>
                  <a:srgbClr val="FF0000"/>
                </a:solidFill>
                <a:latin typeface="Arial" panose="020B0604020202020204" pitchFamily="34" charset="0"/>
                <a:cs typeface="Arial" panose="020B0604020202020204" pitchFamily="34" charset="0"/>
              </a:rPr>
              <a:t>«КАНДИДАТА»</a:t>
            </a:r>
          </a:p>
          <a:p>
            <a:pPr marL="3600000"/>
            <a:r>
              <a:rPr lang="uk-UA" sz="1400" b="1" dirty="0" smtClean="0">
                <a:solidFill>
                  <a:schemeClr val="bg2"/>
                </a:solidFill>
                <a:latin typeface="Arial" panose="020B0604020202020204" pitchFamily="34" charset="0"/>
                <a:cs typeface="Arial" panose="020B0604020202020204" pitchFamily="34" charset="0"/>
              </a:rPr>
              <a:t>до призначення </a:t>
            </a:r>
            <a:r>
              <a:rPr lang="uk-UA" sz="1400" b="1" dirty="0">
                <a:solidFill>
                  <a:schemeClr val="bg2"/>
                </a:solidFill>
                <a:latin typeface="Arial" panose="020B0604020202020204" pitchFamily="34" charset="0"/>
                <a:cs typeface="Arial" panose="020B0604020202020204" pitchFamily="34" charset="0"/>
              </a:rPr>
              <a:t>або обрання на </a:t>
            </a:r>
            <a:r>
              <a:rPr lang="uk-UA" sz="1400" b="1" dirty="0" smtClean="0">
                <a:solidFill>
                  <a:schemeClr val="bg2"/>
                </a:solidFill>
                <a:latin typeface="Arial" panose="020B0604020202020204" pitchFamily="34" charset="0"/>
                <a:cs typeface="Arial" panose="020B0604020202020204" pitchFamily="34" charset="0"/>
              </a:rPr>
              <a:t>посаду, визначену Законом №1700, та охоплює </a:t>
            </a:r>
            <a:r>
              <a:rPr lang="uk-UA" sz="1400" b="1" dirty="0">
                <a:solidFill>
                  <a:schemeClr val="bg2"/>
                </a:solidFill>
                <a:latin typeface="Arial" panose="020B0604020202020204" pitchFamily="34" charset="0"/>
                <a:cs typeface="Arial" panose="020B0604020202020204" pitchFamily="34" charset="0"/>
              </a:rPr>
              <a:t>рік (період з 01 січня до 31 грудня включно), що передує року, в якому особа подала заяву на зайняття посади, якщо інше не передбачено законодавством</a:t>
            </a:r>
            <a:r>
              <a:rPr lang="uk-UA" sz="1400" b="1" dirty="0" smtClean="0">
                <a:solidFill>
                  <a:schemeClr val="bg2"/>
                </a:solidFill>
                <a:latin typeface="Arial" panose="020B0604020202020204" pitchFamily="34" charset="0"/>
                <a:cs typeface="Arial" panose="020B0604020202020204" pitchFamily="34" charset="0"/>
              </a:rPr>
              <a:t>.</a:t>
            </a:r>
          </a:p>
          <a:p>
            <a:pPr marL="3600000"/>
            <a:endParaRPr lang="uk-UA" sz="1400" b="1" dirty="0">
              <a:solidFill>
                <a:schemeClr val="bg2"/>
              </a:solidFill>
              <a:latin typeface="Arial" panose="020B0604020202020204" pitchFamily="34" charset="0"/>
              <a:cs typeface="Arial" panose="020B0604020202020204" pitchFamily="34" charset="0"/>
            </a:endParaRPr>
          </a:p>
          <a:p>
            <a:pPr marL="3600000"/>
            <a:endParaRPr lang="uk-UA" sz="1400" b="1" dirty="0" smtClean="0">
              <a:solidFill>
                <a:schemeClr val="bg2"/>
              </a:solidFill>
              <a:latin typeface="Arial" panose="020B0604020202020204" pitchFamily="34" charset="0"/>
              <a:cs typeface="Arial" panose="020B0604020202020204" pitchFamily="34" charset="0"/>
            </a:endParaRPr>
          </a:p>
          <a:p>
            <a:pPr marL="2160000"/>
            <a:r>
              <a:rPr lang="uk-UA" sz="1400" b="1" i="1" dirty="0" smtClean="0">
                <a:solidFill>
                  <a:schemeClr val="bg2"/>
                </a:solidFill>
                <a:latin typeface="Arial" panose="020B0604020202020204" pitchFamily="34" charset="0"/>
                <a:cs typeface="Arial" panose="020B0604020202020204" pitchFamily="34" charset="0"/>
              </a:rPr>
              <a:t>Виправлення в декларацію можна внести протягом </a:t>
            </a:r>
            <a:endParaRPr lang="uk-UA" sz="1400" b="1" i="1" dirty="0" smtClean="0">
              <a:solidFill>
                <a:schemeClr val="bg2"/>
              </a:solidFill>
              <a:latin typeface="Arial" panose="020B0604020202020204" pitchFamily="34" charset="0"/>
              <a:cs typeface="Arial" panose="020B0604020202020204" pitchFamily="34" charset="0"/>
            </a:endParaRPr>
          </a:p>
          <a:p>
            <a:pPr marL="2160000"/>
            <a:r>
              <a:rPr lang="uk-UA" sz="1400" b="1" i="1" dirty="0" smtClean="0">
                <a:solidFill>
                  <a:schemeClr val="bg2"/>
                </a:solidFill>
                <a:latin typeface="Arial" panose="020B0604020202020204" pitchFamily="34" charset="0"/>
                <a:cs typeface="Arial" panose="020B0604020202020204" pitchFamily="34" charset="0"/>
              </a:rPr>
              <a:t>7 </a:t>
            </a:r>
            <a:r>
              <a:rPr lang="uk-UA" sz="1400" b="1" i="1" dirty="0" smtClean="0">
                <a:solidFill>
                  <a:schemeClr val="bg2"/>
                </a:solidFill>
                <a:latin typeface="Arial" panose="020B0604020202020204" pitchFamily="34" charset="0"/>
                <a:cs typeface="Arial" panose="020B0604020202020204" pitchFamily="34" charset="0"/>
              </a:rPr>
              <a:t>днів </a:t>
            </a:r>
            <a:r>
              <a:rPr lang="uk-UA" sz="1400" b="1" i="1" dirty="0" smtClean="0">
                <a:solidFill>
                  <a:schemeClr val="bg2"/>
                </a:solidFill>
                <a:latin typeface="Arial" panose="020B0604020202020204" pitchFamily="34" charset="0"/>
                <a:cs typeface="Arial" panose="020B0604020202020204" pitchFamily="34" charset="0"/>
              </a:rPr>
              <a:t>з </a:t>
            </a:r>
            <a:r>
              <a:rPr lang="uk-UA" sz="1400" b="1" i="1" dirty="0" smtClean="0">
                <a:solidFill>
                  <a:schemeClr val="bg2"/>
                </a:solidFill>
                <a:latin typeface="Arial" panose="020B0604020202020204" pitchFamily="34" charset="0"/>
                <a:cs typeface="Arial" panose="020B0604020202020204" pitchFamily="34" charset="0"/>
              </a:rPr>
              <a:t>дня подання </a:t>
            </a:r>
            <a:r>
              <a:rPr lang="uk-UA" sz="1400" b="1" i="1" dirty="0" smtClean="0">
                <a:solidFill>
                  <a:schemeClr val="bg2"/>
                </a:solidFill>
                <a:latin typeface="Arial" panose="020B0604020202020204" pitchFamily="34" charset="0"/>
                <a:cs typeface="Arial" panose="020B0604020202020204" pitchFamily="34" charset="0"/>
              </a:rPr>
              <a:t>і </a:t>
            </a:r>
            <a:r>
              <a:rPr lang="uk-UA" sz="1400" b="1" i="1" dirty="0" smtClean="0">
                <a:solidFill>
                  <a:schemeClr val="bg2"/>
                </a:solidFill>
                <a:latin typeface="Arial" panose="020B0604020202020204" pitchFamily="34" charset="0"/>
                <a:cs typeface="Arial" panose="020B0604020202020204" pitchFamily="34" charset="0"/>
              </a:rPr>
              <a:t>зробити це тричі</a:t>
            </a:r>
            <a:endParaRPr lang="uk-UA" sz="1400" b="1" i="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81022"/>
            <a:ext cx="11635666"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ВИДИ ТА СТРОКИ ПОДАННЯ ДЕКЛАРАЦІЙ</a:t>
            </a:r>
            <a:endParaRPr lang="ru-RU" sz="2000" b="1" dirty="0">
              <a:solidFill>
                <a:srgbClr val="0070C0"/>
              </a:solidFill>
              <a:latin typeface="Century Schoolbook" panose="02040604050505020304" pitchFamily="18" charset="0"/>
            </a:endParaRPr>
          </a:p>
        </p:txBody>
      </p:sp>
      <p:pic>
        <p:nvPicPr>
          <p:cNvPr id="6" name="Picture 2" descr="Картинки по запросу &quot;декларування картинка&quot;&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272" y="3400039"/>
            <a:ext cx="2143125"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3315" name="Picture 1" descr="C:\Users\User\Desktop\Новый рисунок 3.png"/>
          <p:cNvPicPr>
            <a:picLocks noChangeAspect="1" noChangeArrowheads="1"/>
          </p:cNvPicPr>
          <p:nvPr/>
        </p:nvPicPr>
        <p:blipFill>
          <a:blip r:embed="rId4" cstate="print"/>
          <a:srcRect/>
          <a:stretch>
            <a:fillRect/>
          </a:stretch>
        </p:blipFill>
        <p:spPr bwMode="auto">
          <a:xfrm>
            <a:off x="11104880" y="0"/>
            <a:ext cx="1087120" cy="1957388"/>
          </a:xfrm>
          <a:prstGeom prst="rect">
            <a:avLst/>
          </a:prstGeom>
          <a:noFill/>
          <a:ln w="9525">
            <a:noFill/>
            <a:miter lim="800000"/>
            <a:headEnd/>
            <a:tailEnd/>
          </a:ln>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57346" y="5567878"/>
            <a:ext cx="1512916" cy="847898"/>
          </a:xfrm>
          <a:prstGeom prst="rect">
            <a:avLst/>
          </a:prstGeom>
        </p:spPr>
      </p:pic>
    </p:spTree>
    <p:extLst>
      <p:ext uri="{BB962C8B-B14F-4D97-AF65-F5344CB8AC3E}">
        <p14:creationId xmlns:p14="http://schemas.microsoft.com/office/powerpoint/2010/main" xmlns="" val="299884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711200"/>
            <a:ext cx="11572240" cy="595376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lgn="ctr">
              <a:spcAft>
                <a:spcPts val="1200"/>
              </a:spcAft>
            </a:pPr>
            <a:r>
              <a:rPr lang="uk-UA" sz="1400" b="1" dirty="0" smtClean="0">
                <a:solidFill>
                  <a:schemeClr val="bg2"/>
                </a:solidFill>
                <a:latin typeface="Arial" panose="020B0604020202020204" pitchFamily="34" charset="0"/>
                <a:cs typeface="Arial" panose="020B0604020202020204" pitchFamily="34" charset="0"/>
              </a:rPr>
              <a:t>Не кожний </a:t>
            </a:r>
            <a:r>
              <a:rPr lang="uk-UA" sz="1400" b="1" dirty="0">
                <a:solidFill>
                  <a:schemeClr val="bg2"/>
                </a:solidFill>
                <a:latin typeface="Arial" panose="020B0604020202020204" pitchFamily="34" charset="0"/>
                <a:cs typeface="Arial" panose="020B0604020202020204" pitchFamily="34" charset="0"/>
              </a:rPr>
              <a:t>близький родич є членом сім’ї суб’єкта </a:t>
            </a:r>
            <a:r>
              <a:rPr lang="uk-UA" sz="1400" b="1" dirty="0" smtClean="0">
                <a:solidFill>
                  <a:schemeClr val="bg2"/>
                </a:solidFill>
                <a:latin typeface="Arial" panose="020B0604020202020204" pitchFamily="34" charset="0"/>
                <a:cs typeface="Arial" panose="020B0604020202020204" pitchFamily="34" charset="0"/>
              </a:rPr>
              <a:t>декларування.  </a:t>
            </a:r>
          </a:p>
          <a:p>
            <a:pPr algn="ctr">
              <a:spcAft>
                <a:spcPts val="1200"/>
              </a:spcAft>
            </a:pPr>
            <a:r>
              <a:rPr lang="uk-UA" sz="1400" b="1" dirty="0" smtClean="0">
                <a:solidFill>
                  <a:schemeClr val="bg2"/>
                </a:solidFill>
                <a:latin typeface="Arial" panose="020B0604020202020204" pitchFamily="34" charset="0"/>
                <a:cs typeface="Arial" panose="020B0604020202020204" pitchFamily="34" charset="0"/>
              </a:rPr>
              <a:t>Не </a:t>
            </a:r>
            <a:r>
              <a:rPr lang="uk-UA" sz="1400" b="1" dirty="0">
                <a:solidFill>
                  <a:schemeClr val="bg2"/>
                </a:solidFill>
                <a:latin typeface="Arial" panose="020B0604020202020204" pitchFamily="34" charset="0"/>
                <a:cs typeface="Arial" panose="020B0604020202020204" pitchFamily="34" charset="0"/>
              </a:rPr>
              <a:t>кожний член сім</a:t>
            </a:r>
            <a:r>
              <a:rPr lang="ru-RU" sz="1400" b="1" dirty="0">
                <a:solidFill>
                  <a:schemeClr val="bg2"/>
                </a:solidFill>
                <a:latin typeface="Arial" panose="020B0604020202020204" pitchFamily="34" charset="0"/>
                <a:cs typeface="Arial" panose="020B0604020202020204" pitchFamily="34" charset="0"/>
              </a:rPr>
              <a:t>’</a:t>
            </a:r>
            <a:r>
              <a:rPr lang="uk-UA" sz="1400" b="1" dirty="0">
                <a:solidFill>
                  <a:schemeClr val="bg2"/>
                </a:solidFill>
                <a:latin typeface="Arial" panose="020B0604020202020204" pitchFamily="34" charset="0"/>
                <a:cs typeface="Arial" panose="020B0604020202020204" pitchFamily="34" charset="0"/>
              </a:rPr>
              <a:t>ї декларанта є близьким </a:t>
            </a:r>
            <a:r>
              <a:rPr lang="uk-UA" sz="1400" b="1" dirty="0" smtClean="0">
                <a:solidFill>
                  <a:schemeClr val="bg2"/>
                </a:solidFill>
                <a:latin typeface="Arial" panose="020B0604020202020204" pitchFamily="34" charset="0"/>
                <a:cs typeface="Arial" panose="020B0604020202020204" pitchFamily="34" charset="0"/>
              </a:rPr>
              <a:t>родичом.</a:t>
            </a:r>
          </a:p>
          <a:p>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pPr>
              <a:spcAft>
                <a:spcPts val="1200"/>
              </a:spcAft>
            </a:pPr>
            <a:r>
              <a:rPr lang="uk-UA" sz="1400" b="1" dirty="0" smtClean="0">
                <a:solidFill>
                  <a:srgbClr val="FF0000"/>
                </a:solidFill>
                <a:latin typeface="Arial" panose="020B0604020202020204" pitchFamily="34" charset="0"/>
                <a:cs typeface="Arial" panose="020B0604020202020204" pitchFamily="34" charset="0"/>
              </a:rPr>
              <a:t>	Члени </a:t>
            </a:r>
            <a:r>
              <a:rPr lang="uk-UA" sz="1400" b="1" dirty="0">
                <a:solidFill>
                  <a:srgbClr val="FF0000"/>
                </a:solidFill>
                <a:latin typeface="Arial" panose="020B0604020202020204" pitchFamily="34" charset="0"/>
                <a:cs typeface="Arial" panose="020B0604020202020204" pitchFamily="34" charset="0"/>
              </a:rPr>
              <a:t>сім</a:t>
            </a:r>
            <a:r>
              <a:rPr lang="ru-RU" sz="1400" b="1" dirty="0">
                <a:solidFill>
                  <a:srgbClr val="FF0000"/>
                </a:solidFill>
                <a:latin typeface="Arial" panose="020B0604020202020204" pitchFamily="34" charset="0"/>
                <a:cs typeface="Arial" panose="020B0604020202020204" pitchFamily="34" charset="0"/>
              </a:rPr>
              <a:t>’</a:t>
            </a:r>
            <a:r>
              <a:rPr lang="uk-UA" sz="1400" b="1" dirty="0">
                <a:solidFill>
                  <a:srgbClr val="FF0000"/>
                </a:solidFill>
                <a:latin typeface="Arial" panose="020B0604020202020204" pitchFamily="34" charset="0"/>
                <a:cs typeface="Arial" panose="020B0604020202020204" pitchFamily="34" charset="0"/>
              </a:rPr>
              <a:t>ї:</a:t>
            </a:r>
            <a:endParaRPr lang="ru-RU" sz="1400" b="1" dirty="0">
              <a:solidFill>
                <a:srgbClr val="FF0000"/>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а) особа, яка перебуває у шлюбі із </a:t>
            </a:r>
            <a:r>
              <a:rPr lang="uk-UA" sz="1400" dirty="0" smtClean="0">
                <a:solidFill>
                  <a:schemeClr val="bg2"/>
                </a:solidFill>
                <a:latin typeface="Arial" panose="020B0604020202020204" pitchFamily="34" charset="0"/>
                <a:cs typeface="Arial" panose="020B0604020202020204" pitchFamily="34" charset="0"/>
              </a:rPr>
              <a:t>суб’єктом декларування, </a:t>
            </a:r>
            <a:r>
              <a:rPr lang="uk-UA" sz="1400" dirty="0">
                <a:solidFill>
                  <a:schemeClr val="bg2"/>
                </a:solidFill>
                <a:latin typeface="Arial" panose="020B0604020202020204" pitchFamily="34" charset="0"/>
                <a:cs typeface="Arial" panose="020B0604020202020204" pitchFamily="34" charset="0"/>
              </a:rPr>
              <a:t>та діти </a:t>
            </a:r>
            <a:r>
              <a:rPr lang="uk-UA" sz="1400" dirty="0" smtClean="0">
                <a:solidFill>
                  <a:schemeClr val="bg2"/>
                </a:solidFill>
                <a:latin typeface="Arial" panose="020B0604020202020204" pitchFamily="34" charset="0"/>
                <a:cs typeface="Arial" panose="020B0604020202020204" pitchFamily="34" charset="0"/>
              </a:rPr>
              <a:t>зазначеного </a:t>
            </a:r>
            <a:r>
              <a:rPr lang="uk-UA" sz="1400" dirty="0">
                <a:solidFill>
                  <a:schemeClr val="bg2"/>
                </a:solidFill>
                <a:latin typeface="Arial" panose="020B0604020202020204" pitchFamily="34" charset="0"/>
                <a:cs typeface="Arial" panose="020B0604020202020204" pitchFamily="34" charset="0"/>
              </a:rPr>
              <a:t>суб’єкта до досягнення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ними повноліття – незалежно від </a:t>
            </a:r>
            <a:r>
              <a:rPr lang="uk-UA" sz="1400" dirty="0">
                <a:solidFill>
                  <a:schemeClr val="bg2"/>
                </a:solidFill>
                <a:latin typeface="Arial" panose="020B0604020202020204" pitchFamily="34" charset="0"/>
                <a:cs typeface="Arial" panose="020B0604020202020204" pitchFamily="34" charset="0"/>
              </a:rPr>
              <a:t>спільного проживання із суб’єктом;</a:t>
            </a:r>
            <a:endParaRPr lang="ru-RU"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б</a:t>
            </a:r>
            <a:r>
              <a:rPr lang="uk-UA" sz="1400" dirty="0">
                <a:solidFill>
                  <a:schemeClr val="bg2"/>
                </a:solidFill>
                <a:latin typeface="Arial" panose="020B0604020202020204" pitchFamily="34" charset="0"/>
                <a:cs typeface="Arial" panose="020B0604020202020204" pitchFamily="34" charset="0"/>
              </a:rPr>
              <a:t>) будь-які особи, які спільно проживають, пов’язані спільним побутом, </a:t>
            </a:r>
            <a:r>
              <a:rPr lang="uk-UA" sz="1400" dirty="0" smtClean="0">
                <a:solidFill>
                  <a:schemeClr val="bg2"/>
                </a:solidFill>
                <a:latin typeface="Arial" panose="020B0604020202020204" pitchFamily="34" charset="0"/>
                <a:cs typeface="Arial" panose="020B0604020202020204" pitchFamily="34" charset="0"/>
              </a:rPr>
              <a:t>мають взаємні </a:t>
            </a:r>
            <a:r>
              <a:rPr lang="uk-UA" sz="1400" dirty="0">
                <a:solidFill>
                  <a:schemeClr val="bg2"/>
                </a:solidFill>
                <a:latin typeface="Arial" panose="020B0604020202020204" pitchFamily="34" charset="0"/>
                <a:cs typeface="Arial" panose="020B0604020202020204" pitchFamily="34" charset="0"/>
              </a:rPr>
              <a:t>права та обов’язки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із </a:t>
            </a:r>
            <a:r>
              <a:rPr lang="uk-UA" sz="1400" dirty="0">
                <a:solidFill>
                  <a:schemeClr val="bg2"/>
                </a:solidFill>
                <a:latin typeface="Arial" panose="020B0604020202020204" pitchFamily="34" charset="0"/>
                <a:cs typeface="Arial" panose="020B0604020202020204" pitchFamily="34" charset="0"/>
              </a:rPr>
              <a:t>суб’єктом, зазначеним у частині </a:t>
            </a:r>
            <a:r>
              <a:rPr lang="uk-UA" sz="1400" dirty="0" smtClean="0">
                <a:solidFill>
                  <a:schemeClr val="bg2"/>
                </a:solidFill>
                <a:latin typeface="Arial" panose="020B0604020202020204" pitchFamily="34" charset="0"/>
                <a:cs typeface="Arial" panose="020B0604020202020204" pitchFamily="34" charset="0"/>
              </a:rPr>
              <a:t>першій</a:t>
            </a:r>
            <a:r>
              <a:rPr lang="uk-UA" sz="1400" dirty="0">
                <a:solidFill>
                  <a:schemeClr val="bg2"/>
                </a:solidFill>
                <a:latin typeface="Arial" panose="020B0604020202020204" pitchFamily="34" charset="0"/>
                <a:cs typeface="Arial" panose="020B0604020202020204" pitchFamily="34" charset="0"/>
              </a:rPr>
              <a:t> статті 3 </a:t>
            </a:r>
            <a:r>
              <a:rPr lang="uk-UA" sz="1400" dirty="0" smtClean="0">
                <a:solidFill>
                  <a:schemeClr val="bg2"/>
                </a:solidFill>
                <a:latin typeface="Arial" panose="020B0604020202020204" pitchFamily="34" charset="0"/>
                <a:cs typeface="Arial" panose="020B0604020202020204" pitchFamily="34" charset="0"/>
              </a:rPr>
              <a:t>Закону №1700 </a:t>
            </a:r>
            <a:r>
              <a:rPr lang="uk-UA" sz="1400" dirty="0">
                <a:solidFill>
                  <a:schemeClr val="bg2"/>
                </a:solidFill>
                <a:latin typeface="Arial" panose="020B0604020202020204" pitchFamily="34" charset="0"/>
                <a:cs typeface="Arial" panose="020B0604020202020204" pitchFamily="34" charset="0"/>
              </a:rPr>
              <a:t>(крім осіб, взаємні права та обов’язки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яких не </a:t>
            </a:r>
            <a:r>
              <a:rPr lang="uk-UA" sz="1400" dirty="0">
                <a:solidFill>
                  <a:schemeClr val="bg2"/>
                </a:solidFill>
                <a:latin typeface="Arial" panose="020B0604020202020204" pitchFamily="34" charset="0"/>
                <a:cs typeface="Arial" panose="020B0604020202020204" pitchFamily="34" charset="0"/>
              </a:rPr>
              <a:t>мають </a:t>
            </a:r>
            <a:r>
              <a:rPr lang="uk-UA" sz="1400" dirty="0" smtClean="0">
                <a:solidFill>
                  <a:schemeClr val="bg2"/>
                </a:solidFill>
                <a:latin typeface="Arial" panose="020B0604020202020204" pitchFamily="34" charset="0"/>
                <a:cs typeface="Arial" panose="020B0604020202020204" pitchFamily="34" charset="0"/>
              </a:rPr>
              <a:t>характеру сімейних</a:t>
            </a:r>
            <a:r>
              <a:rPr lang="uk-UA" sz="1400" dirty="0">
                <a:solidFill>
                  <a:schemeClr val="bg2"/>
                </a:solidFill>
                <a:latin typeface="Arial" panose="020B0604020202020204" pitchFamily="34" charset="0"/>
                <a:cs typeface="Arial" panose="020B0604020202020204" pitchFamily="34" charset="0"/>
              </a:rPr>
              <a:t>), у тому числі особи, які спільно проживають, </a:t>
            </a:r>
            <a:r>
              <a:rPr lang="uk-UA" sz="1400" dirty="0" smtClean="0">
                <a:solidFill>
                  <a:schemeClr val="bg2"/>
                </a:solidFill>
                <a:latin typeface="Arial" panose="020B0604020202020204" pitchFamily="34" charset="0"/>
                <a:cs typeface="Arial" panose="020B0604020202020204" pitchFamily="34" charset="0"/>
              </a:rPr>
              <a:t>але </a:t>
            </a:r>
            <a:r>
              <a:rPr lang="uk-UA" sz="1400" dirty="0">
                <a:solidFill>
                  <a:schemeClr val="bg2"/>
                </a:solidFill>
                <a:latin typeface="Arial" panose="020B0604020202020204" pitchFamily="34" charset="0"/>
                <a:cs typeface="Arial" panose="020B0604020202020204" pitchFamily="34" charset="0"/>
              </a:rPr>
              <a:t>не </a:t>
            </a:r>
            <a:r>
              <a:rPr lang="uk-UA" sz="1400" dirty="0" smtClean="0">
                <a:solidFill>
                  <a:schemeClr val="bg2"/>
                </a:solidFill>
                <a:latin typeface="Arial" panose="020B0604020202020204" pitchFamily="34" charset="0"/>
                <a:cs typeface="Arial" panose="020B0604020202020204" pitchFamily="34" charset="0"/>
              </a:rPr>
              <a:t>перебувають у </a:t>
            </a:r>
            <a:r>
              <a:rPr lang="uk-UA" sz="1400" dirty="0">
                <a:solidFill>
                  <a:schemeClr val="bg2"/>
                </a:solidFill>
                <a:latin typeface="Arial" panose="020B0604020202020204" pitchFamily="34" charset="0"/>
                <a:cs typeface="Arial" panose="020B0604020202020204" pitchFamily="34" charset="0"/>
              </a:rPr>
              <a:t>шлюбі</a:t>
            </a:r>
            <a:r>
              <a:rPr lang="uk-UA" sz="1400" dirty="0" smtClean="0">
                <a:solidFill>
                  <a:schemeClr val="bg2"/>
                </a:solidFill>
                <a:latin typeface="Arial" panose="020B0604020202020204" pitchFamily="34" charset="0"/>
                <a:cs typeface="Arial" panose="020B0604020202020204" pitchFamily="34" charset="0"/>
              </a:rPr>
              <a:t>.</a:t>
            </a: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pPr marL="2700000"/>
            <a:r>
              <a:rPr lang="uk-UA" sz="1400" b="1" dirty="0" smtClean="0">
                <a:solidFill>
                  <a:schemeClr val="bg2"/>
                </a:solidFill>
                <a:latin typeface="Arial" panose="020B0604020202020204" pitchFamily="34" charset="0"/>
                <a:cs typeface="Arial" panose="020B0604020202020204" pitchFamily="34" charset="0"/>
              </a:rPr>
              <a:t>Членами </a:t>
            </a:r>
            <a:r>
              <a:rPr lang="uk-UA" sz="1400" b="1" dirty="0">
                <a:solidFill>
                  <a:schemeClr val="bg2"/>
                </a:solidFill>
                <a:latin typeface="Arial" panose="020B0604020202020204" pitchFamily="34" charset="0"/>
                <a:cs typeface="Arial" panose="020B0604020202020204" pitchFamily="34" charset="0"/>
              </a:rPr>
              <a:t>сім’ї суб’єкта декларування, які не є його подружжям або дітьми, вважаються особи, що спільно проживали із суб’єктом декларування станом на останній день звітного періоду або сукупно протягом не менше 183 днів протягом року, що передує року подання декларації (примітка до ст.46 Закону №1700)</a:t>
            </a:r>
            <a:endParaRPr lang="ru-RU"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69"/>
            <a:ext cx="11572240"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ЧЛЕНИ СІМ’Ї СУБ’ЄКТА ДЕКЛАРУВАННЯ</a:t>
            </a:r>
            <a:endParaRPr lang="ru-RU" sz="2000" b="1" dirty="0">
              <a:solidFill>
                <a:srgbClr val="0070C0"/>
              </a:solidFill>
              <a:latin typeface="Century Schoolbook" panose="020406040505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3938" y="5180384"/>
            <a:ext cx="1891477" cy="1061702"/>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35160" y="2081486"/>
            <a:ext cx="2000250" cy="2667000"/>
          </a:xfrm>
          <a:prstGeom prst="rect">
            <a:avLst/>
          </a:prstGeom>
        </p:spPr>
      </p:pic>
      <p:pic>
        <p:nvPicPr>
          <p:cNvPr id="13315" name="Picture 1" descr="C:\Users\User\Desktop\Новый рисунок 3.png"/>
          <p:cNvPicPr>
            <a:picLocks noChangeAspect="1" noChangeArrowheads="1"/>
          </p:cNvPicPr>
          <p:nvPr/>
        </p:nvPicPr>
        <p:blipFill>
          <a:blip r:embed="rId5" cstate="print"/>
          <a:srcRect/>
          <a:stretch>
            <a:fillRect/>
          </a:stretch>
        </p:blipFill>
        <p:spPr bwMode="auto">
          <a:xfrm>
            <a:off x="10991850" y="0"/>
            <a:ext cx="1087120" cy="1957388"/>
          </a:xfrm>
          <a:prstGeom prst="rect">
            <a:avLst/>
          </a:prstGeom>
          <a:noFill/>
          <a:ln w="9525">
            <a:noFill/>
            <a:miter lim="800000"/>
            <a:headEnd/>
            <a:tailEnd/>
          </a:ln>
        </p:spPr>
      </p:pic>
    </p:spTree>
    <p:extLst>
      <p:ext uri="{BB962C8B-B14F-4D97-AF65-F5344CB8AC3E}">
        <p14:creationId xmlns:p14="http://schemas.microsoft.com/office/powerpoint/2010/main" xmlns="" val="3809048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690880"/>
            <a:ext cx="11572240" cy="595376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marL="2160000"/>
            <a:r>
              <a:rPr lang="uk-UA" sz="1400" b="1" dirty="0">
                <a:solidFill>
                  <a:srgbClr val="FF0000"/>
                </a:solidFill>
                <a:latin typeface="Arial" panose="020B0604020202020204" pitchFamily="34" charset="0"/>
                <a:cs typeface="Arial" panose="020B0604020202020204" pitchFamily="34" charset="0"/>
              </a:rPr>
              <a:t>Стосовно суб’єкта декларування та членів сім’ї:</a:t>
            </a:r>
            <a:endParaRPr lang="ru-RU" sz="1400" b="1" dirty="0">
              <a:solidFill>
                <a:srgbClr val="FF0000"/>
              </a:solidFill>
              <a:latin typeface="Arial" panose="020B0604020202020204" pitchFamily="34" charset="0"/>
              <a:cs typeface="Arial" panose="020B0604020202020204" pitchFamily="34" charset="0"/>
            </a:endParaRPr>
          </a:p>
          <a:p>
            <a:pPr marL="2160000"/>
            <a:r>
              <a:rPr lang="uk-UA" sz="1400" dirty="0">
                <a:solidFill>
                  <a:schemeClr val="bg2"/>
                </a:solidFill>
                <a:latin typeface="Arial" panose="020B0604020202020204" pitchFamily="34" charset="0"/>
                <a:cs typeface="Arial" panose="020B0604020202020204" pitchFamily="34" charset="0"/>
              </a:rPr>
              <a:t>- прізвище, ім'я, по батькові;</a:t>
            </a:r>
            <a:endParaRPr lang="ru-RU" sz="1400" dirty="0">
              <a:solidFill>
                <a:schemeClr val="bg2"/>
              </a:solidFill>
              <a:latin typeface="Arial" panose="020B0604020202020204" pitchFamily="34" charset="0"/>
              <a:cs typeface="Arial" panose="020B0604020202020204" pitchFamily="34" charset="0"/>
            </a:endParaRPr>
          </a:p>
          <a:p>
            <a:pPr marL="2160000"/>
            <a:r>
              <a:rPr lang="uk-UA" sz="1400" dirty="0">
                <a:solidFill>
                  <a:schemeClr val="bg2"/>
                </a:solidFill>
                <a:latin typeface="Arial" panose="020B0604020202020204" pitchFamily="34" charset="0"/>
                <a:cs typeface="Arial" panose="020B0604020202020204" pitchFamily="34" charset="0"/>
              </a:rPr>
              <a:t>- число, місяць і рік народження;</a:t>
            </a:r>
            <a:endParaRPr lang="ru-RU" sz="1400" dirty="0">
              <a:solidFill>
                <a:schemeClr val="bg2"/>
              </a:solidFill>
              <a:latin typeface="Arial" panose="020B0604020202020204" pitchFamily="34" charset="0"/>
              <a:cs typeface="Arial" panose="020B0604020202020204" pitchFamily="34" charset="0"/>
            </a:endParaRPr>
          </a:p>
          <a:p>
            <a:pPr marL="2160000"/>
            <a:r>
              <a:rPr lang="uk-UA" sz="1400" dirty="0">
                <a:solidFill>
                  <a:schemeClr val="bg2"/>
                </a:solidFill>
                <a:latin typeface="Arial" panose="020B0604020202020204" pitchFamily="34" charset="0"/>
                <a:cs typeface="Arial" panose="020B0604020202020204" pitchFamily="34" charset="0"/>
              </a:rPr>
              <a:t>- реєстраційний номер облікової картки платника податків;</a:t>
            </a:r>
            <a:endParaRPr lang="ru-RU" sz="1400" dirty="0">
              <a:solidFill>
                <a:schemeClr val="bg2"/>
              </a:solidFill>
              <a:latin typeface="Arial" panose="020B0604020202020204" pitchFamily="34" charset="0"/>
              <a:cs typeface="Arial" panose="020B0604020202020204" pitchFamily="34" charset="0"/>
            </a:endParaRPr>
          </a:p>
          <a:p>
            <a:pPr marL="2160000"/>
            <a:r>
              <a:rPr lang="uk-UA" sz="1400" dirty="0">
                <a:solidFill>
                  <a:schemeClr val="bg2"/>
                </a:solidFill>
                <a:latin typeface="Arial" panose="020B0604020202020204" pitchFamily="34" charset="0"/>
                <a:cs typeface="Arial" panose="020B0604020202020204" pitchFamily="34" charset="0"/>
              </a:rPr>
              <a:t>- серія та номер паспорта громадянина України;</a:t>
            </a:r>
            <a:endParaRPr lang="ru-RU" sz="1400" dirty="0">
              <a:solidFill>
                <a:schemeClr val="bg2"/>
              </a:solidFill>
              <a:latin typeface="Arial" panose="020B0604020202020204" pitchFamily="34" charset="0"/>
              <a:cs typeface="Arial" panose="020B0604020202020204" pitchFamily="34" charset="0"/>
            </a:endParaRPr>
          </a:p>
          <a:p>
            <a:pPr marL="2160000"/>
            <a:r>
              <a:rPr lang="uk-UA" sz="1400" dirty="0" smtClean="0">
                <a:solidFill>
                  <a:schemeClr val="bg2"/>
                </a:solidFill>
                <a:latin typeface="Arial" panose="020B0604020202020204" pitchFamily="34" charset="0"/>
                <a:cs typeface="Arial" panose="020B0604020202020204" pitchFamily="34" charset="0"/>
              </a:rPr>
              <a:t>- унікальний </a:t>
            </a:r>
            <a:r>
              <a:rPr lang="uk-UA" sz="1400" dirty="0">
                <a:solidFill>
                  <a:schemeClr val="bg2"/>
                </a:solidFill>
                <a:latin typeface="Arial" panose="020B0604020202020204" pitchFamily="34" charset="0"/>
                <a:cs typeface="Arial" panose="020B0604020202020204" pitchFamily="34" charset="0"/>
              </a:rPr>
              <a:t>номер запису в Єдиному державному </a:t>
            </a:r>
            <a:endParaRPr lang="uk-UA" sz="1400" dirty="0" smtClean="0">
              <a:solidFill>
                <a:schemeClr val="bg2"/>
              </a:solidFill>
              <a:latin typeface="Arial" panose="020B0604020202020204" pitchFamily="34" charset="0"/>
              <a:cs typeface="Arial" panose="020B0604020202020204" pitchFamily="34" charset="0"/>
            </a:endParaRPr>
          </a:p>
          <a:p>
            <a:pPr marL="2160000"/>
            <a:r>
              <a:rPr lang="uk-UA" sz="1400" dirty="0" smtClean="0">
                <a:solidFill>
                  <a:schemeClr val="bg2"/>
                </a:solidFill>
                <a:latin typeface="Arial" panose="020B0604020202020204" pitchFamily="34" charset="0"/>
                <a:cs typeface="Arial" panose="020B0604020202020204" pitchFamily="34" charset="0"/>
              </a:rPr>
              <a:t>  демографічному </a:t>
            </a:r>
            <a:r>
              <a:rPr lang="uk-UA" sz="1400" dirty="0">
                <a:solidFill>
                  <a:schemeClr val="bg2"/>
                </a:solidFill>
                <a:latin typeface="Arial" panose="020B0604020202020204" pitchFamily="34" charset="0"/>
                <a:cs typeface="Arial" panose="020B0604020202020204" pitchFamily="34" charset="0"/>
              </a:rPr>
              <a:t>реєстрі. </a:t>
            </a:r>
            <a:endParaRPr lang="ru-RU" sz="1400" dirty="0">
              <a:solidFill>
                <a:schemeClr val="bg2"/>
              </a:solidFill>
              <a:latin typeface="Arial" panose="020B0604020202020204" pitchFamily="34" charset="0"/>
              <a:cs typeface="Arial" panose="020B0604020202020204" pitchFamily="34" charset="0"/>
            </a:endParaRPr>
          </a:p>
          <a:p>
            <a:pPr marL="2160000"/>
            <a:r>
              <a:rPr lang="uk-UA" sz="1400" dirty="0" smtClean="0">
                <a:solidFill>
                  <a:schemeClr val="bg2"/>
                </a:solidFill>
                <a:latin typeface="Arial" panose="020B0604020202020204" pitchFamily="34" charset="0"/>
                <a:cs typeface="Arial" panose="020B0604020202020204" pitchFamily="34" charset="0"/>
              </a:rPr>
              <a:t>- зареєстроване </a:t>
            </a:r>
            <a:r>
              <a:rPr lang="uk-UA" sz="1400" dirty="0">
                <a:solidFill>
                  <a:schemeClr val="bg2"/>
                </a:solidFill>
                <a:latin typeface="Arial" panose="020B0604020202020204" pitchFamily="34" charset="0"/>
                <a:cs typeface="Arial" panose="020B0604020202020204" pitchFamily="34" charset="0"/>
              </a:rPr>
              <a:t>місце проживання</a:t>
            </a:r>
            <a:r>
              <a:rPr lang="uk-UA" sz="1400" dirty="0" smtClean="0">
                <a:solidFill>
                  <a:schemeClr val="bg2"/>
                </a:solidFill>
                <a:latin typeface="Arial" panose="020B0604020202020204" pitchFamily="34" charset="0"/>
                <a:cs typeface="Arial" panose="020B0604020202020204" pitchFamily="34" charset="0"/>
              </a:rPr>
              <a:t>.  </a:t>
            </a:r>
          </a:p>
          <a:p>
            <a:pPr marL="2445750" indent="-285750">
              <a:buFontTx/>
              <a:buChar char="-"/>
            </a:pPr>
            <a:endParaRPr lang="uk-UA" sz="1400" dirty="0" smtClean="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a:solidFill>
                <a:schemeClr val="bg2"/>
              </a:solidFill>
              <a:latin typeface="Arial" panose="020B0604020202020204" pitchFamily="34" charset="0"/>
              <a:cs typeface="Arial" panose="020B0604020202020204" pitchFamily="34" charset="0"/>
            </a:endParaRPr>
          </a:p>
          <a:p>
            <a:pPr algn="ctr"/>
            <a:r>
              <a:rPr lang="uk-UA" sz="1400" b="1" dirty="0" smtClean="0">
                <a:solidFill>
                  <a:srgbClr val="FF0000"/>
                </a:solidFill>
                <a:latin typeface="Arial" panose="020B0604020202020204" pitchFamily="34" charset="0"/>
                <a:cs typeface="Arial" panose="020B0604020202020204" pitchFamily="34" charset="0"/>
              </a:rPr>
              <a:t>Тільки стосовно суб’єкта декларування:</a:t>
            </a:r>
          </a:p>
          <a:p>
            <a:pPr marL="2445750" indent="-285750">
              <a:buFontTx/>
              <a:buChar char="-"/>
            </a:pPr>
            <a:endParaRPr lang="uk-UA" sz="1400" dirty="0" smtClean="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smtClean="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smtClean="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smtClean="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smtClean="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a:solidFill>
                <a:schemeClr val="bg2"/>
              </a:solidFill>
              <a:latin typeface="Arial" panose="020B0604020202020204" pitchFamily="34" charset="0"/>
              <a:cs typeface="Arial" panose="020B0604020202020204" pitchFamily="34" charset="0"/>
            </a:endParaRPr>
          </a:p>
          <a:p>
            <a:pPr marL="2445750" indent="-285750">
              <a:buFontTx/>
              <a:buChar char="-"/>
            </a:pPr>
            <a:endParaRPr lang="uk-UA" sz="1400" dirty="0" smtClean="0">
              <a:solidFill>
                <a:schemeClr val="bg2"/>
              </a:solidFill>
              <a:latin typeface="Arial" panose="020B0604020202020204" pitchFamily="34" charset="0"/>
              <a:cs typeface="Arial" panose="020B0604020202020204" pitchFamily="34" charset="0"/>
            </a:endParaRPr>
          </a:p>
          <a:p>
            <a:pPr marL="2445750" indent="-285750">
              <a:buFontTx/>
              <a:buChar char="-"/>
            </a:pP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p>
        </p:txBody>
      </p:sp>
      <p:sp>
        <p:nvSpPr>
          <p:cNvPr id="2" name="Прямоугольник 1"/>
          <p:cNvSpPr/>
          <p:nvPr/>
        </p:nvSpPr>
        <p:spPr bwMode="auto">
          <a:xfrm>
            <a:off x="304800" y="141469"/>
            <a:ext cx="11572240"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ІНФОРМАЦІЯ ПРО СУБ’ЄКТА ДЕКЛАРУВАННЯ ТА ЧЛЕНІВ СІМ’Ї</a:t>
            </a:r>
            <a:endParaRPr lang="ru-RU" sz="2000" b="1" dirty="0">
              <a:solidFill>
                <a:srgbClr val="0070C0"/>
              </a:solidFill>
              <a:latin typeface="Century Schoolbook" panose="020406040505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8325" y="1076325"/>
            <a:ext cx="1762125" cy="176212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67930" y="873354"/>
            <a:ext cx="1714500" cy="2286000"/>
          </a:xfrm>
          <a:prstGeom prst="rect">
            <a:avLst/>
          </a:prstGeom>
        </p:spPr>
      </p:pic>
      <p:sp>
        <p:nvSpPr>
          <p:cNvPr id="8" name="Прямоугольник 7"/>
          <p:cNvSpPr/>
          <p:nvPr/>
        </p:nvSpPr>
        <p:spPr bwMode="auto">
          <a:xfrm>
            <a:off x="1042351" y="3515157"/>
            <a:ext cx="4020186" cy="2814523"/>
          </a:xfrm>
          <a:prstGeom prst="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uk-UA" sz="1400" dirty="0">
                <a:solidFill>
                  <a:schemeClr val="bg2"/>
                </a:solidFill>
                <a:latin typeface="Arial" panose="020B0604020202020204" pitchFamily="34" charset="0"/>
                <a:cs typeface="Arial" panose="020B0604020202020204" pitchFamily="34" charset="0"/>
              </a:rPr>
              <a:t>- місце фактичного проживання або поштову адресу, на яку Національне агентство може надсилати кореспонденцію </a:t>
            </a:r>
            <a:r>
              <a:rPr lang="uk-UA" sz="1400" dirty="0" smtClean="0">
                <a:solidFill>
                  <a:schemeClr val="bg2"/>
                </a:solidFill>
                <a:latin typeface="Arial" panose="020B0604020202020204" pitchFamily="34" charset="0"/>
                <a:cs typeface="Arial" panose="020B0604020202020204" pitchFamily="34" charset="0"/>
              </a:rPr>
              <a:t>суб'єкту декларування</a:t>
            </a:r>
            <a:r>
              <a:rPr lang="uk-UA" sz="1400" dirty="0">
                <a:solidFill>
                  <a:schemeClr val="bg2"/>
                </a:solidFill>
                <a:latin typeface="Arial" panose="020B0604020202020204" pitchFamily="34" charset="0"/>
                <a:cs typeface="Arial" panose="020B0604020202020204" pitchFamily="34" charset="0"/>
              </a:rPr>
              <a:t>, з можливістю зазначення збігу поштових адрес (для зареєстрованого та фактичного місця проживання);</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місце роботи (проходження служби або назву комісії) або місце майбутньої роботи (проходження служби або назву комісії);</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займану посаду або посаду, на яку претендує кандидат;</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тип та категорію посади (якщо така є</a:t>
            </a:r>
            <a:r>
              <a:rPr lang="uk-UA" sz="1400" dirty="0" smtClean="0">
                <a:solidFill>
                  <a:schemeClr val="bg2"/>
                </a:solidFill>
                <a:latin typeface="Arial" panose="020B0604020202020204" pitchFamily="34" charset="0"/>
                <a:cs typeface="Arial" panose="020B0604020202020204" pitchFamily="34" charset="0"/>
              </a:rPr>
              <a:t>) суб'єкта декларування; </a:t>
            </a:r>
            <a:endParaRPr lang="ru-RU" sz="1400" dirty="0">
              <a:solidFill>
                <a:schemeClr val="bg2"/>
              </a:solidFill>
              <a:latin typeface="Arial" panose="020B0604020202020204" pitchFamily="34" charset="0"/>
              <a:cs typeface="Arial" panose="020B0604020202020204" pitchFamily="34" charset="0"/>
            </a:endParaRPr>
          </a:p>
        </p:txBody>
      </p:sp>
      <p:sp>
        <p:nvSpPr>
          <p:cNvPr id="11" name="Прямоугольник 10"/>
          <p:cNvSpPr/>
          <p:nvPr/>
        </p:nvSpPr>
        <p:spPr bwMode="auto">
          <a:xfrm>
            <a:off x="7005638" y="3504794"/>
            <a:ext cx="4185920" cy="2814523"/>
          </a:xfrm>
          <a:prstGeom prst="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uk-UA" sz="1400" dirty="0" smtClean="0">
                <a:solidFill>
                  <a:schemeClr val="bg2"/>
                </a:solidFill>
                <a:latin typeface="Arial" panose="020B0604020202020204" pitchFamily="34" charset="0"/>
                <a:cs typeface="Arial" panose="020B0604020202020204" pitchFamily="34" charset="0"/>
              </a:rPr>
              <a:t>- належність до службових осіб, які займають відповідальне та особливо відповідальне становище;</a:t>
            </a:r>
            <a:endParaRPr lang="ru-RU"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належність суб'єктів декларування, які займають посади, пов'язані з високим рівнем корупційних ризиків; </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належність до національних публічних діячів відповідно до Закону України "Про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a:t>
            </a:r>
            <a:endParaRPr lang="ru-RU" sz="1400" dirty="0">
              <a:solidFill>
                <a:schemeClr val="bg2"/>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3025" y="3937872"/>
            <a:ext cx="1762125" cy="1762125"/>
          </a:xfrm>
          <a:prstGeom prst="rect">
            <a:avLst/>
          </a:prstGeom>
        </p:spPr>
      </p:pic>
      <p:pic>
        <p:nvPicPr>
          <p:cNvPr id="13315" name="Picture 1" descr="C:\Users\User\Desktop\Новый рисунок 3.png"/>
          <p:cNvPicPr>
            <a:picLocks noChangeAspect="1" noChangeArrowheads="1"/>
          </p:cNvPicPr>
          <p:nvPr/>
        </p:nvPicPr>
        <p:blipFill>
          <a:blip r:embed="rId5" cstate="print"/>
          <a:srcRect/>
          <a:stretch>
            <a:fillRect/>
          </a:stretch>
        </p:blipFill>
        <p:spPr bwMode="auto">
          <a:xfrm>
            <a:off x="11104880" y="0"/>
            <a:ext cx="1087120" cy="1957388"/>
          </a:xfrm>
          <a:prstGeom prst="rect">
            <a:avLst/>
          </a:prstGeom>
          <a:noFill/>
          <a:ln w="9525">
            <a:noFill/>
            <a:miter lim="800000"/>
            <a:headEnd/>
            <a:tailEnd/>
          </a:ln>
        </p:spPr>
      </p:pic>
    </p:spTree>
    <p:extLst>
      <p:ext uri="{BB962C8B-B14F-4D97-AF65-F5344CB8AC3E}">
        <p14:creationId xmlns:p14="http://schemas.microsoft.com/office/powerpoint/2010/main" xmlns="" val="2025386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701040"/>
            <a:ext cx="11572240" cy="595376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marL="720000">
              <a:spcAft>
                <a:spcPts val="1200"/>
              </a:spcAft>
            </a:pPr>
            <a:endParaRPr lang="uk-UA" sz="1400" dirty="0" smtClean="0">
              <a:solidFill>
                <a:srgbClr val="FF0000"/>
              </a:solidFill>
              <a:latin typeface="Arial" panose="020B0604020202020204" pitchFamily="34" charset="0"/>
              <a:cs typeface="Arial" panose="020B0604020202020204" pitchFamily="34" charset="0"/>
            </a:endParaRPr>
          </a:p>
          <a:p>
            <a:pPr marL="720000">
              <a:spcAft>
                <a:spcPts val="1200"/>
              </a:spcAft>
            </a:pPr>
            <a:r>
              <a:rPr lang="uk-UA" sz="1400" b="1" dirty="0" smtClean="0">
                <a:solidFill>
                  <a:srgbClr val="FF0000"/>
                </a:solidFill>
                <a:latin typeface="Arial" panose="020B0604020202020204" pitchFamily="34" charset="0"/>
                <a:cs typeface="Arial" panose="020B0604020202020204" pitchFamily="34" charset="0"/>
              </a:rPr>
              <a:t>Тільки </a:t>
            </a:r>
            <a:r>
              <a:rPr lang="uk-UA" sz="1400" b="1" dirty="0">
                <a:solidFill>
                  <a:srgbClr val="FF0000"/>
                </a:solidFill>
                <a:latin typeface="Arial" panose="020B0604020202020204" pitchFamily="34" charset="0"/>
                <a:cs typeface="Arial" panose="020B0604020202020204" pitchFamily="34" charset="0"/>
              </a:rPr>
              <a:t>стосовно членів сім</a:t>
            </a:r>
            <a:r>
              <a:rPr lang="ru-RU" sz="1400" b="1" dirty="0">
                <a:solidFill>
                  <a:srgbClr val="FF0000"/>
                </a:solidFill>
                <a:latin typeface="Arial" panose="020B0604020202020204" pitchFamily="34" charset="0"/>
                <a:cs typeface="Arial" panose="020B0604020202020204" pitchFamily="34" charset="0"/>
              </a:rPr>
              <a:t>’</a:t>
            </a:r>
            <a:r>
              <a:rPr lang="uk-UA" sz="1400" b="1" dirty="0">
                <a:solidFill>
                  <a:srgbClr val="FF0000"/>
                </a:solidFill>
                <a:latin typeface="Arial" panose="020B0604020202020204" pitchFamily="34" charset="0"/>
                <a:cs typeface="Arial" panose="020B0604020202020204" pitchFamily="34" charset="0"/>
              </a:rPr>
              <a:t>ї:</a:t>
            </a:r>
            <a:endParaRPr lang="ru-RU" sz="1400" b="1" dirty="0">
              <a:solidFill>
                <a:srgbClr val="FF0000"/>
              </a:solidFill>
              <a:latin typeface="Arial" panose="020B0604020202020204" pitchFamily="34" charset="0"/>
              <a:cs typeface="Arial" panose="020B0604020202020204" pitchFamily="34" charset="0"/>
            </a:endParaRPr>
          </a:p>
          <a:p>
            <a:pPr marL="720000">
              <a:spcAft>
                <a:spcPts val="600"/>
              </a:spcAft>
            </a:pPr>
            <a:r>
              <a:rPr lang="uk-UA" sz="1400" dirty="0">
                <a:solidFill>
                  <a:schemeClr val="bg2"/>
                </a:solidFill>
                <a:latin typeface="Arial" panose="020B0604020202020204" pitchFamily="34" charset="0"/>
                <a:cs typeface="Arial" panose="020B0604020202020204" pitchFamily="34" charset="0"/>
              </a:rPr>
              <a:t>- зв'язок із суб'єктом декларування;</a:t>
            </a:r>
            <a:endParaRPr lang="ru-RU" sz="1400" dirty="0">
              <a:solidFill>
                <a:schemeClr val="bg2"/>
              </a:solidFill>
              <a:latin typeface="Arial" panose="020B0604020202020204" pitchFamily="34" charset="0"/>
              <a:cs typeface="Arial" panose="020B0604020202020204" pitchFamily="34" charset="0"/>
            </a:endParaRPr>
          </a:p>
          <a:p>
            <a:pPr marL="720000"/>
            <a:r>
              <a:rPr lang="uk-UA" sz="1400" dirty="0">
                <a:solidFill>
                  <a:schemeClr val="bg2"/>
                </a:solidFill>
                <a:latin typeface="Arial" panose="020B0604020202020204" pitchFamily="34" charset="0"/>
                <a:cs typeface="Arial" panose="020B0604020202020204" pitchFamily="34" charset="0"/>
              </a:rPr>
              <a:t>- громадянство.</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 </a:t>
            </a:r>
            <a:endParaRPr lang="ru-RU"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smtClean="0">
              <a:solidFill>
                <a:schemeClr val="bg2"/>
              </a:solidFill>
              <a:latin typeface="Arial" panose="020B0604020202020204" pitchFamily="34" charset="0"/>
              <a:cs typeface="Arial" panose="020B0604020202020204" pitchFamily="34" charset="0"/>
            </a:endParaRPr>
          </a:p>
          <a:p>
            <a:endParaRPr lang="uk-UA" sz="1400" dirty="0">
              <a:solidFill>
                <a:schemeClr val="bg2"/>
              </a:solidFill>
              <a:latin typeface="Arial" panose="020B0604020202020204" pitchFamily="34" charset="0"/>
              <a:cs typeface="Arial" panose="020B0604020202020204" pitchFamily="34" charset="0"/>
            </a:endParaRPr>
          </a:p>
          <a:p>
            <a:pPr marL="3600000"/>
            <a:r>
              <a:rPr lang="uk-UA" sz="1400" b="1" dirty="0" smtClean="0">
                <a:solidFill>
                  <a:srgbClr val="FF0000"/>
                </a:solidFill>
                <a:latin typeface="Arial" panose="020B0604020202020204" pitchFamily="34" charset="0"/>
                <a:cs typeface="Arial" panose="020B0604020202020204" pitchFamily="34" charset="0"/>
              </a:rPr>
              <a:t>Додано </a:t>
            </a:r>
            <a:r>
              <a:rPr lang="uk-UA" sz="1400" b="1" dirty="0">
                <a:solidFill>
                  <a:srgbClr val="FF0000"/>
                </a:solidFill>
                <a:latin typeface="Arial" panose="020B0604020202020204" pitchFamily="34" charset="0"/>
                <a:cs typeface="Arial" panose="020B0604020202020204" pitchFamily="34" charset="0"/>
              </a:rPr>
              <a:t>нові поля вводу:</a:t>
            </a:r>
            <a:endParaRPr lang="ru-RU" sz="1400" b="1" dirty="0">
              <a:solidFill>
                <a:srgbClr val="FF0000"/>
              </a:solidFill>
              <a:latin typeface="Arial" panose="020B0604020202020204" pitchFamily="34" charset="0"/>
              <a:cs typeface="Arial" panose="020B0604020202020204" pitchFamily="34" charset="0"/>
            </a:endParaRPr>
          </a:p>
          <a:p>
            <a:pPr marL="3600000"/>
            <a:r>
              <a:rPr lang="uk-UA" sz="1400" dirty="0">
                <a:solidFill>
                  <a:schemeClr val="bg2"/>
                </a:solidFill>
                <a:latin typeface="Arial" panose="020B0604020202020204" pitchFamily="34" charset="0"/>
                <a:cs typeface="Arial" panose="020B0604020202020204" pitchFamily="34" charset="0"/>
              </a:rPr>
              <a:t> </a:t>
            </a:r>
            <a:endParaRPr lang="ru-RU" sz="1400" dirty="0">
              <a:solidFill>
                <a:schemeClr val="bg2"/>
              </a:solidFill>
              <a:latin typeface="Arial" panose="020B0604020202020204" pitchFamily="34" charset="0"/>
              <a:cs typeface="Arial" panose="020B0604020202020204" pitchFamily="34" charset="0"/>
            </a:endParaRPr>
          </a:p>
          <a:p>
            <a:pPr marL="3600000"/>
            <a:r>
              <a:rPr lang="uk-UA" sz="1400" b="1" dirty="0">
                <a:solidFill>
                  <a:schemeClr val="bg2"/>
                </a:solidFill>
                <a:latin typeface="Arial" panose="020B0604020202020204" pitchFamily="34" charset="0"/>
                <a:cs typeface="Arial" panose="020B0604020202020204" pitchFamily="34" charset="0"/>
              </a:rPr>
              <a:t>«Серія та номер паспорта громадянина України (ID-картки)»</a:t>
            </a:r>
            <a:r>
              <a:rPr lang="uk-UA" sz="1400" dirty="0">
                <a:solidFill>
                  <a:schemeClr val="bg2"/>
                </a:solidFill>
                <a:latin typeface="Arial" panose="020B0604020202020204" pitchFamily="34" charset="0"/>
                <a:cs typeface="Arial" panose="020B0604020202020204" pitchFamily="34" charset="0"/>
              </a:rPr>
              <a:t> - водиться серія та номер паспорту старого зразку без пробілу, приклад: АЕ345678 (8 символів), або №ID-картки, приклад 012345678 (9 цифр)</a:t>
            </a:r>
            <a:endParaRPr lang="ru-RU" sz="1400" dirty="0">
              <a:solidFill>
                <a:schemeClr val="bg2"/>
              </a:solidFill>
              <a:latin typeface="Arial" panose="020B0604020202020204" pitchFamily="34" charset="0"/>
              <a:cs typeface="Arial" panose="020B0604020202020204" pitchFamily="34" charset="0"/>
            </a:endParaRPr>
          </a:p>
          <a:p>
            <a:pPr marL="3600000"/>
            <a:r>
              <a:rPr lang="uk-UA" sz="1400" dirty="0">
                <a:solidFill>
                  <a:schemeClr val="bg2"/>
                </a:solidFill>
                <a:latin typeface="Arial" panose="020B0604020202020204" pitchFamily="34" charset="0"/>
                <a:cs typeface="Arial" panose="020B0604020202020204" pitchFamily="34" charset="0"/>
              </a:rPr>
              <a:t> </a:t>
            </a:r>
            <a:endParaRPr lang="ru-RU" sz="1400" dirty="0">
              <a:solidFill>
                <a:schemeClr val="bg2"/>
              </a:solidFill>
              <a:latin typeface="Arial" panose="020B0604020202020204" pitchFamily="34" charset="0"/>
              <a:cs typeface="Arial" panose="020B0604020202020204" pitchFamily="34" charset="0"/>
            </a:endParaRPr>
          </a:p>
          <a:p>
            <a:pPr marL="3600000"/>
            <a:endParaRPr lang="uk-UA" sz="1400" b="1" dirty="0" smtClean="0">
              <a:solidFill>
                <a:schemeClr val="bg2"/>
              </a:solidFill>
              <a:latin typeface="Arial" panose="020B0604020202020204" pitchFamily="34" charset="0"/>
              <a:cs typeface="Arial" panose="020B0604020202020204" pitchFamily="34" charset="0"/>
            </a:endParaRPr>
          </a:p>
          <a:p>
            <a:pPr marL="3600000"/>
            <a:endParaRPr lang="uk-UA" sz="1400" b="1" dirty="0">
              <a:solidFill>
                <a:schemeClr val="bg2"/>
              </a:solidFill>
              <a:latin typeface="Arial" panose="020B0604020202020204" pitchFamily="34" charset="0"/>
              <a:cs typeface="Arial" panose="020B0604020202020204" pitchFamily="34" charset="0"/>
            </a:endParaRPr>
          </a:p>
          <a:p>
            <a:pPr marL="720000"/>
            <a:r>
              <a:rPr lang="uk-UA" sz="1400" b="1" dirty="0" smtClean="0">
                <a:solidFill>
                  <a:schemeClr val="bg2"/>
                </a:solidFill>
                <a:latin typeface="Arial" panose="020B0604020202020204" pitchFamily="34" charset="0"/>
                <a:cs typeface="Arial" panose="020B0604020202020204" pitchFamily="34" charset="0"/>
              </a:rPr>
              <a:t>«</a:t>
            </a:r>
            <a:r>
              <a:rPr lang="uk-UA" sz="1400" b="1" dirty="0">
                <a:solidFill>
                  <a:schemeClr val="bg2"/>
                </a:solidFill>
                <a:latin typeface="Arial" panose="020B0604020202020204" pitchFamily="34" charset="0"/>
                <a:cs typeface="Arial" panose="020B0604020202020204" pitchFamily="34" charset="0"/>
              </a:rPr>
              <a:t>Унікальний номер запису в Єдиному державному демографічному реєстрі»</a:t>
            </a:r>
            <a:r>
              <a:rPr lang="uk-UA" sz="1400" dirty="0">
                <a:solidFill>
                  <a:schemeClr val="bg2"/>
                </a:solidFill>
                <a:latin typeface="Arial" panose="020B0604020202020204" pitchFamily="34" charset="0"/>
                <a:cs typeface="Arial" panose="020B0604020202020204" pitchFamily="34" charset="0"/>
              </a:rPr>
              <a:t> - цей номер присвоюється при першому оформлені біометричних документів: ID-картки чи закордонного паспорту, та є в цих документах.</a:t>
            </a:r>
            <a:endParaRPr lang="ru-RU" sz="1400" dirty="0">
              <a:solidFill>
                <a:schemeClr val="bg2"/>
              </a:solidFill>
              <a:latin typeface="Arial" panose="020B0604020202020204" pitchFamily="34" charset="0"/>
              <a:cs typeface="Arial" panose="020B0604020202020204" pitchFamily="34" charset="0"/>
            </a:endParaRPr>
          </a:p>
          <a:p>
            <a:pPr marL="720000"/>
            <a:r>
              <a:rPr lang="uk-UA" sz="1400" dirty="0">
                <a:solidFill>
                  <a:schemeClr val="bg2"/>
                </a:solidFill>
                <a:latin typeface="Arial" panose="020B0604020202020204" pitchFamily="34" charset="0"/>
                <a:cs typeface="Arial" panose="020B0604020202020204" pitchFamily="34" charset="0"/>
              </a:rPr>
              <a:t>Приклад: 19700425-01234  (8 цифр-5 цифр (14 символів)). Він складається з року, місяцю та числа народження (8 цифр) та унікального номеру (5 цифр). </a:t>
            </a:r>
            <a:endParaRPr lang="ru-RU" sz="1400" dirty="0">
              <a:solidFill>
                <a:schemeClr val="bg2"/>
              </a:solidFill>
              <a:latin typeface="Arial" panose="020B0604020202020204" pitchFamily="34" charset="0"/>
              <a:cs typeface="Arial" panose="020B0604020202020204" pitchFamily="34" charset="0"/>
            </a:endParaRPr>
          </a:p>
          <a:p>
            <a:pPr marL="720000"/>
            <a:r>
              <a:rPr lang="uk-UA" sz="1400" dirty="0">
                <a:solidFill>
                  <a:schemeClr val="bg2"/>
                </a:solidFill>
                <a:latin typeface="Arial" panose="020B0604020202020204" pitchFamily="34" charset="0"/>
                <a:cs typeface="Arial" panose="020B0604020202020204" pitchFamily="34" charset="0"/>
              </a:rPr>
              <a:t>Якщо у Вас не має цього номеру – зазначається «не застосовується».</a:t>
            </a:r>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69"/>
            <a:ext cx="11572240"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ІНФОРМАЦІЯ ПРО СУБ’ЄКТА ДЕКЛАРУВАННЯ ТА ЧЛЕНІВ СІМ’Ї</a:t>
            </a:r>
            <a:endParaRPr lang="ru-RU" sz="2000" b="1" dirty="0">
              <a:solidFill>
                <a:srgbClr val="0070C0"/>
              </a:solidFill>
              <a:latin typeface="Century Schoolbook" panose="020406040505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0340" y="978694"/>
            <a:ext cx="1714500" cy="228600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6800" y="3478054"/>
            <a:ext cx="2476500" cy="1393825"/>
          </a:xfrm>
          <a:prstGeom prst="rect">
            <a:avLst/>
          </a:prstGeom>
        </p:spPr>
      </p:pic>
      <p:pic>
        <p:nvPicPr>
          <p:cNvPr id="13315" name="Picture 1" descr="C:\Users\User\Desktop\Новый рисунок 3.png"/>
          <p:cNvPicPr>
            <a:picLocks noChangeAspect="1" noChangeArrowheads="1"/>
          </p:cNvPicPr>
          <p:nvPr/>
        </p:nvPicPr>
        <p:blipFill>
          <a:blip r:embed="rId5" cstate="print"/>
          <a:srcRect/>
          <a:stretch>
            <a:fillRect/>
          </a:stretch>
        </p:blipFill>
        <p:spPr bwMode="auto">
          <a:xfrm>
            <a:off x="11104880" y="0"/>
            <a:ext cx="1087120" cy="1957388"/>
          </a:xfrm>
          <a:prstGeom prst="rect">
            <a:avLst/>
          </a:prstGeom>
          <a:noFill/>
          <a:ln w="9525">
            <a:noFill/>
            <a:miter lim="800000"/>
            <a:headEnd/>
            <a:tailEnd/>
          </a:ln>
        </p:spPr>
      </p:pic>
    </p:spTree>
    <p:extLst>
      <p:ext uri="{BB962C8B-B14F-4D97-AF65-F5344CB8AC3E}">
        <p14:creationId xmlns:p14="http://schemas.microsoft.com/office/powerpoint/2010/main" xmlns="" val="2318111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850900"/>
            <a:ext cx="11572240" cy="580390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spcAft>
                <a:spcPts val="1200"/>
              </a:spcAft>
            </a:pPr>
            <a:r>
              <a:rPr lang="uk-UA" sz="1400" dirty="0" smtClean="0">
                <a:solidFill>
                  <a:schemeClr val="bg2"/>
                </a:solidFill>
                <a:latin typeface="Arial" panose="020B0604020202020204" pitchFamily="34" charset="0"/>
                <a:cs typeface="Arial" panose="020B0604020202020204" pitchFamily="34" charset="0"/>
              </a:rPr>
              <a:t>1. Відштовхуємося від об’єктів декларування, а не суб’єктів </a:t>
            </a:r>
            <a:r>
              <a:rPr lang="uk-UA" sz="1400" dirty="0" smtClean="0">
                <a:solidFill>
                  <a:srgbClr val="FF0000"/>
                </a:solidFill>
                <a:latin typeface="Arial" panose="020B0604020202020204" pitchFamily="34" charset="0"/>
                <a:cs typeface="Arial" panose="020B0604020202020204" pitchFamily="34" charset="0"/>
              </a:rPr>
              <a:t>(нововведення!)</a:t>
            </a:r>
          </a:p>
          <a:p>
            <a:pPr>
              <a:spcAft>
                <a:spcPts val="1200"/>
              </a:spcAft>
            </a:pPr>
            <a:r>
              <a:rPr lang="en-US" sz="1400" dirty="0" smtClean="0">
                <a:solidFill>
                  <a:schemeClr val="bg2"/>
                </a:solidFill>
                <a:latin typeface="Arial" panose="020B0604020202020204" pitchFamily="34" charset="0"/>
                <a:cs typeface="Arial" panose="020B0604020202020204" pitchFamily="34" charset="0"/>
              </a:rPr>
              <a:t>2</a:t>
            </a:r>
            <a:r>
              <a:rPr lang="uk-UA" sz="1400" dirty="0" smtClean="0">
                <a:solidFill>
                  <a:schemeClr val="bg2"/>
                </a:solidFill>
                <a:latin typeface="Arial" panose="020B0604020202020204" pitchFamily="34" charset="0"/>
                <a:cs typeface="Arial" panose="020B0604020202020204" pitchFamily="34" charset="0"/>
              </a:rPr>
              <a:t>. Зазначаються усі права на об’єкти декларування, які стосуються декларанта та членів його сім’ї, та права власності третіх осіб.</a:t>
            </a:r>
          </a:p>
          <a:p>
            <a:pPr>
              <a:spcAft>
                <a:spcPts val="1200"/>
              </a:spcAft>
            </a:pPr>
            <a:r>
              <a:rPr lang="uk-UA" sz="1400" dirty="0" smtClean="0">
                <a:solidFill>
                  <a:schemeClr val="bg2"/>
                </a:solidFill>
                <a:latin typeface="Arial" panose="020B0604020202020204" pitchFamily="34" charset="0"/>
                <a:cs typeface="Arial" panose="020B0604020202020204" pitchFamily="34" charset="0"/>
              </a:rPr>
              <a:t>3. Доходи та видатки суб'єкта декларування відображаються у грошовій одиниці України. Доходи/видатки, одержані/здійснені в іноземній валюті, з метою відображення у декларації перераховуються в грошову одиницю України за валютним (обмінним) курсом Національного банку України, що діяв на дату одержання доходів/здійснення видатків.</a:t>
            </a:r>
          </a:p>
          <a:p>
            <a:pPr>
              <a:spcAft>
                <a:spcPts val="1200"/>
              </a:spcAft>
            </a:pPr>
            <a:r>
              <a:rPr lang="uk-UA" sz="1400" dirty="0" smtClean="0">
                <a:solidFill>
                  <a:schemeClr val="bg2"/>
                </a:solidFill>
                <a:latin typeface="Arial" panose="020B0604020202020204" pitchFamily="34" charset="0"/>
                <a:cs typeface="Arial" panose="020B0604020202020204" pitchFamily="34" charset="0"/>
              </a:rPr>
              <a:t>4. Вартість майна, майнових прав, активів, інших об'єктів декларування, що перебувають у власності суб'єкта декларування або членів його сім'ї, зазначається у грошовій одиниці України на момент їх набуття у власність або останньої грошової оцінки (одне поле відображення замість двох, як було раніше </a:t>
            </a:r>
            <a:r>
              <a:rPr lang="uk-UA" sz="1400" dirty="0" smtClean="0">
                <a:solidFill>
                  <a:srgbClr val="FF0000"/>
                </a:solidFill>
                <a:latin typeface="Arial" panose="020B0604020202020204" pitchFamily="34" charset="0"/>
                <a:cs typeface="Arial" panose="020B0604020202020204" pitchFamily="34" charset="0"/>
              </a:rPr>
              <a:t>(нововведення!)</a:t>
            </a:r>
            <a:r>
              <a:rPr lang="uk-UA" sz="1400" dirty="0" smtClean="0">
                <a:solidFill>
                  <a:schemeClr val="bg2"/>
                </a:solidFill>
                <a:latin typeface="Arial" panose="020B0604020202020204" pitchFamily="34" charset="0"/>
                <a:cs typeface="Arial" panose="020B0604020202020204" pitchFamily="34" charset="0"/>
              </a:rPr>
              <a:t>).</a:t>
            </a:r>
          </a:p>
          <a:p>
            <a:pPr>
              <a:spcAft>
                <a:spcPts val="1200"/>
              </a:spcAft>
            </a:pPr>
            <a:r>
              <a:rPr lang="uk-UA" sz="1400" dirty="0" smtClean="0">
                <a:solidFill>
                  <a:schemeClr val="bg2"/>
                </a:solidFill>
                <a:latin typeface="Arial" panose="020B0604020202020204" pitchFamily="34" charset="0"/>
                <a:cs typeface="Arial" panose="020B0604020202020204" pitchFamily="34" charset="0"/>
              </a:rPr>
              <a:t>5. Вартість майна, майнових прав, активів, інших об'єктів декларування, що перебувають у володінні чи користуванні суб'єкта декларування або членів його сім'ї, зазначається у разі, якщо вона відома суб'єкту декларування або повинна була стати відомою внаслідок вчинення відповідного правочину.</a:t>
            </a:r>
          </a:p>
          <a:p>
            <a:pPr>
              <a:spcAft>
                <a:spcPts val="1200"/>
              </a:spcAft>
            </a:pPr>
            <a:r>
              <a:rPr lang="uk-UA" sz="1400" dirty="0" smtClean="0">
                <a:solidFill>
                  <a:schemeClr val="bg2"/>
                </a:solidFill>
                <a:latin typeface="Arial" panose="020B0604020202020204" pitchFamily="34" charset="0"/>
                <a:cs typeface="Arial" panose="020B0604020202020204" pitchFamily="34" charset="0"/>
              </a:rPr>
              <a:t>6. Відомості щодо фінансових сум (кількості грошей) округлюються до гривні (зазначаються без копійок).</a:t>
            </a:r>
          </a:p>
          <a:p>
            <a:endParaRPr lang="uk-UA" sz="1400" b="1" dirty="0" smtClean="0">
              <a:solidFill>
                <a:schemeClr val="bg2"/>
              </a:solidFill>
              <a:latin typeface="Arial" panose="020B0604020202020204" pitchFamily="34" charset="0"/>
              <a:cs typeface="Arial" panose="020B0604020202020204" pitchFamily="34" charset="0"/>
            </a:endParaRPr>
          </a:p>
          <a:p>
            <a:pPr marL="2160000"/>
            <a:r>
              <a:rPr lang="uk-UA" sz="1400" b="1" dirty="0" smtClean="0">
                <a:solidFill>
                  <a:schemeClr val="bg2"/>
                </a:solidFill>
                <a:latin typeface="Arial" panose="020B0604020202020204" pitchFamily="34" charset="0"/>
                <a:cs typeface="Arial" panose="020B0604020202020204" pitchFamily="34" charset="0"/>
              </a:rPr>
              <a:t>7. Дані про об’єкт декларування, що перебував у володінні або користуванні суб’єкта декларування або членів його сім’ї, зазначаються в декларації, якщо такий об’єкт перебував у володінні або користуванні станом на останній день звітного періоду або протягом не менше половини днів протягом звітного періоду (абз.3 ч.2 ст.46 Закону №1700) </a:t>
            </a:r>
            <a:r>
              <a:rPr lang="uk-UA" sz="1400" b="1" dirty="0" smtClean="0">
                <a:solidFill>
                  <a:srgbClr val="FF0000"/>
                </a:solidFill>
                <a:latin typeface="Arial" panose="020B0604020202020204" pitchFamily="34" charset="0"/>
                <a:cs typeface="Arial" panose="020B0604020202020204" pitchFamily="34" charset="0"/>
              </a:rPr>
              <a:t>(нововведення!)</a:t>
            </a:r>
            <a:endParaRPr lang="uk-UA" sz="1400" b="1" dirty="0">
              <a:solidFill>
                <a:srgbClr val="FF0000"/>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69"/>
            <a:ext cx="11572240" cy="6078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smtClean="0">
                <a:solidFill>
                  <a:srgbClr val="0070C0"/>
                </a:solidFill>
                <a:latin typeface="Century Schoolbook" panose="02040604050505020304" pitchFamily="18" charset="0"/>
              </a:rPr>
              <a:t>ЗАГАЛЬНІ ОСОБЛИВОСТІ ВІДОБРАЖЕННЯ ІНФОРМАЦІЇ </a:t>
            </a:r>
          </a:p>
          <a:p>
            <a:pPr algn="ctr" fontAlgn="base">
              <a:spcBef>
                <a:spcPct val="0"/>
              </a:spcBef>
              <a:spcAft>
                <a:spcPct val="0"/>
              </a:spcAft>
            </a:pPr>
            <a:r>
              <a:rPr lang="uk-UA" sz="2000" b="1" dirty="0" smtClean="0">
                <a:solidFill>
                  <a:srgbClr val="0070C0"/>
                </a:solidFill>
                <a:latin typeface="Century Schoolbook" panose="02040604050505020304" pitchFamily="18" charset="0"/>
              </a:rPr>
              <a:t>ЩОДО МАЙНА, ДОХОДІВ, ВИТРАТ ТОЩО</a:t>
            </a:r>
            <a:endParaRPr lang="ru-RU" sz="2000" b="1" dirty="0">
              <a:solidFill>
                <a:srgbClr val="0070C0"/>
              </a:solidFill>
              <a:latin typeface="Century Schoolbook" panose="020406040505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5982" y="5124405"/>
            <a:ext cx="1891477" cy="1061702"/>
          </a:xfrm>
          <a:prstGeom prst="rect">
            <a:avLst/>
          </a:prstGeom>
        </p:spPr>
      </p:pic>
      <p:pic>
        <p:nvPicPr>
          <p:cNvPr id="13315" name="Picture 1" descr="C:\Users\User\Desktop\Новый рисунок 3.png"/>
          <p:cNvPicPr>
            <a:picLocks noChangeAspect="1" noChangeArrowheads="1"/>
          </p:cNvPicPr>
          <p:nvPr/>
        </p:nvPicPr>
        <p:blipFill>
          <a:blip r:embed="rId4" cstate="print"/>
          <a:srcRect/>
          <a:stretch>
            <a:fillRect/>
          </a:stretch>
        </p:blipFill>
        <p:spPr bwMode="auto">
          <a:xfrm>
            <a:off x="11104880" y="0"/>
            <a:ext cx="1087120" cy="1957388"/>
          </a:xfrm>
          <a:prstGeom prst="rect">
            <a:avLst/>
          </a:prstGeom>
          <a:noFill/>
          <a:ln w="9525">
            <a:noFill/>
            <a:miter lim="800000"/>
            <a:headEnd/>
            <a:tailEnd/>
          </a:ln>
        </p:spPr>
      </p:pic>
    </p:spTree>
    <p:extLst>
      <p:ext uri="{BB962C8B-B14F-4D97-AF65-F5344CB8AC3E}">
        <p14:creationId xmlns:p14="http://schemas.microsoft.com/office/powerpoint/2010/main" xmlns="" val="2318111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680720"/>
            <a:ext cx="11572240" cy="599440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91440" bIns="45720" numCol="1" rtlCol="0" anchor="ctr" anchorCtr="0" compatLnSpc="1">
            <a:prstTxWarp prst="textNoShape">
              <a:avLst/>
            </a:prstTxWarp>
          </a:bodyPr>
          <a:lstStyle/>
          <a:p>
            <a:pPr>
              <a:spcAft>
                <a:spcPts val="1800"/>
              </a:spcAft>
            </a:pPr>
            <a:r>
              <a:rPr lang="uk-UA" sz="1400" dirty="0" smtClean="0">
                <a:solidFill>
                  <a:schemeClr val="bg2"/>
                </a:solidFill>
                <a:latin typeface="Arial" panose="020B0604020202020204" pitchFamily="34" charset="0"/>
                <a:cs typeface="Arial" panose="020B0604020202020204" pitchFamily="34" charset="0"/>
              </a:rPr>
              <a:t>-</a:t>
            </a:r>
            <a:r>
              <a:rPr lang="uk-UA" sz="1400" b="1" dirty="0" smtClean="0">
                <a:solidFill>
                  <a:schemeClr val="bg2"/>
                </a:solidFill>
                <a:latin typeface="Arial" panose="020B0604020202020204" pitchFamily="34" charset="0"/>
                <a:cs typeface="Arial" panose="020B0604020202020204" pitchFamily="34" charset="0"/>
              </a:rPr>
              <a:t> власність</a:t>
            </a:r>
            <a:r>
              <a:rPr lang="uk-UA" sz="1400" dirty="0" smtClean="0">
                <a:solidFill>
                  <a:schemeClr val="bg2"/>
                </a:solidFill>
                <a:latin typeface="Arial" panose="020B0604020202020204" pitchFamily="34" charset="0"/>
                <a:cs typeface="Arial" panose="020B0604020202020204" pitchFamily="34" charset="0"/>
              </a:rPr>
              <a:t> (одноосібна/100%);</a:t>
            </a:r>
          </a:p>
          <a:p>
            <a:pPr>
              <a:spcAft>
                <a:spcPts val="1800"/>
              </a:spcAft>
            </a:pPr>
            <a:r>
              <a:rPr lang="uk-UA" sz="1400" dirty="0" smtClean="0">
                <a:solidFill>
                  <a:schemeClr val="bg2"/>
                </a:solidFill>
                <a:latin typeface="Arial" panose="020B0604020202020204" pitchFamily="34" charset="0"/>
                <a:cs typeface="Arial" panose="020B0604020202020204" pitchFamily="34" charset="0"/>
              </a:rPr>
              <a:t>- </a:t>
            </a:r>
            <a:r>
              <a:rPr lang="uk-UA" sz="1400" b="1" dirty="0" smtClean="0">
                <a:solidFill>
                  <a:schemeClr val="bg2"/>
                </a:solidFill>
                <a:latin typeface="Arial" panose="020B0604020202020204" pitchFamily="34" charset="0"/>
                <a:cs typeface="Arial" panose="020B0604020202020204" pitchFamily="34" charset="0"/>
              </a:rPr>
              <a:t>спільна сумісна власність </a:t>
            </a:r>
            <a:r>
              <a:rPr lang="uk-UA" sz="1400" dirty="0" smtClean="0">
                <a:solidFill>
                  <a:schemeClr val="bg2"/>
                </a:solidFill>
                <a:latin typeface="Arial" panose="020B0604020202020204" pitchFamily="34" charset="0"/>
                <a:cs typeface="Arial" panose="020B0604020202020204" pitchFamily="34" charset="0"/>
              </a:rPr>
              <a:t>(без виділення часток);</a:t>
            </a:r>
          </a:p>
          <a:p>
            <a:pPr>
              <a:spcAft>
                <a:spcPts val="1800"/>
              </a:spcAft>
            </a:pPr>
            <a:r>
              <a:rPr lang="uk-UA" sz="1400" dirty="0" smtClean="0">
                <a:solidFill>
                  <a:schemeClr val="bg2"/>
                </a:solidFill>
                <a:latin typeface="Arial" panose="020B0604020202020204" pitchFamily="34" charset="0"/>
                <a:cs typeface="Arial" panose="020B0604020202020204" pitchFamily="34" charset="0"/>
              </a:rPr>
              <a:t>- </a:t>
            </a:r>
            <a:r>
              <a:rPr lang="uk-UA" sz="1400" b="1" dirty="0" smtClean="0">
                <a:solidFill>
                  <a:schemeClr val="bg2"/>
                </a:solidFill>
                <a:latin typeface="Arial" panose="020B0604020202020204" pitchFamily="34" charset="0"/>
                <a:cs typeface="Arial" panose="020B0604020202020204" pitchFamily="34" charset="0"/>
              </a:rPr>
              <a:t>спільна власність </a:t>
            </a:r>
            <a:r>
              <a:rPr lang="uk-UA" sz="1400" dirty="0" smtClean="0">
                <a:solidFill>
                  <a:schemeClr val="bg2"/>
                </a:solidFill>
                <a:latin typeface="Arial" panose="020B0604020202020204" pitchFamily="34" charset="0"/>
                <a:cs typeface="Arial" panose="020B0604020202020204" pitchFamily="34" charset="0"/>
              </a:rPr>
              <a:t>(зазначається розмір частки у відсотках);</a:t>
            </a:r>
          </a:p>
          <a:p>
            <a:pPr>
              <a:spcAft>
                <a:spcPts val="1800"/>
              </a:spcAft>
            </a:pPr>
            <a:r>
              <a:rPr lang="uk-UA" sz="1400" dirty="0" smtClean="0">
                <a:solidFill>
                  <a:schemeClr val="bg2"/>
                </a:solidFill>
                <a:latin typeface="Arial" panose="020B0604020202020204" pitchFamily="34" charset="0"/>
                <a:cs typeface="Arial" panose="020B0604020202020204" pitchFamily="34" charset="0"/>
              </a:rPr>
              <a:t>- </a:t>
            </a:r>
            <a:r>
              <a:rPr lang="uk-UA" sz="1400" b="1" dirty="0" smtClean="0">
                <a:solidFill>
                  <a:schemeClr val="bg2"/>
                </a:solidFill>
                <a:latin typeface="Arial" panose="020B0604020202020204" pitchFamily="34" charset="0"/>
                <a:cs typeface="Arial" panose="020B0604020202020204" pitchFamily="34" charset="0"/>
              </a:rPr>
              <a:t>оренда</a:t>
            </a:r>
            <a:r>
              <a:rPr lang="uk-UA" sz="1400" dirty="0" smtClean="0">
                <a:solidFill>
                  <a:schemeClr val="bg2"/>
                </a:solidFill>
                <a:latin typeface="Arial" panose="020B0604020202020204" pitchFamily="34" charset="0"/>
                <a:cs typeface="Arial" panose="020B0604020202020204" pitchFamily="34" charset="0"/>
              </a:rPr>
              <a:t>;</a:t>
            </a:r>
          </a:p>
          <a:p>
            <a:pPr>
              <a:spcAft>
                <a:spcPts val="600"/>
              </a:spcAft>
              <a:buFontTx/>
              <a:buChar char="-"/>
            </a:pPr>
            <a:r>
              <a:rPr lang="uk-UA" sz="1400" b="1" dirty="0" smtClean="0">
                <a:solidFill>
                  <a:schemeClr val="bg2"/>
                </a:solidFill>
                <a:latin typeface="Arial" panose="020B0604020202020204" pitchFamily="34" charset="0"/>
                <a:cs typeface="Arial" panose="020B0604020202020204" pitchFamily="34" charset="0"/>
              </a:rPr>
              <a:t>інше право користування </a:t>
            </a:r>
            <a:r>
              <a:rPr lang="uk-UA" sz="1400" dirty="0" smtClean="0">
                <a:solidFill>
                  <a:schemeClr val="bg2"/>
                </a:solidFill>
                <a:latin typeface="Arial" panose="020B0604020202020204" pitchFamily="34" charset="0"/>
                <a:cs typeface="Arial" panose="020B0604020202020204" pitchFamily="34" charset="0"/>
              </a:rPr>
              <a:t>(під "Іншими правами користування" у декларації розуміються сервітути, право користування земельною ділянкою для сільськогосподарських потреб (емфітевзис), право забудови земельної ділянки (суперфіцій), утримання, застава, користування на підставі довіреності, інші права, передбачені законодавством. </a:t>
            </a:r>
          </a:p>
          <a:p>
            <a:pPr>
              <a:spcAft>
                <a:spcPts val="1800"/>
              </a:spcAft>
            </a:pPr>
            <a:r>
              <a:rPr lang="uk-UA" sz="1400" i="1" dirty="0" smtClean="0">
                <a:solidFill>
                  <a:schemeClr val="bg2"/>
                </a:solidFill>
                <a:latin typeface="Arial" panose="020B0604020202020204" pitchFamily="34" charset="0"/>
                <a:cs typeface="Arial" panose="020B0604020202020204" pitchFamily="34" charset="0"/>
              </a:rPr>
              <a:t>До інших прав користування може бути віднесено: «реєстрацію», «проживання», «керування транспортним засобом» тощо);</a:t>
            </a:r>
          </a:p>
          <a:p>
            <a:pPr>
              <a:spcAft>
                <a:spcPts val="4800"/>
              </a:spcAft>
              <a:buFontTx/>
              <a:buChar char="-"/>
            </a:pPr>
            <a:r>
              <a:rPr lang="uk-UA" sz="1400" b="1" dirty="0" smtClean="0">
                <a:solidFill>
                  <a:schemeClr val="bg2"/>
                </a:solidFill>
                <a:latin typeface="Arial" panose="020B0604020202020204" pitchFamily="34" charset="0"/>
                <a:cs typeface="Arial" panose="020B0604020202020204" pitchFamily="34" charset="0"/>
              </a:rPr>
              <a:t>власність третьої особи </a:t>
            </a:r>
            <a:r>
              <a:rPr lang="uk-UA" sz="1400" dirty="0" smtClean="0">
                <a:solidFill>
                  <a:schemeClr val="bg2"/>
                </a:solidFill>
                <a:latin typeface="Arial" panose="020B0604020202020204" pitchFamily="34" charset="0"/>
                <a:cs typeface="Arial" panose="020B0604020202020204" pitchFamily="34" charset="0"/>
              </a:rPr>
              <a:t>(зазначається якщо суб’єкт декларування або член його сім’ї отримує чи має право на отримання доходу від такого об’єкта або може прямо чи опосередковано (через інших фізичних або юридичних осіб) вчиняти щодо такого об’єкта дії, тотожні за змістом здійсненню права розпорядження ним).</a:t>
            </a:r>
          </a:p>
          <a:p>
            <a:r>
              <a:rPr lang="uk-UA" sz="1400" dirty="0" smtClean="0">
                <a:solidFill>
                  <a:schemeClr val="bg2"/>
                </a:solidFill>
                <a:latin typeface="Arial" panose="020B0604020202020204" pitchFamily="34" charset="0"/>
                <a:cs typeface="Arial" panose="020B0604020202020204" pitchFamily="34" charset="0"/>
              </a:rPr>
              <a:t> </a:t>
            </a:r>
          </a:p>
          <a:p>
            <a:pPr marL="2880000"/>
            <a:r>
              <a:rPr lang="uk-UA" sz="1400" b="1" dirty="0" smtClean="0">
                <a:solidFill>
                  <a:schemeClr val="bg2"/>
                </a:solidFill>
                <a:latin typeface="Arial" panose="020B0604020202020204" pitchFamily="34" charset="0"/>
                <a:cs typeface="Arial" panose="020B0604020202020204" pitchFamily="34" charset="0"/>
              </a:rPr>
              <a:t>При зазначені прав на об’єкт декларування, не вказуються права осіб, </a:t>
            </a:r>
          </a:p>
          <a:p>
            <a:pPr marL="2880000"/>
            <a:r>
              <a:rPr lang="uk-UA" sz="1400" b="1" dirty="0" smtClean="0">
                <a:solidFill>
                  <a:schemeClr val="bg2"/>
                </a:solidFill>
                <a:latin typeface="Arial" panose="020B0604020202020204" pitchFamily="34" charset="0"/>
                <a:cs typeface="Arial" panose="020B0604020202020204" pitchFamily="34" charset="0"/>
              </a:rPr>
              <a:t>які не є членами сім</a:t>
            </a:r>
            <a:r>
              <a:rPr lang="ru-RU" sz="1400" b="1" dirty="0" smtClean="0">
                <a:solidFill>
                  <a:schemeClr val="bg2"/>
                </a:solidFill>
                <a:latin typeface="Arial" panose="020B0604020202020204" pitchFamily="34" charset="0"/>
                <a:cs typeface="Arial" panose="020B0604020202020204" pitchFamily="34" charset="0"/>
              </a:rPr>
              <a:t>’</a:t>
            </a:r>
            <a:r>
              <a:rPr lang="uk-UA" sz="1400" b="1" dirty="0" smtClean="0">
                <a:solidFill>
                  <a:schemeClr val="bg2"/>
                </a:solidFill>
                <a:latin typeface="Arial" panose="020B0604020202020204" pitchFamily="34" charset="0"/>
                <a:cs typeface="Arial" panose="020B0604020202020204" pitchFamily="34" charset="0"/>
              </a:rPr>
              <a:t>ї декларанта, відмінні від прав власності.</a:t>
            </a:r>
          </a:p>
        </p:txBody>
      </p:sp>
      <p:sp>
        <p:nvSpPr>
          <p:cNvPr id="2" name="Прямоугольник 1"/>
          <p:cNvSpPr/>
          <p:nvPr/>
        </p:nvSpPr>
        <p:spPr bwMode="auto">
          <a:xfrm>
            <a:off x="304800" y="141469"/>
            <a:ext cx="11572240" cy="4300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smtClean="0">
                <a:solidFill>
                  <a:srgbClr val="0070C0"/>
                </a:solidFill>
                <a:latin typeface="Century Schoolbook" panose="02040604050505020304" pitchFamily="18" charset="0"/>
              </a:rPr>
              <a:t>ВИДИ ПРАВ НА ОБ</a:t>
            </a:r>
            <a:r>
              <a:rPr lang="ru-RU" sz="2000" b="1" dirty="0" smtClean="0">
                <a:solidFill>
                  <a:srgbClr val="0070C0"/>
                </a:solidFill>
                <a:latin typeface="Century Schoolbook" panose="02040604050505020304" pitchFamily="18" charset="0"/>
              </a:rPr>
              <a:t>’</a:t>
            </a:r>
            <a:r>
              <a:rPr lang="uk-UA" sz="2000" b="1" dirty="0" smtClean="0">
                <a:solidFill>
                  <a:srgbClr val="0070C0"/>
                </a:solidFill>
                <a:latin typeface="Century Schoolbook" panose="02040604050505020304" pitchFamily="18" charset="0"/>
              </a:rPr>
              <a:t>ЄКТИ ДЕКЛАРУВАННЯ</a:t>
            </a:r>
            <a:endParaRPr lang="ru-RU" sz="2000" b="1" dirty="0" smtClean="0">
              <a:solidFill>
                <a:srgbClr val="0070C0"/>
              </a:solidFill>
              <a:latin typeface="Century Schoolbook" panose="020406040505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83885" y="5340308"/>
            <a:ext cx="1702031" cy="95388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17245" y="1138492"/>
            <a:ext cx="1905000" cy="1809750"/>
          </a:xfrm>
          <a:prstGeom prst="rect">
            <a:avLst/>
          </a:prstGeom>
          <a:effectLst>
            <a:glow rad="127000">
              <a:schemeClr val="accent1">
                <a:alpha val="0"/>
              </a:schemeClr>
            </a:glow>
            <a:outerShdw blurRad="50800" dist="50800" dir="5400000" algn="ctr" rotWithShape="0">
              <a:schemeClr val="bg1">
                <a:alpha val="0"/>
              </a:schemeClr>
            </a:outerShdw>
            <a:reflection stA="0" endPos="65000" dist="50800" dir="5400000" sy="-100000" algn="bl" rotWithShape="0"/>
          </a:effectLst>
        </p:spPr>
      </p:pic>
      <p:pic>
        <p:nvPicPr>
          <p:cNvPr id="13315" name="Picture 1" descr="C:\Users\User\Desktop\Новый рисунок 3.png"/>
          <p:cNvPicPr>
            <a:picLocks noChangeAspect="1" noChangeArrowheads="1"/>
          </p:cNvPicPr>
          <p:nvPr/>
        </p:nvPicPr>
        <p:blipFill>
          <a:blip r:embed="rId5" cstate="print"/>
          <a:srcRect/>
          <a:stretch>
            <a:fillRect/>
          </a:stretch>
        </p:blipFill>
        <p:spPr bwMode="auto">
          <a:xfrm>
            <a:off x="11104880" y="0"/>
            <a:ext cx="1087120" cy="1957388"/>
          </a:xfrm>
          <a:prstGeom prst="rect">
            <a:avLst/>
          </a:prstGeom>
          <a:noFill/>
          <a:ln w="9525">
            <a:noFill/>
            <a:miter lim="800000"/>
            <a:headEnd/>
            <a:tailEnd/>
          </a:ln>
        </p:spPr>
      </p:pic>
    </p:spTree>
    <p:extLst>
      <p:ext uri="{BB962C8B-B14F-4D97-AF65-F5344CB8AC3E}">
        <p14:creationId xmlns:p14="http://schemas.microsoft.com/office/powerpoint/2010/main" xmlns="" val="2318111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304800" y="660400"/>
            <a:ext cx="11572240" cy="601472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0" rIns="1296000" bIns="45720" numCol="1" rtlCol="0" anchor="ctr" anchorCtr="0" compatLnSpc="1">
            <a:prstTxWarp prst="textNoShape">
              <a:avLst/>
            </a:prstTxWarp>
          </a:bodyPr>
          <a:lstStyle/>
          <a:p>
            <a:pPr marL="1440000"/>
            <a:r>
              <a:rPr lang="uk-UA" sz="1400" b="1" i="1" dirty="0">
                <a:solidFill>
                  <a:schemeClr val="bg2"/>
                </a:solidFill>
                <a:latin typeface="Arial" panose="020B0604020202020204" pitchFamily="34" charset="0"/>
                <a:cs typeface="Arial" panose="020B0604020202020204" pitchFamily="34" charset="0"/>
              </a:rPr>
              <a:t>Якщо у суб'єкта декларування чи членів його сім'ї наявні об'єкти для декларування в цих розділах, суб'єкт декларування зазначає інформацію про вид об'єкта, загальну площу (м2), реєстраційний номер (кадастровий номер для земельної ділянки), дату набуття права, вартість на дату набуття права або вартість за останньою грошовою оцінкою, місцезнаходження (країна та адреса).</a:t>
            </a:r>
            <a:endParaRPr lang="ru-RU" sz="1400" b="1" i="1" dirty="0">
              <a:solidFill>
                <a:schemeClr val="bg2"/>
              </a:solidFill>
              <a:latin typeface="Arial" panose="020B0604020202020204" pitchFamily="34" charset="0"/>
              <a:cs typeface="Arial" panose="020B0604020202020204" pitchFamily="34" charset="0"/>
            </a:endParaRPr>
          </a:p>
          <a:p>
            <a:endParaRPr lang="uk-UA" sz="1000" dirty="0" smtClean="0">
              <a:solidFill>
                <a:schemeClr val="bg2"/>
              </a:solidFill>
              <a:latin typeface="Arial" panose="020B0604020202020204" pitchFamily="34" charset="0"/>
              <a:cs typeface="Arial" panose="020B0604020202020204" pitchFamily="34" charset="0"/>
            </a:endParaRPr>
          </a:p>
          <a:p>
            <a:pPr marL="3600000"/>
            <a:r>
              <a:rPr lang="uk-UA" sz="1400" b="1" dirty="0" smtClean="0">
                <a:solidFill>
                  <a:srgbClr val="FF0000"/>
                </a:solidFill>
                <a:latin typeface="Arial" panose="020B0604020202020204" pitchFamily="34" charset="0"/>
                <a:cs typeface="Arial" panose="020B0604020202020204" pitchFamily="34" charset="0"/>
              </a:rPr>
              <a:t>Види </a:t>
            </a:r>
            <a:r>
              <a:rPr lang="uk-UA" sz="1400" b="1" dirty="0">
                <a:solidFill>
                  <a:srgbClr val="FF0000"/>
                </a:solidFill>
                <a:latin typeface="Arial" panose="020B0604020202020204" pitchFamily="34" charset="0"/>
                <a:cs typeface="Arial" panose="020B0604020202020204" pitchFamily="34" charset="0"/>
              </a:rPr>
              <a:t>об’єктів:</a:t>
            </a:r>
            <a:r>
              <a:rPr lang="uk-UA" sz="1400" dirty="0">
                <a:solidFill>
                  <a:schemeClr val="bg2"/>
                </a:solidFill>
                <a:latin typeface="Arial" panose="020B0604020202020204" pitchFamily="34" charset="0"/>
                <a:cs typeface="Arial" panose="020B0604020202020204" pitchFamily="34" charset="0"/>
              </a:rPr>
              <a:t>	</a:t>
            </a:r>
            <a:endParaRPr lang="uk-UA" sz="1400" dirty="0" smtClean="0">
              <a:solidFill>
                <a:schemeClr val="bg2"/>
              </a:solidFill>
              <a:latin typeface="Arial" panose="020B0604020202020204" pitchFamily="34" charset="0"/>
              <a:cs typeface="Arial" panose="020B0604020202020204" pitchFamily="34" charset="0"/>
            </a:endParaRPr>
          </a:p>
          <a:p>
            <a:pPr marL="3600000"/>
            <a:r>
              <a:rPr lang="uk-UA" sz="1400" dirty="0" smtClean="0">
                <a:solidFill>
                  <a:schemeClr val="bg2"/>
                </a:solidFill>
                <a:latin typeface="Arial" panose="020B0604020202020204" pitchFamily="34" charset="0"/>
                <a:cs typeface="Arial" panose="020B0604020202020204" pitchFamily="34" charset="0"/>
              </a:rPr>
              <a:t>- </a:t>
            </a:r>
            <a:r>
              <a:rPr lang="uk-UA" sz="1400" dirty="0">
                <a:solidFill>
                  <a:schemeClr val="bg2"/>
                </a:solidFill>
                <a:latin typeface="Arial" panose="020B0604020202020204" pitchFamily="34" charset="0"/>
                <a:cs typeface="Arial" panose="020B0604020202020204" pitchFamily="34" charset="0"/>
              </a:rPr>
              <a:t>земельна ділянка</a:t>
            </a:r>
            <a:endParaRPr lang="ru-RU" sz="1400" dirty="0">
              <a:solidFill>
                <a:schemeClr val="bg2"/>
              </a:solidFill>
              <a:latin typeface="Arial" panose="020B0604020202020204" pitchFamily="34" charset="0"/>
              <a:cs typeface="Arial" panose="020B0604020202020204" pitchFamily="34" charset="0"/>
            </a:endParaRPr>
          </a:p>
          <a:p>
            <a:pPr marL="3600000"/>
            <a:r>
              <a:rPr lang="uk-UA" sz="1400" dirty="0">
                <a:solidFill>
                  <a:schemeClr val="bg2"/>
                </a:solidFill>
                <a:latin typeface="Arial" panose="020B0604020202020204" pitchFamily="34" charset="0"/>
                <a:cs typeface="Arial" panose="020B0604020202020204" pitchFamily="34" charset="0"/>
              </a:rPr>
              <a:t>- житловий будинок</a:t>
            </a:r>
            <a:endParaRPr lang="ru-RU" sz="1400" dirty="0">
              <a:solidFill>
                <a:schemeClr val="bg2"/>
              </a:solidFill>
              <a:latin typeface="Arial" panose="020B0604020202020204" pitchFamily="34" charset="0"/>
              <a:cs typeface="Arial" panose="020B0604020202020204" pitchFamily="34" charset="0"/>
            </a:endParaRPr>
          </a:p>
          <a:p>
            <a:pPr marL="3600000"/>
            <a:r>
              <a:rPr lang="uk-UA" sz="1400" dirty="0">
                <a:solidFill>
                  <a:schemeClr val="bg2"/>
                </a:solidFill>
                <a:latin typeface="Arial" panose="020B0604020202020204" pitchFamily="34" charset="0"/>
                <a:cs typeface="Arial" panose="020B0604020202020204" pitchFamily="34" charset="0"/>
              </a:rPr>
              <a:t>- квартира</a:t>
            </a:r>
            <a:endParaRPr lang="ru-RU" sz="1400" dirty="0">
              <a:solidFill>
                <a:schemeClr val="bg2"/>
              </a:solidFill>
              <a:latin typeface="Arial" panose="020B0604020202020204" pitchFamily="34" charset="0"/>
              <a:cs typeface="Arial" panose="020B0604020202020204" pitchFamily="34" charset="0"/>
            </a:endParaRPr>
          </a:p>
          <a:p>
            <a:pPr marL="3600000"/>
            <a:r>
              <a:rPr lang="uk-UA" sz="1400" dirty="0">
                <a:solidFill>
                  <a:schemeClr val="bg2"/>
                </a:solidFill>
                <a:latin typeface="Arial" panose="020B0604020202020204" pitchFamily="34" charset="0"/>
                <a:cs typeface="Arial" panose="020B0604020202020204" pitchFamily="34" charset="0"/>
              </a:rPr>
              <a:t>- кімната</a:t>
            </a:r>
            <a:endParaRPr lang="ru-RU" sz="1400" dirty="0">
              <a:solidFill>
                <a:schemeClr val="bg2"/>
              </a:solidFill>
              <a:latin typeface="Arial" panose="020B0604020202020204" pitchFamily="34" charset="0"/>
              <a:cs typeface="Arial" panose="020B0604020202020204" pitchFamily="34" charset="0"/>
            </a:endParaRPr>
          </a:p>
          <a:p>
            <a:pPr marL="3600000"/>
            <a:r>
              <a:rPr lang="uk-UA" sz="1400" dirty="0">
                <a:solidFill>
                  <a:schemeClr val="bg2"/>
                </a:solidFill>
                <a:latin typeface="Arial" panose="020B0604020202020204" pitchFamily="34" charset="0"/>
                <a:cs typeface="Arial" panose="020B0604020202020204" pitchFamily="34" charset="0"/>
              </a:rPr>
              <a:t>- офіс</a:t>
            </a:r>
            <a:endParaRPr lang="ru-RU" sz="1400" dirty="0">
              <a:solidFill>
                <a:schemeClr val="bg2"/>
              </a:solidFill>
              <a:latin typeface="Arial" panose="020B0604020202020204" pitchFamily="34" charset="0"/>
              <a:cs typeface="Arial" panose="020B0604020202020204" pitchFamily="34" charset="0"/>
            </a:endParaRPr>
          </a:p>
          <a:p>
            <a:pPr marL="3600000"/>
            <a:r>
              <a:rPr lang="uk-UA" sz="1400" dirty="0">
                <a:solidFill>
                  <a:schemeClr val="bg2"/>
                </a:solidFill>
                <a:latin typeface="Arial" panose="020B0604020202020204" pitchFamily="34" charset="0"/>
                <a:cs typeface="Arial" panose="020B0604020202020204" pitchFamily="34" charset="0"/>
              </a:rPr>
              <a:t>- садовий (дачний) будинок</a:t>
            </a:r>
            <a:endParaRPr lang="ru-RU" sz="1400" dirty="0">
              <a:solidFill>
                <a:schemeClr val="bg2"/>
              </a:solidFill>
              <a:latin typeface="Arial" panose="020B0604020202020204" pitchFamily="34" charset="0"/>
              <a:cs typeface="Arial" panose="020B0604020202020204" pitchFamily="34" charset="0"/>
            </a:endParaRPr>
          </a:p>
          <a:p>
            <a:pPr marL="3600000"/>
            <a:r>
              <a:rPr lang="uk-UA" sz="1400" dirty="0" smtClean="0">
                <a:solidFill>
                  <a:schemeClr val="bg2"/>
                </a:solidFill>
                <a:latin typeface="Arial" panose="020B0604020202020204" pitchFamily="34" charset="0"/>
                <a:cs typeface="Arial" panose="020B0604020202020204" pitchFamily="34" charset="0"/>
              </a:rPr>
              <a:t>- інше </a:t>
            </a:r>
            <a:r>
              <a:rPr lang="uk-UA" sz="1400" dirty="0">
                <a:solidFill>
                  <a:schemeClr val="bg2"/>
                </a:solidFill>
                <a:latin typeface="Arial" panose="020B0604020202020204" pitchFamily="34" charset="0"/>
                <a:cs typeface="Arial" panose="020B0604020202020204" pitchFamily="34" charset="0"/>
              </a:rPr>
              <a:t>(позначається який саме об’єкт, приклад: «гараж» тощо</a:t>
            </a:r>
            <a:r>
              <a:rPr lang="uk-UA" sz="1400" dirty="0" smtClean="0">
                <a:solidFill>
                  <a:schemeClr val="bg2"/>
                </a:solidFill>
                <a:latin typeface="Arial" panose="020B0604020202020204" pitchFamily="34" charset="0"/>
                <a:cs typeface="Arial" panose="020B0604020202020204" pitchFamily="34" charset="0"/>
              </a:rPr>
              <a:t>)</a:t>
            </a:r>
          </a:p>
          <a:p>
            <a:pPr marL="3885750" indent="-285750">
              <a:buFontTx/>
              <a:buChar char="-"/>
            </a:pPr>
            <a:endParaRPr lang="uk-UA" sz="1400" dirty="0">
              <a:solidFill>
                <a:schemeClr val="bg2"/>
              </a:solidFill>
              <a:latin typeface="Arial" panose="020B0604020202020204" pitchFamily="34" charset="0"/>
              <a:cs typeface="Arial" panose="020B0604020202020204" pitchFamily="34" charset="0"/>
            </a:endParaRPr>
          </a:p>
          <a:p>
            <a:endParaRPr lang="uk-UA" sz="10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Зазначаються </a:t>
            </a:r>
            <a:r>
              <a:rPr lang="uk-UA" sz="1400" dirty="0">
                <a:solidFill>
                  <a:schemeClr val="bg2"/>
                </a:solidFill>
                <a:latin typeface="Arial" panose="020B0604020202020204" pitchFamily="34" charset="0"/>
                <a:cs typeface="Arial" panose="020B0604020202020204" pitchFamily="34" charset="0"/>
              </a:rPr>
              <a:t>усі об’єкти, на які мають будь-які права (власності або користування) </a:t>
            </a:r>
            <a:endParaRPr lang="uk-UA" sz="1400" dirty="0" smtClean="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декларант </a:t>
            </a:r>
            <a:r>
              <a:rPr lang="uk-UA" sz="1400" dirty="0">
                <a:solidFill>
                  <a:schemeClr val="bg2"/>
                </a:solidFill>
                <a:latin typeface="Arial" panose="020B0604020202020204" pitchFamily="34" charset="0"/>
                <a:cs typeface="Arial" panose="020B0604020202020204" pitchFamily="34" charset="0"/>
              </a:rPr>
              <a:t>або члени його сім’ї.</a:t>
            </a:r>
            <a:endParaRPr lang="ru-RU" sz="1400" dirty="0">
              <a:solidFill>
                <a:schemeClr val="bg2"/>
              </a:solidFill>
              <a:latin typeface="Arial" panose="020B0604020202020204" pitchFamily="34" charset="0"/>
              <a:cs typeface="Arial" panose="020B0604020202020204" pitchFamily="34" charset="0"/>
            </a:endParaRPr>
          </a:p>
          <a:p>
            <a:r>
              <a:rPr lang="uk-UA" sz="1400" dirty="0">
                <a:solidFill>
                  <a:schemeClr val="bg2"/>
                </a:solidFill>
                <a:latin typeface="Arial" panose="020B0604020202020204" pitchFamily="34" charset="0"/>
                <a:cs typeface="Arial" panose="020B0604020202020204" pitchFamily="34" charset="0"/>
              </a:rPr>
              <a:t>По кожному об’єкту декларування зазначаються особи (декларант або члени сім’ї), </a:t>
            </a:r>
            <a:endParaRPr lang="uk-UA" sz="1400" dirty="0" smtClean="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які </a:t>
            </a:r>
            <a:r>
              <a:rPr lang="uk-UA" sz="1400" dirty="0">
                <a:solidFill>
                  <a:schemeClr val="bg2"/>
                </a:solidFill>
                <a:latin typeface="Arial" panose="020B0604020202020204" pitchFamily="34" charset="0"/>
                <a:cs typeface="Arial" panose="020B0604020202020204" pitchFamily="34" charset="0"/>
              </a:rPr>
              <a:t>мають будь-які права на цей об’єкт та фактичний(-і) власник(-и), якщо він(вони) </a:t>
            </a:r>
            <a:endParaRPr lang="uk-UA" sz="1400" dirty="0" smtClean="0">
              <a:solidFill>
                <a:schemeClr val="bg2"/>
              </a:solidFill>
              <a:latin typeface="Arial" panose="020B0604020202020204" pitchFamily="34" charset="0"/>
              <a:cs typeface="Arial" panose="020B0604020202020204" pitchFamily="34" charset="0"/>
            </a:endParaRPr>
          </a:p>
          <a:p>
            <a:pPr>
              <a:spcAft>
                <a:spcPts val="600"/>
              </a:spcAft>
            </a:pPr>
            <a:r>
              <a:rPr lang="uk-UA" sz="1400" dirty="0" smtClean="0">
                <a:solidFill>
                  <a:schemeClr val="bg2"/>
                </a:solidFill>
                <a:latin typeface="Arial" panose="020B0604020202020204" pitchFamily="34" charset="0"/>
                <a:cs typeface="Arial" panose="020B0604020202020204" pitchFamily="34" charset="0"/>
              </a:rPr>
              <a:t>не </a:t>
            </a:r>
            <a:r>
              <a:rPr lang="uk-UA" sz="1400" dirty="0">
                <a:solidFill>
                  <a:schemeClr val="bg2"/>
                </a:solidFill>
                <a:latin typeface="Arial" panose="020B0604020202020204" pitchFamily="34" charset="0"/>
                <a:cs typeface="Arial" panose="020B0604020202020204" pitchFamily="34" charset="0"/>
              </a:rPr>
              <a:t>є декларантом або членом його сім’ї.</a:t>
            </a:r>
            <a:endParaRPr lang="ru-RU" sz="1400" dirty="0">
              <a:solidFill>
                <a:schemeClr val="bg2"/>
              </a:solidFill>
              <a:latin typeface="Arial" panose="020B0604020202020204" pitchFamily="34" charset="0"/>
              <a:cs typeface="Arial" panose="020B0604020202020204" pitchFamily="34" charset="0"/>
            </a:endParaRPr>
          </a:p>
          <a:p>
            <a:r>
              <a:rPr lang="uk-UA" sz="1400" dirty="0" smtClean="0">
                <a:solidFill>
                  <a:schemeClr val="bg2"/>
                </a:solidFill>
                <a:latin typeface="Arial" panose="020B0604020202020204" pitchFamily="34" charset="0"/>
                <a:cs typeface="Arial" panose="020B0604020202020204" pitchFamily="34" charset="0"/>
              </a:rPr>
              <a:t>Особи</a:t>
            </a:r>
            <a:r>
              <a:rPr lang="uk-UA" sz="1400" dirty="0">
                <a:solidFill>
                  <a:schemeClr val="bg2"/>
                </a:solidFill>
                <a:latin typeface="Arial" panose="020B0604020202020204" pitchFamily="34" charset="0"/>
                <a:cs typeface="Arial" panose="020B0604020202020204" pitchFamily="34" charset="0"/>
              </a:rPr>
              <a:t>, які не є членами сім’ї декларанта, що мають права користування на задекларовані </a:t>
            </a:r>
            <a:endParaRPr lang="uk-UA" sz="1400" dirty="0" smtClean="0">
              <a:solidFill>
                <a:schemeClr val="bg2"/>
              </a:solidFill>
              <a:latin typeface="Arial" panose="020B0604020202020204" pitchFamily="34" charset="0"/>
              <a:cs typeface="Arial" panose="020B0604020202020204" pitchFamily="34" charset="0"/>
            </a:endParaRPr>
          </a:p>
          <a:p>
            <a:pPr>
              <a:spcAft>
                <a:spcPts val="1800"/>
              </a:spcAft>
            </a:pPr>
            <a:r>
              <a:rPr lang="uk-UA" sz="1400" dirty="0" smtClean="0">
                <a:solidFill>
                  <a:schemeClr val="bg2"/>
                </a:solidFill>
                <a:latin typeface="Arial" panose="020B0604020202020204" pitchFamily="34" charset="0"/>
                <a:cs typeface="Arial" panose="020B0604020202020204" pitchFamily="34" charset="0"/>
              </a:rPr>
              <a:t>об’єкти</a:t>
            </a:r>
            <a:r>
              <a:rPr lang="uk-UA" sz="1400" dirty="0">
                <a:solidFill>
                  <a:schemeClr val="bg2"/>
                </a:solidFill>
                <a:latin typeface="Arial" panose="020B0604020202020204" pitchFamily="34" charset="0"/>
                <a:cs typeface="Arial" panose="020B0604020202020204" pitchFamily="34" charset="0"/>
              </a:rPr>
              <a:t>, в декларації не зазначаються. </a:t>
            </a:r>
            <a:endParaRPr lang="ru-RU" sz="1400" dirty="0">
              <a:solidFill>
                <a:schemeClr val="bg2"/>
              </a:solidFill>
              <a:latin typeface="Arial" panose="020B0604020202020204" pitchFamily="34" charset="0"/>
              <a:cs typeface="Arial" panose="020B0604020202020204" pitchFamily="34" charset="0"/>
            </a:endParaRPr>
          </a:p>
          <a:p>
            <a:pPr marL="3240000">
              <a:spcAft>
                <a:spcPts val="1200"/>
              </a:spcAft>
            </a:pPr>
            <a:r>
              <a:rPr lang="uk-UA" sz="1400" b="1" dirty="0" smtClean="0">
                <a:solidFill>
                  <a:schemeClr val="bg2"/>
                </a:solidFill>
                <a:latin typeface="Arial" panose="020B0604020202020204" pitchFamily="34" charset="0"/>
                <a:cs typeface="Arial" panose="020B0604020202020204" pitchFamily="34" charset="0"/>
              </a:rPr>
              <a:t>Об’єкти </a:t>
            </a:r>
            <a:r>
              <a:rPr lang="uk-UA" sz="1400" b="1" dirty="0">
                <a:solidFill>
                  <a:schemeClr val="bg2"/>
                </a:solidFill>
                <a:latin typeface="Arial" panose="020B0604020202020204" pitchFamily="34" charset="0"/>
                <a:cs typeface="Arial" panose="020B0604020202020204" pitchFamily="34" charset="0"/>
              </a:rPr>
              <a:t>нерухомості декларуються незалежно від їх вартості (від 0 грн.). Якщо вартість об’єкта не відома, спеціально проводити оцінку майна не потрібно, а в полі «вартість» зазначається позначка «не відомо».</a:t>
            </a:r>
            <a:endParaRPr lang="ru-RU"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304800" y="141469"/>
            <a:ext cx="11572240" cy="44781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70C0"/>
                </a:solidFill>
                <a:latin typeface="Century Schoolbook" panose="02040604050505020304" pitchFamily="18" charset="0"/>
              </a:rPr>
              <a:t>ДЕКЛАРУВАННЯ ОБ</a:t>
            </a:r>
            <a:r>
              <a:rPr lang="ru-RU" sz="2000" b="1" dirty="0">
                <a:solidFill>
                  <a:srgbClr val="0070C0"/>
                </a:solidFill>
                <a:latin typeface="Century Schoolbook" panose="02040604050505020304" pitchFamily="18" charset="0"/>
              </a:rPr>
              <a:t>’</a:t>
            </a:r>
            <a:r>
              <a:rPr lang="uk-UA" sz="2000" b="1" dirty="0">
                <a:solidFill>
                  <a:srgbClr val="0070C0"/>
                </a:solidFill>
                <a:latin typeface="Century Schoolbook" panose="02040604050505020304" pitchFamily="18" charset="0"/>
              </a:rPr>
              <a:t>ЄКТІВ НЕРУХОМОСТІ </a:t>
            </a:r>
            <a:r>
              <a:rPr lang="uk-UA" sz="2000" b="1" dirty="0" smtClean="0">
                <a:solidFill>
                  <a:srgbClr val="0070C0"/>
                </a:solidFill>
                <a:latin typeface="Century Schoolbook" panose="02040604050505020304" pitchFamily="18" charset="0"/>
              </a:rPr>
              <a:t>(розділ </a:t>
            </a:r>
            <a:r>
              <a:rPr lang="uk-UA" sz="2000" b="1" dirty="0">
                <a:solidFill>
                  <a:srgbClr val="0070C0"/>
                </a:solidFill>
                <a:latin typeface="Century Schoolbook" panose="02040604050505020304" pitchFamily="18" charset="0"/>
              </a:rPr>
              <a:t>3 </a:t>
            </a:r>
            <a:r>
              <a:rPr lang="uk-UA" sz="2000" b="1" dirty="0" smtClean="0">
                <a:solidFill>
                  <a:srgbClr val="0070C0"/>
                </a:solidFill>
                <a:latin typeface="Century Schoolbook" panose="02040604050505020304" pitchFamily="18" charset="0"/>
              </a:rPr>
              <a:t>декларації</a:t>
            </a:r>
            <a:r>
              <a:rPr lang="uk-UA" sz="2000" b="1" dirty="0">
                <a:solidFill>
                  <a:srgbClr val="0070C0"/>
                </a:solidFill>
                <a:latin typeface="Century Schoolbook" panose="02040604050505020304" pitchFamily="18" charset="0"/>
              </a:rPr>
              <a:t>)</a:t>
            </a:r>
            <a:endParaRPr lang="ru-RU" sz="2000" b="1" dirty="0">
              <a:solidFill>
                <a:srgbClr val="0070C0"/>
              </a:solidFill>
              <a:latin typeface="Century Schoolbook" panose="020406040505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90840" y="4025391"/>
            <a:ext cx="2971800" cy="1672590"/>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0720" y="1874080"/>
            <a:ext cx="2871216" cy="1879092"/>
          </a:xfrm>
          <a:prstGeom prst="rect">
            <a:avLst/>
          </a:prstGeom>
        </p:spPr>
      </p:pic>
      <p:pic>
        <p:nvPicPr>
          <p:cNvPr id="13315" name="Picture 1" descr="C:\Users\User\Desktop\Новый рисунок 3.png"/>
          <p:cNvPicPr>
            <a:picLocks noChangeAspect="1" noChangeArrowheads="1"/>
          </p:cNvPicPr>
          <p:nvPr/>
        </p:nvPicPr>
        <p:blipFill>
          <a:blip r:embed="rId5" cstate="print"/>
          <a:srcRect/>
          <a:stretch>
            <a:fillRect/>
          </a:stretch>
        </p:blipFill>
        <p:spPr bwMode="auto">
          <a:xfrm>
            <a:off x="11104880" y="0"/>
            <a:ext cx="1087120" cy="1957388"/>
          </a:xfrm>
          <a:prstGeom prst="rect">
            <a:avLst/>
          </a:prstGeom>
          <a:noFill/>
          <a:ln w="9525">
            <a:noFill/>
            <a:miter lim="800000"/>
            <a:headEnd/>
            <a:tailEnd/>
          </a:ln>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54064" y="5697981"/>
            <a:ext cx="1601862" cy="898606"/>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4461" y="720981"/>
            <a:ext cx="1092518" cy="1092518"/>
          </a:xfrm>
          <a:prstGeom prst="rect">
            <a:avLst/>
          </a:prstGeom>
          <a:solidFill>
            <a:schemeClr val="bg2">
              <a:alpha val="0"/>
            </a:schemeClr>
          </a:solidFill>
        </p:spPr>
      </p:pic>
      <p:pic>
        <p:nvPicPr>
          <p:cNvPr id="11" name="Рисунок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38410" y="651057"/>
            <a:ext cx="971550" cy="1295400"/>
          </a:xfrm>
          <a:prstGeom prst="rect">
            <a:avLst/>
          </a:prstGeom>
        </p:spPr>
      </p:pic>
    </p:spTree>
    <p:extLst>
      <p:ext uri="{BB962C8B-B14F-4D97-AF65-F5344CB8AC3E}">
        <p14:creationId xmlns:p14="http://schemas.microsoft.com/office/powerpoint/2010/main" xmlns="" val="3515783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owerpoint-template">
  <a:themeElements>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80808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EAEAE"/>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CD6D25"/>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826</TotalTime>
  <Words>2859</Words>
  <Application>Microsoft Office PowerPoint</Application>
  <PresentationFormat>Довільний</PresentationFormat>
  <Paragraphs>524</Paragraphs>
  <Slides>23</Slides>
  <Notes>0</Notes>
  <HiddenSlides>0</HiddenSlides>
  <MMClips>0</MMClips>
  <ScaleCrop>false</ScaleCrop>
  <HeadingPairs>
    <vt:vector size="4" baseType="variant">
      <vt:variant>
        <vt:lpstr>Тема</vt:lpstr>
      </vt:variant>
      <vt:variant>
        <vt:i4>2</vt:i4>
      </vt:variant>
      <vt:variant>
        <vt:lpstr>Заголовки слайдів</vt:lpstr>
      </vt:variant>
      <vt:variant>
        <vt:i4>23</vt:i4>
      </vt:variant>
    </vt:vector>
  </HeadingPairs>
  <TitlesOfParts>
    <vt:vector size="25" baseType="lpstr">
      <vt:lpstr>Тема Office</vt:lpstr>
      <vt:lpstr>powerpoint-template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z4050</cp:lastModifiedBy>
  <cp:revision>117</cp:revision>
  <dcterms:created xsi:type="dcterms:W3CDTF">2020-01-30T18:29:56Z</dcterms:created>
  <dcterms:modified xsi:type="dcterms:W3CDTF">2020-02-03T07:00:59Z</dcterms:modified>
</cp:coreProperties>
</file>