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3" r:id="rId2"/>
    <p:sldId id="316" r:id="rId3"/>
    <p:sldId id="317" r:id="rId4"/>
    <p:sldId id="318" r:id="rId5"/>
    <p:sldId id="319" r:id="rId6"/>
    <p:sldId id="321" r:id="rId7"/>
    <p:sldId id="320" r:id="rId8"/>
    <p:sldId id="322" r:id="rId9"/>
    <p:sldId id="323" r:id="rId10"/>
    <p:sldId id="326" r:id="rId11"/>
    <p:sldId id="327" r:id="rId12"/>
    <p:sldId id="331" r:id="rId13"/>
    <p:sldId id="324" r:id="rId14"/>
    <p:sldId id="332" r:id="rId15"/>
    <p:sldId id="333" r:id="rId16"/>
    <p:sldId id="328" r:id="rId17"/>
    <p:sldId id="329" r:id="rId18"/>
    <p:sldId id="330" r:id="rId19"/>
    <p:sldId id="312" r:id="rId20"/>
  </p:sldIdLst>
  <p:sldSz cx="12192000" cy="6858000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A973"/>
    <a:srgbClr val="0F71BA"/>
    <a:srgbClr val="1E865C"/>
    <a:srgbClr val="25A872"/>
    <a:srgbClr val="EE7E32"/>
    <a:srgbClr val="DEBC6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598" autoAdjust="0"/>
  </p:normalViewPr>
  <p:slideViewPr>
    <p:cSldViewPr snapToGrid="0">
      <p:cViewPr varScale="1">
        <p:scale>
          <a:sx n="110" d="100"/>
          <a:sy n="110" d="100"/>
        </p:scale>
        <p:origin x="-34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29A81-19B3-4336-944A-99F95484AC4C}" type="datetimeFigureOut">
              <a:rPr lang="uk-UA" smtClean="0"/>
              <a:pPr/>
              <a:t>16.02.2022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63EDC-F1ED-4C08-838D-78E141435D0D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8974" tIns="49486" rIns="98974" bIns="494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8974" tIns="49486" rIns="98974" bIns="494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fld id="{7B7D179F-7354-4044-9609-59619634C5D8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74" tIns="49486" rIns="98974" bIns="4948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8974" tIns="49486" rIns="98974" bIns="4948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8974" tIns="49486" rIns="98974" bIns="494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</p:spPr>
        <p:txBody>
          <a:bodyPr vert="horz" lIns="98974" tIns="49486" rIns="98974" bIns="494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>
                <a:latin typeface="+mn-lt"/>
              </a:defRPr>
            </a:lvl1pPr>
          </a:lstStyle>
          <a:p>
            <a:pPr>
              <a:defRPr/>
            </a:pPr>
            <a:fld id="{46FD1478-C1D5-4305-A655-0D5DCE3EE14A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FD1478-C1D5-4305-A655-0D5DCE3EE1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99DA2-319E-4BE5-9B7C-23740252095E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D969-A456-43BA-A9E8-C42CC6570E47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3FAD8-4261-4969-9393-64DF8F7DA623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512C-B1BB-455E-9F09-7BC795074438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9B5EE-9C62-4B39-8F4B-510F3BE47287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5931-9DC7-43BD-8E03-3A954ABDFA45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22859" tIns="22859" rIns="22859" bIns="22859" spcCol="19050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  <a:lvl2pPr marL="533400" indent="-228600" defTabSz="412750">
              <a:lnSpc>
                <a:spcPct val="100000"/>
              </a:lnSpc>
              <a:spcBef>
                <a:spcPts val="0"/>
              </a:spcBef>
              <a:defRPr sz="1800" b="1"/>
            </a:lvl2pPr>
            <a:lvl3pPr marL="838200" indent="-228600" defTabSz="412750">
              <a:lnSpc>
                <a:spcPct val="100000"/>
              </a:lnSpc>
              <a:spcBef>
                <a:spcPts val="0"/>
              </a:spcBef>
              <a:defRPr sz="1800" b="1"/>
            </a:lvl3pPr>
            <a:lvl4pPr marL="1143000" indent="-228600" defTabSz="412750">
              <a:lnSpc>
                <a:spcPct val="100000"/>
              </a:lnSpc>
              <a:spcBef>
                <a:spcPts val="0"/>
              </a:spcBef>
              <a:defRPr sz="1800" b="1"/>
            </a:lvl4pPr>
            <a:lvl5pPr marL="1447800" indent="-228600" defTabSz="412750">
              <a:lnSpc>
                <a:spcPct val="100000"/>
              </a:lnSpc>
              <a:spcBef>
                <a:spcPts val="0"/>
              </a:spcBef>
              <a:defRPr sz="1800" b="1"/>
            </a:lvl5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/>
          </p:nvPr>
        </p:nvSpPr>
        <p:spPr>
          <a:xfrm>
            <a:off x="603248" y="1287495"/>
            <a:ext cx="10985503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rPr lang="en-US"/>
              <a:t>Образец заголовка</a:t>
            </a:r>
            <a:endParaRPr/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 spcCol="19050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800" b="1"/>
            </a:lvl1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73AE2-C010-4146-9132-5DFFD105960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D6CCD-D401-4227-81C3-D89F54B774B3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F880E-682E-4065-AC9D-470B6FFB06D1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49BF-933E-4B21-B5F8-859A7CAE5BCB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20BD9-DE80-438A-AE10-9308F08596C4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80377-AFBB-4D66-9ABA-6CB4DE15B1DA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72FB5-F306-4C4B-925B-1F84E672622D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BA2D3-4223-4E84-A3D1-CD25DA6B6945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0F8DE-8D0D-40E8-9AEF-5CCC6828E337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D52C1-8790-483B-B5F5-D7D67B5E31A2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7CAD-E5ED-49F2-B751-68B49115C9CD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4113-CEE3-4312-95C9-E1DE43D42C23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CC279-4AAD-4A5E-9075-7C8741256230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4888C-308D-4485-9A74-E45AD71C2B40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34575-47DD-456A-89D4-56FEFD615E14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60174-8415-48E5-9252-00C09D88CCA6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16A69-1A42-4455-92C7-AA699D576BA8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DEE7AB-D723-4C5D-AC52-4618F88747B7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E3F588-64D4-4018-BB13-9DD450070784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zakon.rada.gov.ua/laws/show/2755-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Ефективність роботи…"/>
          <p:cNvSpPr txBox="1">
            <a:spLocks noChangeArrowheads="1"/>
          </p:cNvSpPr>
          <p:nvPr/>
        </p:nvSpPr>
        <p:spPr bwMode="auto">
          <a:xfrm>
            <a:off x="463550" y="2379732"/>
            <a:ext cx="11226800" cy="15286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25400" tIns="25400" rIns="25400" bIns="25400" anchor="ctr">
            <a:spAutoFit/>
          </a:bodyPr>
          <a:lstStyle/>
          <a:p>
            <a:pPr algn="ctr" hangingPunct="0"/>
            <a:r>
              <a:rPr lang="uk-UA" sz="4800" b="1" dirty="0" smtClean="0">
                <a:solidFill>
                  <a:srgbClr val="0070C0"/>
                </a:solidFill>
                <a:latin typeface="Consolas" pitchFamily="49" charset="0"/>
                <a:ea typeface="e-Ukraine Regular"/>
                <a:cs typeface="e-Ukraine Regular"/>
                <a:sym typeface="e-Ukraine Regular"/>
              </a:rPr>
              <a:t>Актуальні питання трансфертного ціноутворення </a:t>
            </a:r>
            <a:endParaRPr lang="uk-UA" sz="4800" b="1" dirty="0">
              <a:solidFill>
                <a:srgbClr val="0070C0"/>
              </a:solidFill>
              <a:latin typeface="Consolas" pitchFamily="49" charset="0"/>
              <a:ea typeface="e-Ukraine Regular"/>
              <a:cs typeface="e-Ukraine Regular"/>
              <a:sym typeface="e-Ukraine Regular"/>
            </a:endParaRPr>
          </a:p>
        </p:txBody>
      </p:sp>
      <p:pic>
        <p:nvPicPr>
          <p:cNvPr id="15362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855663" y="423863"/>
            <a:ext cx="2408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 txBox="1">
            <a:spLocks/>
          </p:cNvSpPr>
          <p:nvPr/>
        </p:nvSpPr>
        <p:spPr bwMode="auto">
          <a:xfrm>
            <a:off x="3319463" y="365125"/>
            <a:ext cx="8034337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2000" b="1">
                <a:latin typeface="Consolas" pitchFamily="49" charset="0"/>
              </a:rPr>
              <a:t>Державна податкова служба України</a:t>
            </a:r>
            <a:r>
              <a:rPr lang="uk-UA" b="1">
                <a:latin typeface="Consolas" pitchFamily="49" charset="0"/>
              </a:rPr>
              <a:t/>
            </a:r>
            <a:br>
              <a:rPr lang="uk-UA" b="1">
                <a:latin typeface="Consolas" pitchFamily="49" charset="0"/>
              </a:rPr>
            </a:br>
            <a:r>
              <a:rPr lang="uk-UA" sz="2000" b="1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2000" b="1">
              <a:latin typeface="Consolas" pitchFamily="49" charset="0"/>
            </a:endParaRPr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547350" y="0"/>
            <a:ext cx="16446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761117" y="923026"/>
            <a:ext cx="3942271" cy="914400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/>
              <a:t>Постанова Верховного суду </a:t>
            </a:r>
            <a:r>
              <a:rPr lang="uk-UA" sz="1600" b="1" dirty="0" smtClean="0"/>
              <a:t>від</a:t>
            </a:r>
            <a:endParaRPr lang="uk-UA" sz="1600" b="1" dirty="0" smtClean="0"/>
          </a:p>
          <a:p>
            <a:r>
              <a:rPr lang="uk-UA" sz="1600" b="1" dirty="0" smtClean="0"/>
              <a:t>09</a:t>
            </a:r>
            <a:r>
              <a:rPr lang="en-US" sz="1600" b="1" dirty="0" smtClean="0"/>
              <a:t>.10.</a:t>
            </a:r>
            <a:r>
              <a:rPr lang="uk-UA" sz="1600" b="1" dirty="0" smtClean="0"/>
              <a:t>2019 року</a:t>
            </a:r>
            <a:r>
              <a:rPr lang="en-US" sz="1600" b="1" dirty="0" smtClean="0"/>
              <a:t> </a:t>
            </a:r>
            <a:r>
              <a:rPr lang="uk-UA" sz="1600" b="1" dirty="0" smtClean="0"/>
              <a:t>по справі №</a:t>
            </a:r>
            <a:r>
              <a:rPr lang="uk-UA" sz="1600" b="1" dirty="0" smtClean="0"/>
              <a:t>817/1737/17</a:t>
            </a:r>
          </a:p>
          <a:p>
            <a:pPr algn="ctr"/>
            <a:endParaRPr lang="uk-UA" sz="1100" dirty="0"/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3899140" y="4856671"/>
            <a:ext cx="7720643" cy="1518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За </a:t>
            </a:r>
            <a:r>
              <a:rPr lang="uk-UA" sz="1400" dirty="0" smtClean="0"/>
              <a:t>цими контрольованими операціями імпорту природного газу від  визначеного нерезидента контролюючим органом правомірно застосовано метод чистого прибутку, як найбільш доцільний для встановлення відповідності цін контрольованих операцій, а досліджуваною стороною обрано  іншого нерезидента, як такого, що виконує найменше функцій та несе найменші ризики</a:t>
            </a:r>
            <a:endParaRPr lang="uk-UA" sz="1400" i="1" dirty="0">
              <a:solidFill>
                <a:schemeClr val="bg1"/>
              </a:solidFill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3786997" y="2924355"/>
            <a:ext cx="7824158" cy="17080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Використання </a:t>
            </a:r>
            <a:r>
              <a:rPr lang="uk-UA" sz="1400" dirty="0" smtClean="0"/>
              <a:t>методу порівняльної неконтрольованої </a:t>
            </a:r>
            <a:r>
              <a:rPr lang="uk-UA" sz="1400" dirty="0" smtClean="0"/>
              <a:t>ціни, </a:t>
            </a:r>
            <a:r>
              <a:rPr lang="uk-UA" sz="1400" dirty="0" smtClean="0"/>
              <a:t>щодо контрольованих операцій імпорту природного газу від  визначеного нерезидента є </a:t>
            </a:r>
            <a:r>
              <a:rPr lang="uk-UA" sz="1400" dirty="0" smtClean="0"/>
              <a:t>неможливим, </a:t>
            </a:r>
            <a:r>
              <a:rPr lang="uk-UA" sz="1400" dirty="0" smtClean="0"/>
              <a:t>у зв`язку з відсутністю інформації щодо зіставних неконтрольованих операцій в офіційних джерелах інформації, а співставлення цієї операції з операціями по реалізації нерезидентом природного газу зіставному резиденту не відповідає вимогам податкового законодавства, у зв’язку із </a:t>
            </a:r>
            <a:r>
              <a:rPr lang="uk-UA" sz="1400" dirty="0" err="1" smtClean="0"/>
              <a:t>зіставленістю</a:t>
            </a:r>
            <a:r>
              <a:rPr lang="uk-UA" sz="1400" dirty="0" smtClean="0"/>
              <a:t> з іншою контрольованою операцією. </a:t>
            </a:r>
            <a:endParaRPr lang="uk-UA" sz="1400" dirty="0"/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3778371" y="2035834"/>
            <a:ext cx="3950898" cy="65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             ЩОДО </a:t>
            </a:r>
            <a:r>
              <a:rPr lang="uk-UA" sz="1400" dirty="0" smtClean="0"/>
              <a:t>ІМПОРТНИХ ОПЕРАЦІЙ</a:t>
            </a:r>
            <a:endParaRPr lang="uk-UA" sz="1400" dirty="0"/>
          </a:p>
        </p:txBody>
      </p:sp>
      <p:sp>
        <p:nvSpPr>
          <p:cNvPr id="18" name="Стрілка вправо 17"/>
          <p:cNvSpPr/>
          <p:nvPr/>
        </p:nvSpPr>
        <p:spPr>
          <a:xfrm>
            <a:off x="353683" y="3140015"/>
            <a:ext cx="2927978" cy="1483743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платника податку </a:t>
            </a:r>
            <a:endParaRPr lang="uk-UA" sz="1400" b="1" dirty="0"/>
          </a:p>
        </p:txBody>
      </p:sp>
      <p:sp>
        <p:nvSpPr>
          <p:cNvPr id="21" name="Стрілка вправо 20"/>
          <p:cNvSpPr/>
          <p:nvPr/>
        </p:nvSpPr>
        <p:spPr>
          <a:xfrm>
            <a:off x="336430" y="4879676"/>
            <a:ext cx="2846717" cy="1512498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</a:t>
            </a:r>
            <a:r>
              <a:rPr lang="uk-UA" sz="1400" b="1" dirty="0" smtClean="0"/>
              <a:t>контролюючого органу </a:t>
            </a:r>
            <a:endParaRPr lang="uk-UA" sz="1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761117" y="923026"/>
            <a:ext cx="3942271" cy="914400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/>
              <a:t>Постанова Верховного суду </a:t>
            </a:r>
            <a:r>
              <a:rPr lang="uk-UA" sz="1600" b="1" dirty="0" smtClean="0"/>
              <a:t>від</a:t>
            </a:r>
            <a:endParaRPr lang="uk-UA" sz="1600" b="1" dirty="0" smtClean="0"/>
          </a:p>
          <a:p>
            <a:r>
              <a:rPr lang="uk-UA" sz="1600" b="1" dirty="0" smtClean="0"/>
              <a:t>09</a:t>
            </a:r>
            <a:r>
              <a:rPr lang="en-US" sz="1600" b="1" dirty="0" smtClean="0"/>
              <a:t>.10.</a:t>
            </a:r>
            <a:r>
              <a:rPr lang="uk-UA" sz="1600" b="1" dirty="0" smtClean="0"/>
              <a:t>2019 року</a:t>
            </a:r>
            <a:r>
              <a:rPr lang="en-US" sz="1600" b="1" dirty="0" smtClean="0"/>
              <a:t> </a:t>
            </a:r>
            <a:r>
              <a:rPr lang="uk-UA" sz="1600" b="1" dirty="0" smtClean="0"/>
              <a:t>по справі №</a:t>
            </a:r>
            <a:r>
              <a:rPr lang="uk-UA" sz="1600" b="1" dirty="0" smtClean="0"/>
              <a:t>817/1737/17</a:t>
            </a:r>
          </a:p>
          <a:p>
            <a:pPr algn="ctr"/>
            <a:endParaRPr lang="uk-UA" sz="1100" dirty="0"/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3407434" y="4597879"/>
            <a:ext cx="8212349" cy="15268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Доцільним </a:t>
            </a:r>
            <a:r>
              <a:rPr lang="uk-UA" sz="1400" dirty="0" smtClean="0"/>
              <a:t>є вибір сторони для дослідження, яку відібрав контролюючий </a:t>
            </a:r>
            <a:r>
              <a:rPr lang="uk-UA" sz="1400" dirty="0" smtClean="0"/>
              <a:t>орган</a:t>
            </a:r>
            <a:r>
              <a:rPr lang="uk-UA" sz="1400" dirty="0" smtClean="0"/>
              <a:t>, а саме резидента України - Підприємства, який є виробником мінеральних добрив та має основний код діяльності: виробництво добрив та азотних сполук.</a:t>
            </a:r>
          </a:p>
          <a:p>
            <a:pPr algn="just"/>
            <a:endParaRPr lang="uk-UA" sz="1400" dirty="0"/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3312542" y="2863969"/>
            <a:ext cx="8212349" cy="143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Щодо операцій експорту вапняно-аміачної селітри" та "аміачної селітри </a:t>
            </a:r>
            <a:r>
              <a:rPr lang="uk-UA" sz="1400" dirty="0" smtClean="0"/>
              <a:t>при </a:t>
            </a:r>
            <a:r>
              <a:rPr lang="uk-UA" sz="1400" dirty="0" smtClean="0"/>
              <a:t>відсутності інформації про нерезидента, якого позивач відібрав для </a:t>
            </a:r>
            <a:r>
              <a:rPr lang="uk-UA" sz="1400" dirty="0" smtClean="0"/>
              <a:t>дослідження, </a:t>
            </a:r>
            <a:r>
              <a:rPr lang="uk-UA" sz="1400" dirty="0" smtClean="0"/>
              <a:t>суд вказує на  неможливість проведення розрахунку чистої рентабельності за кожною контрольованою </a:t>
            </a:r>
            <a:r>
              <a:rPr lang="uk-UA" sz="1400" dirty="0" smtClean="0"/>
              <a:t>операцією, </a:t>
            </a:r>
            <a:r>
              <a:rPr lang="uk-UA" sz="1400" dirty="0" smtClean="0"/>
              <a:t>відповідно до положень підпункту 39.2.2.1 пункту 39.2 статті 39 ПК України. </a:t>
            </a:r>
            <a:endParaRPr lang="ru-RU" sz="1400" dirty="0" smtClean="0"/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3778370" y="2035834"/>
            <a:ext cx="3959523" cy="65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             ЩОДО </a:t>
            </a:r>
            <a:r>
              <a:rPr lang="uk-UA" sz="1400" dirty="0" smtClean="0"/>
              <a:t>ЕКСПОРТНИХ </a:t>
            </a:r>
            <a:r>
              <a:rPr lang="uk-UA" sz="1400" dirty="0" smtClean="0"/>
              <a:t>ОПЕРАЦІЙ</a:t>
            </a:r>
          </a:p>
          <a:p>
            <a:pPr algn="just"/>
            <a:r>
              <a:rPr lang="uk-UA" sz="1400" dirty="0" smtClean="0"/>
              <a:t> </a:t>
            </a:r>
            <a:r>
              <a:rPr lang="uk-UA" sz="1400" dirty="0" smtClean="0"/>
              <a:t>вапняно-аміачної селітри" та "аміачної селітри</a:t>
            </a:r>
            <a:endParaRPr lang="uk-UA" sz="1400" dirty="0"/>
          </a:p>
        </p:txBody>
      </p:sp>
      <p:sp>
        <p:nvSpPr>
          <p:cNvPr id="18" name="Стрілка вправо 17"/>
          <p:cNvSpPr/>
          <p:nvPr/>
        </p:nvSpPr>
        <p:spPr>
          <a:xfrm>
            <a:off x="353683" y="2950234"/>
            <a:ext cx="2927978" cy="1483743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платника податку </a:t>
            </a:r>
            <a:endParaRPr lang="uk-UA" sz="1400" b="1" dirty="0"/>
          </a:p>
        </p:txBody>
      </p:sp>
      <p:sp>
        <p:nvSpPr>
          <p:cNvPr id="21" name="Стрілка вправо 20"/>
          <p:cNvSpPr/>
          <p:nvPr/>
        </p:nvSpPr>
        <p:spPr>
          <a:xfrm>
            <a:off x="414068" y="4646763"/>
            <a:ext cx="2846717" cy="1512498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</a:t>
            </a:r>
            <a:r>
              <a:rPr lang="uk-UA" sz="1400" b="1" dirty="0" smtClean="0"/>
              <a:t>контролюючого органу </a:t>
            </a:r>
            <a:endParaRPr lang="uk-UA" sz="1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761117" y="923026"/>
            <a:ext cx="3942271" cy="914400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600" b="1" dirty="0" smtClean="0"/>
              <a:t>Постанова Верховного суду </a:t>
            </a:r>
            <a:r>
              <a:rPr lang="uk-UA" sz="1600" b="1" dirty="0" smtClean="0"/>
              <a:t>від</a:t>
            </a:r>
            <a:endParaRPr lang="uk-UA" sz="1600" b="1" dirty="0" smtClean="0"/>
          </a:p>
          <a:p>
            <a:r>
              <a:rPr lang="uk-UA" sz="1600" b="1" dirty="0" smtClean="0"/>
              <a:t>09</a:t>
            </a:r>
            <a:r>
              <a:rPr lang="en-US" sz="1600" b="1" dirty="0" smtClean="0"/>
              <a:t>.10.</a:t>
            </a:r>
            <a:r>
              <a:rPr lang="uk-UA" sz="1600" b="1" dirty="0" smtClean="0"/>
              <a:t>2019 року</a:t>
            </a:r>
            <a:r>
              <a:rPr lang="en-US" sz="1600" b="1" dirty="0" smtClean="0"/>
              <a:t> </a:t>
            </a:r>
            <a:r>
              <a:rPr lang="uk-UA" sz="1600" b="1" dirty="0" smtClean="0"/>
              <a:t>по справі №</a:t>
            </a:r>
            <a:r>
              <a:rPr lang="uk-UA" sz="1600" b="1" dirty="0" smtClean="0"/>
              <a:t>817/1737/17</a:t>
            </a:r>
          </a:p>
          <a:p>
            <a:pPr algn="ctr"/>
            <a:endParaRPr lang="uk-UA" sz="1100" dirty="0"/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3407434" y="4753155"/>
            <a:ext cx="8212349" cy="1207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У зв'язку </a:t>
            </a:r>
            <a:r>
              <a:rPr lang="uk-UA" sz="1400" dirty="0" smtClean="0"/>
              <a:t>з наявністю достатньої інформації в </a:t>
            </a:r>
            <a:r>
              <a:rPr lang="uk-UA" sz="1400" b="1" dirty="0" smtClean="0"/>
              <a:t>офіційних джерелах щодо звичайних експортних цін на такий товар,</a:t>
            </a:r>
            <a:r>
              <a:rPr lang="uk-UA" sz="1400" dirty="0" smtClean="0"/>
              <a:t> застосуванню підлягає метод "порівняльної неконтрольованої ціни" (аналог продажу) як пріоритетний.</a:t>
            </a:r>
          </a:p>
          <a:p>
            <a:pPr algn="just"/>
            <a:endParaRPr lang="uk-UA" sz="1400" dirty="0" smtClean="0"/>
          </a:p>
          <a:p>
            <a:pPr algn="just"/>
            <a:endParaRPr lang="uk-UA" sz="1400" dirty="0"/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3312542" y="2863969"/>
            <a:ext cx="8212349" cy="143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У звіті </a:t>
            </a:r>
            <a:r>
              <a:rPr lang="uk-UA" sz="1400" dirty="0" smtClean="0"/>
              <a:t>про контрольовані операції за 2014 </a:t>
            </a:r>
            <a:r>
              <a:rPr lang="uk-UA" sz="1400" dirty="0" smtClean="0"/>
              <a:t>рік, щодо </a:t>
            </a:r>
            <a:r>
              <a:rPr lang="uk-UA" sz="1400" dirty="0" smtClean="0"/>
              <a:t>контрольованих операцій з експорту товару "аміак безводний" позивач обрав метод </a:t>
            </a:r>
            <a:r>
              <a:rPr lang="uk-UA" sz="1400" b="1" dirty="0" smtClean="0"/>
              <a:t>"чистого прибутку"</a:t>
            </a:r>
            <a:r>
              <a:rPr lang="uk-UA" sz="1400" dirty="0" smtClean="0"/>
              <a:t> (показник чистої рентабельності)</a:t>
            </a:r>
            <a:endParaRPr lang="ru-RU" sz="1400" dirty="0" smtClean="0"/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3778370" y="2035834"/>
            <a:ext cx="3959523" cy="65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             ЩОДО </a:t>
            </a:r>
            <a:r>
              <a:rPr lang="uk-UA" sz="1400" dirty="0" smtClean="0"/>
              <a:t>ЕКСПОРТНИХ </a:t>
            </a:r>
            <a:r>
              <a:rPr lang="uk-UA" sz="1400" dirty="0" smtClean="0"/>
              <a:t>ОПЕРАЦІЙ</a:t>
            </a:r>
          </a:p>
          <a:p>
            <a:pPr algn="just"/>
            <a:r>
              <a:rPr lang="uk-UA" sz="1400" dirty="0" smtClean="0"/>
              <a:t>                       аміаку </a:t>
            </a:r>
            <a:r>
              <a:rPr lang="uk-UA" sz="1400" dirty="0" smtClean="0"/>
              <a:t>безводного</a:t>
            </a:r>
            <a:endParaRPr lang="uk-UA" sz="1400" dirty="0"/>
          </a:p>
        </p:txBody>
      </p:sp>
      <p:sp>
        <p:nvSpPr>
          <p:cNvPr id="18" name="Стрілка вправо 17"/>
          <p:cNvSpPr/>
          <p:nvPr/>
        </p:nvSpPr>
        <p:spPr>
          <a:xfrm>
            <a:off x="353683" y="2950234"/>
            <a:ext cx="2927978" cy="1483743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платника податку </a:t>
            </a:r>
            <a:endParaRPr lang="uk-UA" sz="1400" b="1" dirty="0"/>
          </a:p>
        </p:txBody>
      </p:sp>
      <p:sp>
        <p:nvSpPr>
          <p:cNvPr id="21" name="Стрілка вправо 20"/>
          <p:cNvSpPr/>
          <p:nvPr/>
        </p:nvSpPr>
        <p:spPr>
          <a:xfrm>
            <a:off x="414068" y="4646763"/>
            <a:ext cx="2846717" cy="1512498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</a:t>
            </a:r>
            <a:r>
              <a:rPr lang="uk-UA" sz="1400" b="1" dirty="0" smtClean="0"/>
              <a:t>контролюючого органу </a:t>
            </a:r>
            <a:endParaRPr lang="uk-UA" sz="1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769743" y="923026"/>
            <a:ext cx="3942271" cy="1104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Постанова Верховного суду від  </a:t>
            </a:r>
            <a:r>
              <a:rPr lang="uk-UA" dirty="0" smtClean="0"/>
              <a:t>20.12.2019 року у справі №818/1786/17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603846" y="2285999"/>
            <a:ext cx="4054417" cy="2493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</a:rPr>
              <a:t>визначення об`єкта оподаткування податком на прибуток під час здійснення контрольованих операцій з імпорту природного газу</a:t>
            </a: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90582" y="2274499"/>
            <a:ext cx="4275828" cy="2493035"/>
          </a:xfrm>
          <a:prstGeom prst="ellipse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</a:rPr>
              <a:t>визначення об`єкта оподаткування податком на прибуток під час здійснення контрольованих операцій з експорту </a:t>
            </a:r>
            <a:r>
              <a:rPr lang="uk-UA" sz="1400" dirty="0" smtClean="0"/>
              <a:t>мінеральних добрив </a:t>
            </a:r>
            <a:endParaRPr lang="uk-UA" sz="1400" dirty="0" smtClean="0">
              <a:solidFill>
                <a:schemeClr val="bg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2656936" y="5098212"/>
            <a:ext cx="6754483" cy="143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dirty="0" smtClean="0">
                <a:solidFill>
                  <a:schemeClr val="bg1"/>
                </a:solidFill>
              </a:rPr>
              <a:t>Умови на ринку ідентичних (а за їх відсутності - однорідних) товарів (робіт, послуг) визнаються зіставними, якщо відмінність між такими умовами істотно не впливає на ціну або є економічно обґрунтованою 	</a:t>
            </a:r>
          </a:p>
          <a:p>
            <a:r>
              <a:rPr lang="uk-UA" sz="1400" i="1" dirty="0" smtClean="0">
                <a:solidFill>
                  <a:schemeClr val="bg1"/>
                </a:solidFill>
              </a:rPr>
              <a:t>(підпункт 39.3.3.3 підпункту  39.3.3 пункту  39.3 статті  39 ПК України).</a:t>
            </a:r>
            <a:endParaRPr lang="uk-UA" sz="1400" i="1" dirty="0">
              <a:solidFill>
                <a:schemeClr val="bg1"/>
              </a:solidFill>
            </a:endParaRPr>
          </a:p>
        </p:txBody>
      </p:sp>
      <p:sp>
        <p:nvSpPr>
          <p:cNvPr id="15" name="Ліва фігурна дужка 14"/>
          <p:cNvSpPr/>
          <p:nvPr/>
        </p:nvSpPr>
        <p:spPr>
          <a:xfrm rot="5400000">
            <a:off x="5372057" y="-1615340"/>
            <a:ext cx="711769" cy="76257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Ліва фігурна дужка 15"/>
          <p:cNvSpPr/>
          <p:nvPr/>
        </p:nvSpPr>
        <p:spPr>
          <a:xfrm rot="16200000">
            <a:off x="4963069" y="1115683"/>
            <a:ext cx="1437738" cy="76257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761117" y="923026"/>
            <a:ext cx="3942271" cy="914400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Постанова </a:t>
            </a:r>
            <a:r>
              <a:rPr lang="uk-UA" sz="1600" b="1" dirty="0" smtClean="0"/>
              <a:t>Верховного суду від  </a:t>
            </a:r>
            <a:r>
              <a:rPr lang="uk-UA" sz="1600" dirty="0" smtClean="0"/>
              <a:t>20.12.2019 року у справі №818/1786/17</a:t>
            </a:r>
          </a:p>
          <a:p>
            <a:endParaRPr lang="uk-UA" sz="1600" b="1" dirty="0" smtClean="0"/>
          </a:p>
          <a:p>
            <a:pPr algn="ctr"/>
            <a:endParaRPr lang="uk-UA" sz="1100" dirty="0"/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3899140" y="4856671"/>
            <a:ext cx="7720643" cy="15182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За </a:t>
            </a:r>
            <a:r>
              <a:rPr lang="uk-UA" sz="1400" dirty="0" smtClean="0"/>
              <a:t>цими контрольованими операціями імпорту природного газу від  визначеного нерезидента контролюючим органом правомірно застосовано метод чистого прибутку, як найбільш доцільний для встановлення відповідності цін контрольованих операцій, а досліджуваною стороною обрано  іншого нерезидента, як такого, що виконує найменше функцій та несе найменші ризики</a:t>
            </a:r>
            <a:endParaRPr lang="uk-UA" sz="1400" i="1" dirty="0">
              <a:solidFill>
                <a:schemeClr val="bg1"/>
              </a:solidFill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3786997" y="2924356"/>
            <a:ext cx="7824158" cy="1699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dirty="0" smtClean="0"/>
              <a:t>Платником обрано </a:t>
            </a:r>
            <a:r>
              <a:rPr lang="uk-UA" sz="1400" dirty="0" smtClean="0"/>
              <a:t>метод ціноутворення порівняльної неконтрольованої ціни, а для зіставлення ціни в контрольованій операції використано офіційне джерело інформації - бюлетень ДЗІ «Товарний монітор. Україна</a:t>
            </a:r>
            <a:r>
              <a:rPr lang="uk-UA" sz="1400" dirty="0" smtClean="0"/>
              <a:t>»</a:t>
            </a:r>
            <a:endParaRPr lang="uk-UA" sz="1400" dirty="0" smtClean="0"/>
          </a:p>
          <a:p>
            <a:r>
              <a:rPr lang="uk-UA" sz="1400" dirty="0" smtClean="0"/>
              <a:t>Для обґрунтування визначення ціни в операціях із придбання природного газу від </a:t>
            </a:r>
            <a:r>
              <a:rPr lang="uk-UA" sz="1400" dirty="0" smtClean="0"/>
              <a:t>нерезидента у </a:t>
            </a:r>
            <a:r>
              <a:rPr lang="uk-UA" sz="1400" dirty="0" smtClean="0"/>
              <a:t>документації трансфертного ціноутворення ПАТ «Сумихімпром» проведено співставлення із операціями по реалізації </a:t>
            </a:r>
            <a:r>
              <a:rPr lang="uk-UA" sz="1400" dirty="0" smtClean="0"/>
              <a:t>тому ж нерезиденту природного </a:t>
            </a:r>
            <a:r>
              <a:rPr lang="uk-UA" sz="1400" dirty="0" smtClean="0"/>
              <a:t>газу ПАТ «Одеський припортовий завод».</a:t>
            </a:r>
            <a:endParaRPr lang="uk-UA" sz="1400" dirty="0"/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3778371" y="2035834"/>
            <a:ext cx="3950898" cy="65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             ЩОДО </a:t>
            </a:r>
            <a:r>
              <a:rPr lang="uk-UA" sz="1400" dirty="0" smtClean="0"/>
              <a:t>ІМПОРТНИХ ОПЕРАЦІЙ</a:t>
            </a:r>
            <a:endParaRPr lang="uk-UA" sz="1400" dirty="0"/>
          </a:p>
        </p:txBody>
      </p:sp>
      <p:sp>
        <p:nvSpPr>
          <p:cNvPr id="18" name="Стрілка вправо 17"/>
          <p:cNvSpPr/>
          <p:nvPr/>
        </p:nvSpPr>
        <p:spPr>
          <a:xfrm>
            <a:off x="353683" y="3140015"/>
            <a:ext cx="2927978" cy="1483743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платника податку </a:t>
            </a:r>
            <a:endParaRPr lang="uk-UA" sz="1400" b="1" dirty="0"/>
          </a:p>
        </p:txBody>
      </p:sp>
      <p:sp>
        <p:nvSpPr>
          <p:cNvPr id="21" name="Стрілка вправо 20"/>
          <p:cNvSpPr/>
          <p:nvPr/>
        </p:nvSpPr>
        <p:spPr>
          <a:xfrm>
            <a:off x="336430" y="4879676"/>
            <a:ext cx="2846717" cy="1512498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</a:t>
            </a:r>
            <a:r>
              <a:rPr lang="uk-UA" sz="1400" b="1" dirty="0" smtClean="0"/>
              <a:t>контролюючого органу </a:t>
            </a:r>
            <a:endParaRPr lang="uk-UA" sz="1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761117" y="923026"/>
            <a:ext cx="3942271" cy="914400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smtClean="0"/>
          </a:p>
          <a:p>
            <a:pPr algn="ctr"/>
            <a:r>
              <a:rPr lang="uk-UA" sz="1600" b="1" smtClean="0"/>
              <a:t>Постанова </a:t>
            </a:r>
            <a:r>
              <a:rPr lang="uk-UA" sz="1600" b="1" smtClean="0"/>
              <a:t>Верховного суду від  </a:t>
            </a:r>
            <a:r>
              <a:rPr lang="uk-UA" sz="1600" smtClean="0"/>
              <a:t>20.12.2019 року у справі №818/1786/17</a:t>
            </a:r>
          </a:p>
          <a:p>
            <a:endParaRPr lang="uk-UA" sz="1600" b="1" dirty="0" smtClean="0"/>
          </a:p>
          <a:p>
            <a:pPr algn="ctr"/>
            <a:endParaRPr lang="uk-UA" sz="1100" dirty="0"/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3407434" y="4546121"/>
            <a:ext cx="8212349" cy="1751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/>
          </a:p>
          <a:p>
            <a:r>
              <a:rPr lang="ru-RU" sz="1400" dirty="0" err="1" smtClean="0"/>
              <a:t>Контролюючим</a:t>
            </a:r>
            <a:r>
              <a:rPr lang="ru-RU" sz="1400" dirty="0" smtClean="0"/>
              <a:t> органом </a:t>
            </a:r>
            <a:r>
              <a:rPr lang="ru-RU" sz="1400" dirty="0" err="1" smtClean="0"/>
              <a:t>підтримано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позивачем</a:t>
            </a:r>
            <a:r>
              <a:rPr lang="ru-RU" sz="1400" dirty="0" smtClean="0"/>
              <a:t> методу чистого </a:t>
            </a:r>
            <a:r>
              <a:rPr lang="ru-RU" sz="1400" dirty="0" err="1" smtClean="0"/>
              <a:t>прибутку</a:t>
            </a:r>
            <a:r>
              <a:rPr lang="ru-RU" sz="1400" dirty="0" smtClean="0"/>
              <a:t>, </a:t>
            </a:r>
            <a:r>
              <a:rPr lang="ru-RU" sz="1400" dirty="0" err="1" smtClean="0"/>
              <a:t>однак</a:t>
            </a:r>
            <a:r>
              <a:rPr lang="ru-RU" sz="1400" dirty="0" smtClean="0"/>
              <a:t> проведено </a:t>
            </a:r>
            <a:r>
              <a:rPr lang="ru-RU" sz="1400" dirty="0" err="1" smtClean="0"/>
              <a:t>власний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розрахунок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показників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чистої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рентабельності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витрат</a:t>
            </a:r>
            <a:r>
              <a:rPr lang="ru-RU" sz="1400" dirty="0" smtClean="0"/>
              <a:t> по </a:t>
            </a:r>
            <a:r>
              <a:rPr lang="ru-RU" sz="1400" dirty="0" err="1" smtClean="0"/>
              <a:t>кожній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зіставних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операцій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помісячно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, </a:t>
            </a:r>
            <a:r>
              <a:rPr lang="ru-RU" sz="1400" dirty="0" err="1" smtClean="0"/>
              <a:t>контролюючий</a:t>
            </a:r>
            <a:r>
              <a:rPr lang="ru-RU" sz="1400" dirty="0" smtClean="0"/>
              <a:t> орган </a:t>
            </a:r>
            <a:r>
              <a:rPr lang="ru-RU" sz="1400" dirty="0" err="1" smtClean="0"/>
              <a:t>вважав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, </a:t>
            </a:r>
            <a:r>
              <a:rPr lang="ru-RU" sz="1400" dirty="0" err="1" smtClean="0"/>
              <a:t>умови</a:t>
            </a:r>
            <a:r>
              <a:rPr lang="ru-RU" sz="1400" dirty="0" smtClean="0"/>
              <a:t> поставки (</a:t>
            </a:r>
            <a:r>
              <a:rPr lang="ru-RU" sz="1400" dirty="0" err="1" smtClean="0"/>
              <a:t>транспортування</a:t>
            </a:r>
            <a:r>
              <a:rPr lang="ru-RU" sz="1400" dirty="0" smtClean="0"/>
              <a:t>) </a:t>
            </a:r>
            <a:r>
              <a:rPr lang="ru-RU" sz="1400" dirty="0" err="1" smtClean="0"/>
              <a:t>впливають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ціну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побудови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внутрішнього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діапазону</a:t>
            </a:r>
            <a:r>
              <a:rPr lang="ru-RU" sz="1400" dirty="0" smtClean="0"/>
              <a:t> </a:t>
            </a:r>
            <a:r>
              <a:rPr lang="ru-RU" sz="1400" dirty="0" err="1" smtClean="0"/>
              <a:t>рентабельності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повинні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враховані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виключно</a:t>
            </a:r>
            <a:r>
              <a:rPr lang="ru-RU" sz="1400" dirty="0" smtClean="0"/>
              <a:t> поставки на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FCA </a:t>
            </a:r>
            <a:r>
              <a:rPr lang="ru-RU" sz="1400" dirty="0" err="1" smtClean="0"/>
              <a:t>місто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вказане</a:t>
            </a:r>
            <a:r>
              <a:rPr lang="ru-RU" sz="1400" dirty="0" smtClean="0"/>
              <a:t> у </a:t>
            </a:r>
            <a:r>
              <a:rPr lang="ru-RU" sz="1400" dirty="0" err="1" smtClean="0"/>
              <a:t>контракті</a:t>
            </a:r>
            <a:r>
              <a:rPr lang="ru-RU" sz="1400" dirty="0" smtClean="0"/>
              <a:t>.</a:t>
            </a:r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/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3312542" y="2863969"/>
            <a:ext cx="8212349" cy="1431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 smtClean="0"/>
              <a:t>Позиція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платника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подаку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помилковою</a:t>
            </a:r>
            <a:r>
              <a:rPr lang="ru-RU" sz="1400" dirty="0" smtClean="0"/>
              <a:t>, </a:t>
            </a:r>
            <a:r>
              <a:rPr lang="ru-RU" sz="1400" dirty="0" err="1" smtClean="0"/>
              <a:t>щодо</a:t>
            </a:r>
            <a:r>
              <a:rPr lang="ru-RU" sz="1400" dirty="0" smtClean="0"/>
              <a:t> </a:t>
            </a:r>
            <a:r>
              <a:rPr lang="ru-RU" sz="1400" dirty="0" err="1" smtClean="0"/>
              <a:t>експорту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мінеральних</a:t>
            </a:r>
            <a:r>
              <a:rPr lang="ru-RU" sz="1400" dirty="0" smtClean="0"/>
              <a:t> добрив на </a:t>
            </a:r>
            <a:r>
              <a:rPr lang="ru-RU" sz="1400" dirty="0" err="1" smtClean="0"/>
              <a:t>користь</a:t>
            </a:r>
            <a:r>
              <a:rPr lang="ru-RU" sz="1400" dirty="0" smtClean="0"/>
              <a:t> </a:t>
            </a:r>
            <a:r>
              <a:rPr lang="uk-UA" sz="1400" dirty="0" smtClean="0"/>
              <a:t>нерезидент</a:t>
            </a:r>
            <a:r>
              <a:rPr lang="ru-RU" sz="1400" dirty="0" smtClean="0"/>
              <a:t>а, у </a:t>
            </a:r>
            <a:r>
              <a:rPr lang="uk-UA" sz="1400" dirty="0" smtClean="0"/>
              <a:t>зв'язку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тим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 </a:t>
            </a:r>
            <a:r>
              <a:rPr lang="ru-RU" sz="1400" dirty="0" err="1" smtClean="0"/>
              <a:t>відсутність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вільному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доступі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 про нерезидента,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відібрав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позивач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дослідження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зумовлює</a:t>
            </a:r>
            <a:r>
              <a:rPr lang="ru-RU" sz="1400" dirty="0" smtClean="0"/>
              <a:t> </a:t>
            </a:r>
            <a:r>
              <a:rPr lang="ru-RU" sz="1400" dirty="0" err="1" smtClean="0"/>
              <a:t>неможливість</a:t>
            </a:r>
            <a:r>
              <a:rPr lang="ru-RU" sz="1400" dirty="0" smtClean="0"/>
              <a:t> провести </a:t>
            </a:r>
            <a:r>
              <a:rPr lang="ru-RU" sz="1400" dirty="0" err="1" smtClean="0"/>
              <a:t>розрахунок</a:t>
            </a:r>
            <a:r>
              <a:rPr lang="ru-RU" sz="1400" dirty="0" smtClean="0"/>
              <a:t> </a:t>
            </a:r>
            <a:r>
              <a:rPr lang="ru-RU" sz="1400" dirty="0" err="1" smtClean="0"/>
              <a:t>чистої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рентабельності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контрольованої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операції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відповідно</a:t>
            </a:r>
            <a:r>
              <a:rPr lang="ru-RU" sz="1400" dirty="0" smtClean="0"/>
              <a:t> до </a:t>
            </a:r>
            <a:r>
              <a:rPr lang="ru-RU" sz="1400" dirty="0" err="1" smtClean="0"/>
              <a:t>положень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підпункту</a:t>
            </a:r>
            <a:r>
              <a:rPr lang="ru-RU" sz="1400" dirty="0" smtClean="0"/>
              <a:t> 39.2.2.1 пункту 39.2 </a:t>
            </a:r>
            <a:r>
              <a:rPr lang="ru-RU" sz="1400" dirty="0" err="1" smtClean="0"/>
              <a:t>статті</a:t>
            </a:r>
            <a:r>
              <a:rPr lang="ru-RU" sz="1400" dirty="0" smtClean="0"/>
              <a:t> 39 ПК </a:t>
            </a:r>
            <a:r>
              <a:rPr lang="ru-RU" sz="1400" dirty="0" err="1" smtClean="0"/>
              <a:t>України</a:t>
            </a:r>
            <a:endParaRPr lang="ru-RU" sz="1400" dirty="0" smtClean="0"/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3778370" y="2035834"/>
            <a:ext cx="3959523" cy="65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             ЩОДО </a:t>
            </a:r>
            <a:r>
              <a:rPr lang="uk-UA" sz="1400" dirty="0" smtClean="0"/>
              <a:t>ЕКСПОРТНИХ </a:t>
            </a:r>
            <a:r>
              <a:rPr lang="uk-UA" sz="1400" dirty="0" smtClean="0"/>
              <a:t>ОПЕРАЦІЙ</a:t>
            </a:r>
          </a:p>
          <a:p>
            <a:pPr algn="just"/>
            <a:r>
              <a:rPr lang="uk-UA" sz="1400" dirty="0" smtClean="0"/>
              <a:t>                       мінеральних добрив</a:t>
            </a:r>
            <a:endParaRPr lang="uk-UA" sz="1400" dirty="0"/>
          </a:p>
        </p:txBody>
      </p:sp>
      <p:sp>
        <p:nvSpPr>
          <p:cNvPr id="18" name="Стрілка вправо 17"/>
          <p:cNvSpPr/>
          <p:nvPr/>
        </p:nvSpPr>
        <p:spPr>
          <a:xfrm>
            <a:off x="353683" y="2950234"/>
            <a:ext cx="2927978" cy="1483743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платника податку </a:t>
            </a:r>
            <a:endParaRPr lang="uk-UA" sz="1400" b="1" dirty="0"/>
          </a:p>
        </p:txBody>
      </p:sp>
      <p:sp>
        <p:nvSpPr>
          <p:cNvPr id="21" name="Стрілка вправо 20"/>
          <p:cNvSpPr/>
          <p:nvPr/>
        </p:nvSpPr>
        <p:spPr>
          <a:xfrm>
            <a:off x="414068" y="4646763"/>
            <a:ext cx="2846717" cy="1512498"/>
          </a:xfrm>
          <a:prstGeom prst="rightArrow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Оцінка суду щодо </a:t>
            </a:r>
            <a:r>
              <a:rPr lang="uk-UA" sz="1400" b="1" dirty="0" smtClean="0"/>
              <a:t>позиції </a:t>
            </a:r>
            <a:r>
              <a:rPr lang="uk-UA" sz="1400" b="1" dirty="0" smtClean="0"/>
              <a:t>контролюючого органу </a:t>
            </a:r>
            <a:endParaRPr lang="uk-UA" sz="1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595223" y="2372265"/>
            <a:ext cx="3769744" cy="29502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Виключення </a:t>
            </a:r>
            <a:r>
              <a:rPr lang="uk-UA" dirty="0" smtClean="0"/>
              <a:t>відповідної </a:t>
            </a:r>
            <a:r>
              <a:rPr lang="uk-UA" dirty="0" smtClean="0"/>
              <a:t>країни </a:t>
            </a:r>
            <a:r>
              <a:rPr lang="uk-UA" dirty="0" smtClean="0"/>
              <a:t>з Переліку держав (територій), які відповідають критеріям, установленим ПКУ, після здійснення платником податку протягом періоду контрольованих </a:t>
            </a:r>
            <a:r>
              <a:rPr lang="uk-UA" dirty="0" smtClean="0"/>
              <a:t>операцій.</a:t>
            </a:r>
            <a:endParaRPr lang="uk-UA" dirty="0"/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7640128" y="2378015"/>
            <a:ext cx="4037163" cy="2950234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Підстава </a:t>
            </a:r>
            <a:r>
              <a:rPr lang="uk-UA" dirty="0" smtClean="0"/>
              <a:t>для  звільнення такого платника податку від обов`язку подати Звіт про такі контрольовані операції, здійснені у період, коли така країна перебувала у відповідному Переліку</a:t>
            </a:r>
            <a:endParaRPr lang="uk-UA" dirty="0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3769743" y="923026"/>
            <a:ext cx="394227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Постанова Верховного суду від  </a:t>
            </a:r>
            <a:r>
              <a:rPr lang="uk-UA" b="1" dirty="0" smtClean="0"/>
              <a:t>22.02.2021 </a:t>
            </a:r>
            <a:r>
              <a:rPr lang="uk-UA" b="1" dirty="0" smtClean="0"/>
              <a:t>року у справі </a:t>
            </a:r>
            <a:r>
              <a:rPr lang="uk-UA" b="1" dirty="0" smtClean="0"/>
              <a:t>№826/12668/17 </a:t>
            </a:r>
            <a:endParaRPr lang="uk-UA" b="1" dirty="0"/>
          </a:p>
        </p:txBody>
      </p:sp>
      <p:sp>
        <p:nvSpPr>
          <p:cNvPr id="12" name="Не дорівнює 11"/>
          <p:cNvSpPr/>
          <p:nvPr/>
        </p:nvSpPr>
        <p:spPr>
          <a:xfrm>
            <a:off x="5063705" y="3381552"/>
            <a:ext cx="1699403" cy="1035171"/>
          </a:xfrm>
          <a:prstGeom prst="mathNot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595223" y="2372265"/>
            <a:ext cx="10929668" cy="2950234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Платник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податків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після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придбання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товарів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нерезидентів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зокрема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пов'язаних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осіб</a:t>
            </a:r>
            <a:r>
              <a:rPr lang="ru-RU" sz="2400" b="1" dirty="0" smtClean="0"/>
              <a:t> - </a:t>
            </a:r>
            <a:r>
              <a:rPr lang="ru-RU" sz="2400" b="1" dirty="0" err="1" smtClean="0"/>
              <a:t>нерезидентів</a:t>
            </a:r>
            <a:r>
              <a:rPr lang="ru-RU" sz="2400" b="1" dirty="0" smtClean="0"/>
              <a:t>), </a:t>
            </a:r>
            <a:r>
              <a:rPr lang="ru-RU" sz="2400" b="1" dirty="0" err="1" smtClean="0"/>
              <a:t>зареєстрованих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</a:t>
            </a:r>
            <a:r>
              <a:rPr lang="ru-RU" sz="2400" b="1" dirty="0" smtClean="0"/>
              <a:t> державах (на </a:t>
            </a:r>
            <a:r>
              <a:rPr lang="ru-RU" sz="2400" b="1" dirty="0" err="1" smtClean="0"/>
              <a:t>територіях</a:t>
            </a:r>
            <a:r>
              <a:rPr lang="ru-RU" sz="2400" b="1" dirty="0" smtClean="0"/>
              <a:t>), </a:t>
            </a:r>
            <a:r>
              <a:rPr lang="ru-RU" sz="2400" b="1" dirty="0" err="1" smtClean="0"/>
              <a:t>зазначених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підпункті</a:t>
            </a:r>
            <a:r>
              <a:rPr lang="ru-RU" sz="2400" b="1" dirty="0" smtClean="0"/>
              <a:t> 39.2.1.2 </a:t>
            </a:r>
            <a:r>
              <a:rPr lang="ru-RU" sz="2400" b="1" dirty="0" err="1" smtClean="0"/>
              <a:t>підпункту</a:t>
            </a:r>
            <a:r>
              <a:rPr lang="ru-RU" sz="2400" b="1" dirty="0" smtClean="0"/>
              <a:t> 39.2.1 пункту 39.2 </a:t>
            </a:r>
            <a:r>
              <a:rPr lang="ru-RU" sz="2400" b="1" dirty="0" err="1" smtClean="0"/>
              <a:t>статті</a:t>
            </a:r>
            <a:r>
              <a:rPr lang="ru-RU" sz="2400" b="1" dirty="0" smtClean="0"/>
              <a:t> 39 ПК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зобов'язаний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збільшити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фінансовий</a:t>
            </a:r>
            <a:r>
              <a:rPr lang="ru-RU" sz="2400" b="1" dirty="0" smtClean="0"/>
              <a:t> результат </a:t>
            </a:r>
            <a:r>
              <a:rPr lang="ru-RU" sz="2400" b="1" dirty="0" err="1" smtClean="0"/>
              <a:t>податкового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звітного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періоду</a:t>
            </a:r>
            <a:r>
              <a:rPr lang="ru-RU" sz="2400" b="1" dirty="0" smtClean="0"/>
              <a:t> на суму 30 </a:t>
            </a:r>
            <a:r>
              <a:rPr lang="ru-RU" sz="2400" b="1" dirty="0" err="1" smtClean="0"/>
              <a:t>відсотків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вартості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товарів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операція</a:t>
            </a:r>
            <a:r>
              <a:rPr lang="ru-RU" sz="2400" b="1" dirty="0" smtClean="0"/>
              <a:t> не </a:t>
            </a:r>
            <a:r>
              <a:rPr lang="ru-RU" sz="2400" b="1" dirty="0" err="1" smtClean="0"/>
              <a:t>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контрольованою</a:t>
            </a:r>
            <a:r>
              <a:rPr lang="ru-RU" sz="2400" b="1" dirty="0" smtClean="0"/>
              <a:t> та сума таких </a:t>
            </a:r>
            <a:r>
              <a:rPr lang="ru-RU" sz="2400" b="1" dirty="0" err="1" smtClean="0"/>
              <a:t>витрат</a:t>
            </a:r>
            <a:r>
              <a:rPr lang="ru-RU" sz="2400" b="1" dirty="0" smtClean="0"/>
              <a:t> не </a:t>
            </a:r>
            <a:r>
              <a:rPr lang="ru-RU" sz="2400" b="1" dirty="0" err="1" smtClean="0"/>
              <a:t>підтверджується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платником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податку</a:t>
            </a:r>
            <a:r>
              <a:rPr lang="ru-RU" sz="2400" b="1" dirty="0" smtClean="0"/>
              <a:t> за </a:t>
            </a:r>
            <a:r>
              <a:rPr lang="ru-RU" sz="2400" b="1" dirty="0" err="1" smtClean="0"/>
              <a:t>цінами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визначеними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</a:t>
            </a:r>
            <a:r>
              <a:rPr lang="ru-RU" sz="2400" b="1" dirty="0" smtClean="0"/>
              <a:t> принципом "</a:t>
            </a:r>
            <a:r>
              <a:rPr lang="ru-RU" sz="2400" b="1" dirty="0" err="1" smtClean="0"/>
              <a:t>витягнутої</a:t>
            </a:r>
            <a:r>
              <a:rPr lang="ru-RU" sz="2400" b="1" dirty="0" smtClean="0"/>
              <a:t> руки".</a:t>
            </a:r>
            <a:endParaRPr lang="uk-UA" sz="2400" b="1" dirty="0" smtClean="0"/>
          </a:p>
          <a:p>
            <a:pPr algn="ctr"/>
            <a:endParaRPr lang="uk-UA" sz="1200" dirty="0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3769743" y="923026"/>
            <a:ext cx="394227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Постанова Верховного суду від  </a:t>
            </a:r>
            <a:r>
              <a:rPr lang="uk-UA" b="1" dirty="0" smtClean="0"/>
              <a:t>29.01.2020 року </a:t>
            </a:r>
            <a:r>
              <a:rPr lang="uk-UA" b="1" dirty="0" smtClean="0"/>
              <a:t>у справі </a:t>
            </a:r>
            <a:r>
              <a:rPr lang="uk-UA" b="1" dirty="0" smtClean="0"/>
              <a:t>№</a:t>
            </a:r>
            <a:r>
              <a:rPr lang="uk-UA" dirty="0" smtClean="0"/>
              <a:t>620/1040/19 </a:t>
            </a:r>
            <a:endParaRPr lang="uk-UA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595223" y="2372265"/>
            <a:ext cx="3769744" cy="2053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/>
              <a:t>При розгляді справи суди мають надавати оцінку:</a:t>
            </a:r>
            <a:endParaRPr lang="uk-UA" dirty="0"/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6901133" y="2441275"/>
            <a:ext cx="4002656" cy="1535503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Факти </a:t>
            </a:r>
            <a:r>
              <a:rPr lang="uk-UA" sz="1200" dirty="0" smtClean="0"/>
              <a:t>економічного та порівняльного аналізу, обґрунтування вибору методу, який застосовано для визначення відповідності умов операції принципу "витягнутої руки", фінансового показника згідно з підпунктом 39.3.2.5 підпункту 39.3.2 пункту 39.3 статі 39 ПК України, а також сторони, що досліджувалася згідно з підпунктом 39.3.2.7 підпункту 39.3.2 пункту 39.3 статі 39 ПК </a:t>
            </a:r>
            <a:r>
              <a:rPr lang="uk-UA" sz="1200" dirty="0" smtClean="0"/>
              <a:t>України.</a:t>
            </a:r>
            <a:endParaRPr lang="uk-UA" sz="1200" dirty="0" smtClean="0"/>
          </a:p>
          <a:p>
            <a:pPr algn="ctr"/>
            <a:endParaRPr lang="uk-UA" sz="800" dirty="0"/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6915509" y="940279"/>
            <a:ext cx="4002656" cy="1337095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Недолікам</a:t>
            </a:r>
            <a:r>
              <a:rPr lang="uk-UA" sz="1200" dirty="0" smtClean="0"/>
              <a:t>, що містяться у звіті, пов'язані з відсутністю у ньому опису діяльності компанії, опису структури управління платника податків, опису діяльності та стратегії ділової </a:t>
            </a:r>
            <a:r>
              <a:rPr lang="uk-UA" sz="1200" dirty="0" smtClean="0"/>
              <a:t>активності.</a:t>
            </a:r>
            <a:endParaRPr lang="uk-UA" sz="1200" dirty="0" smtClean="0"/>
          </a:p>
          <a:p>
            <a:pPr algn="ctr"/>
            <a:endParaRPr lang="uk-UA" sz="1200" dirty="0"/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6912634" y="4152180"/>
            <a:ext cx="4002656" cy="808007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Обґрунтуванням </a:t>
            </a:r>
            <a:r>
              <a:rPr lang="uk-UA" sz="1400" dirty="0" smtClean="0"/>
              <a:t>вибору та інформація про зіставні операції та джерела інформації, які використовуються для </a:t>
            </a:r>
            <a:r>
              <a:rPr lang="uk-UA" sz="1400" dirty="0" smtClean="0"/>
              <a:t>аналізу.</a:t>
            </a:r>
            <a:endParaRPr lang="uk-UA" sz="1400" dirty="0" smtClean="0"/>
          </a:p>
          <a:p>
            <a:pPr algn="just"/>
            <a:endParaRPr lang="uk-UA" dirty="0"/>
          </a:p>
        </p:txBody>
      </p:sp>
      <p:sp>
        <p:nvSpPr>
          <p:cNvPr id="22" name="Округлений прямокутник 21"/>
          <p:cNvSpPr/>
          <p:nvPr/>
        </p:nvSpPr>
        <p:spPr>
          <a:xfrm>
            <a:off x="6918384" y="5115465"/>
            <a:ext cx="4002656" cy="828135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dirty="0" smtClean="0"/>
              <a:t>Розрахункам діапазону </a:t>
            </a:r>
            <a:r>
              <a:rPr lang="uk-UA" sz="1400" dirty="0" smtClean="0"/>
              <a:t>цін (рентабельності) не в порівнянні з фактичними цінами</a:t>
            </a:r>
          </a:p>
          <a:p>
            <a:pPr algn="just"/>
            <a:r>
              <a:rPr lang="uk-UA" sz="1400" dirty="0" smtClean="0"/>
              <a:t>обсягами </a:t>
            </a:r>
            <a:r>
              <a:rPr lang="uk-UA" sz="1400" dirty="0" smtClean="0"/>
              <a:t>операцій</a:t>
            </a:r>
            <a:endParaRPr lang="uk-UA" sz="1400" dirty="0" smtClean="0"/>
          </a:p>
          <a:p>
            <a:pPr algn="ctr"/>
            <a:endParaRPr lang="uk-UA" dirty="0"/>
          </a:p>
        </p:txBody>
      </p:sp>
      <p:sp>
        <p:nvSpPr>
          <p:cNvPr id="23" name="Округлений прямокутник 22"/>
          <p:cNvSpPr/>
          <p:nvPr/>
        </p:nvSpPr>
        <p:spPr>
          <a:xfrm>
            <a:off x="6932762" y="6070121"/>
            <a:ext cx="4002656" cy="667109"/>
          </a:xfrm>
          <a:prstGeom prst="round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dirty="0" smtClean="0"/>
              <a:t> </a:t>
            </a:r>
          </a:p>
          <a:p>
            <a:pPr algn="just"/>
            <a:r>
              <a:rPr lang="uk-UA" sz="1600" dirty="0" smtClean="0"/>
              <a:t>У</a:t>
            </a:r>
            <a:r>
              <a:rPr lang="uk-UA" sz="1600" dirty="0" smtClean="0"/>
              <a:t>мовами </a:t>
            </a:r>
            <a:r>
              <a:rPr lang="uk-UA" sz="1600" dirty="0" smtClean="0"/>
              <a:t>поставок інших суб'єктів господарювання тощо.</a:t>
            </a:r>
          </a:p>
          <a:p>
            <a:r>
              <a:rPr lang="uk-UA" dirty="0" smtClean="0"/>
              <a:t> </a:t>
            </a:r>
          </a:p>
          <a:p>
            <a:pPr algn="ctr"/>
            <a:endParaRPr lang="uk-UA" dirty="0"/>
          </a:p>
        </p:txBody>
      </p:sp>
      <p:cxnSp>
        <p:nvCxnSpPr>
          <p:cNvPr id="26" name="Пряма зі стрілкою 25"/>
          <p:cNvCxnSpPr>
            <a:stCxn id="16" idx="3"/>
            <a:endCxn id="18" idx="1"/>
          </p:cNvCxnSpPr>
          <p:nvPr/>
        </p:nvCxnSpPr>
        <p:spPr>
          <a:xfrm flipV="1">
            <a:off x="4364967" y="1608827"/>
            <a:ext cx="2550542" cy="1789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зі стрілкою 27"/>
          <p:cNvCxnSpPr>
            <a:stCxn id="16" idx="3"/>
            <a:endCxn id="17" idx="1"/>
          </p:cNvCxnSpPr>
          <p:nvPr/>
        </p:nvCxnSpPr>
        <p:spPr>
          <a:xfrm flipV="1">
            <a:off x="4364967" y="3209027"/>
            <a:ext cx="2536166" cy="189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 зі стрілкою 29"/>
          <p:cNvCxnSpPr>
            <a:stCxn id="16" idx="3"/>
            <a:endCxn id="21" idx="1"/>
          </p:cNvCxnSpPr>
          <p:nvPr/>
        </p:nvCxnSpPr>
        <p:spPr>
          <a:xfrm>
            <a:off x="4364967" y="3398808"/>
            <a:ext cx="2547667" cy="1157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зі стрілкою 31"/>
          <p:cNvCxnSpPr>
            <a:stCxn id="16" idx="3"/>
            <a:endCxn id="22" idx="1"/>
          </p:cNvCxnSpPr>
          <p:nvPr/>
        </p:nvCxnSpPr>
        <p:spPr>
          <a:xfrm>
            <a:off x="4364967" y="3398808"/>
            <a:ext cx="2553417" cy="213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 зі стрілкою 33"/>
          <p:cNvCxnSpPr>
            <a:stCxn id="16" idx="3"/>
            <a:endCxn id="23" idx="1"/>
          </p:cNvCxnSpPr>
          <p:nvPr/>
        </p:nvCxnSpPr>
        <p:spPr>
          <a:xfrm>
            <a:off x="4364967" y="3398808"/>
            <a:ext cx="2567795" cy="3004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/>
          <p:cNvPicPr>
            <a:picLocks noChangeAspect="1"/>
          </p:cNvPicPr>
          <p:nvPr/>
        </p:nvPicPr>
        <p:blipFill>
          <a:blip r:embed="rId2" cstate="print"/>
          <a:srcRect l="47894" t="18600" r="17593" b="26601"/>
          <a:stretch>
            <a:fillRect/>
          </a:stretch>
        </p:blipFill>
        <p:spPr bwMode="auto">
          <a:xfrm>
            <a:off x="10547350" y="0"/>
            <a:ext cx="16446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 txBox="1">
            <a:spLocks/>
          </p:cNvSpPr>
          <p:nvPr/>
        </p:nvSpPr>
        <p:spPr bwMode="auto">
          <a:xfrm>
            <a:off x="3319463" y="365125"/>
            <a:ext cx="8034337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b="1">
                <a:latin typeface="Consolas" pitchFamily="49" charset="0"/>
              </a:rPr>
              <a:t>Державна податкова служба України</a:t>
            </a:r>
            <a:br>
              <a:rPr lang="uk-UA" b="1">
                <a:latin typeface="Consolas" pitchFamily="49" charset="0"/>
              </a:rPr>
            </a:br>
            <a:r>
              <a:rPr lang="uk-UA" b="1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b="1">
              <a:latin typeface="Consolas" pitchFamily="49" charset="0"/>
            </a:endParaRPr>
          </a:p>
        </p:txBody>
      </p:sp>
      <p:pic>
        <p:nvPicPr>
          <p:cNvPr id="27651" name="Рисунок 1"/>
          <p:cNvPicPr>
            <a:picLocks noChangeAspect="1"/>
          </p:cNvPicPr>
          <p:nvPr/>
        </p:nvPicPr>
        <p:blipFill>
          <a:blip r:embed="rId3" cstate="print"/>
          <a:srcRect r="53581"/>
          <a:stretch>
            <a:fillRect/>
          </a:stretch>
        </p:blipFill>
        <p:spPr bwMode="auto">
          <a:xfrm>
            <a:off x="838200" y="431800"/>
            <a:ext cx="240823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Box 38"/>
          <p:cNvSpPr txBox="1">
            <a:spLocks noChangeArrowheads="1"/>
          </p:cNvSpPr>
          <p:nvPr/>
        </p:nvSpPr>
        <p:spPr bwMode="auto">
          <a:xfrm>
            <a:off x="1162050" y="3295650"/>
            <a:ext cx="89820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uk-UA" sz="7100">
                <a:solidFill>
                  <a:srgbClr val="0070C0"/>
                </a:solidFill>
                <a:latin typeface="Consolas" pitchFamily="49" charset="0"/>
              </a:rPr>
              <a:t>Дякуємо за увагу!</a:t>
            </a:r>
            <a:endParaRPr lang="en-US" sz="7100" b="1">
              <a:solidFill>
                <a:srgbClr val="0070C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1925" y="1492370"/>
            <a:ext cx="5717875" cy="5141343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sz="2600" u="sng" dirty="0" smtClean="0"/>
              <a:t>Вартісний критерій:</a:t>
            </a:r>
          </a:p>
          <a:p>
            <a:pPr>
              <a:buFontTx/>
              <a:buChar char="-"/>
            </a:pPr>
            <a:r>
              <a:rPr lang="uk-UA" sz="2000" b="1" dirty="0" smtClean="0"/>
              <a:t>річний дохід платника </a:t>
            </a:r>
            <a:r>
              <a:rPr lang="uk-UA" sz="2000" dirty="0" smtClean="0"/>
              <a:t>податків від будь-якої діяльності, визначений за правилами бухгалтерського обліку, </a:t>
            </a:r>
            <a:r>
              <a:rPr lang="uk-UA" sz="2000" b="1" dirty="0" smtClean="0"/>
              <a:t>перевищує 150 мільйонів гривень</a:t>
            </a:r>
            <a:r>
              <a:rPr lang="uk-UA" sz="2000" dirty="0" smtClean="0"/>
              <a:t> без ПДВ за відповідний податковий (звітний) рік;</a:t>
            </a:r>
          </a:p>
          <a:p>
            <a:pPr>
              <a:buFontTx/>
              <a:buChar char="-"/>
            </a:pPr>
            <a:r>
              <a:rPr lang="uk-UA" sz="2000" dirty="0" smtClean="0"/>
              <a:t>Загальний обсяг оподаткованих операцій з одним контрагентом за податковий (звітний) рік перевищує </a:t>
            </a:r>
            <a:r>
              <a:rPr lang="uk-UA" sz="2000" b="1" dirty="0" smtClean="0"/>
              <a:t>10 мільйонів гривень</a:t>
            </a:r>
            <a:r>
              <a:rPr lang="uk-UA" sz="2000" dirty="0" smtClean="0"/>
              <a:t> без ПДВ. </a:t>
            </a:r>
          </a:p>
          <a:p>
            <a:pPr>
              <a:buNone/>
            </a:pPr>
            <a:r>
              <a:rPr lang="uk-UA" sz="2000" dirty="0" smtClean="0"/>
              <a:t>	</a:t>
            </a:r>
            <a:r>
              <a:rPr lang="uk-UA" sz="2200" u="sng" dirty="0" smtClean="0"/>
              <a:t>Вартісний критерій для постійних представництв:</a:t>
            </a:r>
          </a:p>
          <a:p>
            <a:pPr>
              <a:buNone/>
            </a:pPr>
            <a:r>
              <a:rPr lang="uk-UA" sz="2000" dirty="0" smtClean="0"/>
              <a:t>    Господарські операції, що здійснюються між нерезидентом та його постійним представництвом в Україні перевищує 10 мільйонів гривень без ПДВ за відповідний податковий (звітний) рік.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607833" y="1440611"/>
            <a:ext cx="5193101" cy="4804914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uk-UA" sz="2000" dirty="0" smtClean="0"/>
              <a:t>		Взаємовідносини: </a:t>
            </a:r>
          </a:p>
          <a:p>
            <a:pPr>
              <a:buFontTx/>
              <a:buChar char="-"/>
            </a:pPr>
            <a:r>
              <a:rPr lang="uk-UA" sz="2000" dirty="0" smtClean="0"/>
              <a:t>нерезидент пов'язана особа;</a:t>
            </a:r>
          </a:p>
          <a:p>
            <a:pPr>
              <a:buFontTx/>
              <a:buChar char="-"/>
            </a:pPr>
            <a:r>
              <a:rPr lang="uk-UA" sz="2000" dirty="0" smtClean="0"/>
              <a:t>комісіонер-нерезидент;</a:t>
            </a:r>
          </a:p>
          <a:p>
            <a:pPr>
              <a:buFontTx/>
              <a:buChar char="-"/>
            </a:pPr>
            <a:r>
              <a:rPr lang="uk-UA" sz="2000" dirty="0" smtClean="0"/>
              <a:t>нерезидент з юрисдикції, яка включена в перелік постанови КМУ  №1045 від 27.12.2017</a:t>
            </a:r>
          </a:p>
          <a:p>
            <a:pPr>
              <a:buFontTx/>
              <a:buChar char="-"/>
            </a:pPr>
            <a:r>
              <a:rPr lang="uk-UA" sz="2000" dirty="0" smtClean="0"/>
              <a:t>нерезидент організаційно-правова форма якого включена в перелік постанови КМУ №480 від 04.07.2017;</a:t>
            </a:r>
          </a:p>
          <a:p>
            <a:pPr>
              <a:buFontTx/>
              <a:buChar char="-"/>
            </a:pPr>
            <a:r>
              <a:rPr lang="uk-UA" sz="2000" dirty="0" smtClean="0"/>
              <a:t> нерезидент, постійним представництвом якого є платник;</a:t>
            </a:r>
          </a:p>
          <a:p>
            <a:pPr>
              <a:buFontTx/>
              <a:buChar char="-"/>
            </a:pPr>
            <a:r>
              <a:rPr lang="uk-UA" sz="2000" dirty="0" smtClean="0"/>
              <a:t>нерезидент пов'язана особа або включена до переліку постанов КМУ №1045, №480 через номінального посередника.  </a:t>
            </a:r>
          </a:p>
          <a:p>
            <a:pPr>
              <a:buFontTx/>
              <a:buChar char="-"/>
            </a:pPr>
            <a:endParaRPr lang="uk-UA" sz="2000" dirty="0" smtClean="0"/>
          </a:p>
          <a:p>
            <a:pPr>
              <a:buFontTx/>
              <a:buChar char="-"/>
            </a:pPr>
            <a:endParaRPr lang="uk-UA" sz="2000" dirty="0"/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40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"/>
          <p:cNvPicPr>
            <a:picLocks noChangeAspect="1"/>
          </p:cNvPicPr>
          <p:nvPr/>
        </p:nvPicPr>
        <p:blipFill>
          <a:blip r:embed="rId3" cstate="print"/>
          <a:srcRect r="53581"/>
          <a:stretch>
            <a:fillRect/>
          </a:stretch>
        </p:blipFill>
        <p:spPr bwMode="auto">
          <a:xfrm>
            <a:off x="441596" y="199577"/>
            <a:ext cx="2408237" cy="118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3"/>
          <p:cNvSpPr txBox="1">
            <a:spLocks/>
          </p:cNvSpPr>
          <p:nvPr/>
        </p:nvSpPr>
        <p:spPr bwMode="auto">
          <a:xfrm>
            <a:off x="3234906" y="862582"/>
            <a:ext cx="7295073" cy="49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000" dirty="0" smtClean="0">
                <a:solidFill>
                  <a:srgbClr val="0F71BA"/>
                </a:solidFill>
                <a:latin typeface="Consolas" pitchFamily="49" charset="0"/>
              </a:rPr>
              <a:t>Контрольовані операції. Критерії.</a:t>
            </a:r>
            <a:endParaRPr lang="en-US" sz="3000" dirty="0">
              <a:solidFill>
                <a:srgbClr val="0F71BA"/>
              </a:solidFill>
              <a:latin typeface="Consolas" pitchFamily="49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6047116" y="1578633"/>
            <a:ext cx="474453" cy="4839419"/>
          </a:xfrm>
          <a:prstGeom prst="rightBrace">
            <a:avLst>
              <a:gd name="adj1" fmla="val 235919"/>
              <a:gd name="adj2" fmla="val 50000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4054415" y="209850"/>
            <a:ext cx="6702726" cy="782187"/>
          </a:xfrm>
        </p:spPr>
        <p:txBody>
          <a:bodyPr/>
          <a:lstStyle/>
          <a:p>
            <a:r>
              <a:rPr lang="uk-UA" sz="1600" b="1" dirty="0" smtClean="0">
                <a:latin typeface="Consolas" pitchFamily="49" charset="0"/>
              </a:rPr>
              <a:t>Державна податкова служба України</a:t>
            </a:r>
            <a:br>
              <a:rPr lang="uk-UA" sz="1600" b="1" dirty="0" smtClean="0">
                <a:latin typeface="Consolas" pitchFamily="49" charset="0"/>
              </a:rPr>
            </a:br>
            <a:r>
              <a:rPr lang="uk-UA" sz="1600" b="1" dirty="0" smtClean="0">
                <a:latin typeface="Consolas" pitchFamily="49" charset="0"/>
              </a:rPr>
              <a:t>Головне управління ДПС у Дніпропетровській області</a:t>
            </a:r>
            <a:endParaRPr lang="en-US" sz="1600" b="1" dirty="0">
              <a:latin typeface="Consolas" pitchFamily="49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3683" y="1242204"/>
            <a:ext cx="11257471" cy="5184475"/>
          </a:xfrm>
        </p:spPr>
        <p:txBody>
          <a:bodyPr/>
          <a:lstStyle/>
          <a:p>
            <a:pPr>
              <a:buNone/>
            </a:pPr>
            <a:r>
              <a:rPr lang="uk-UA" sz="2600" dirty="0" smtClean="0">
                <a:solidFill>
                  <a:srgbClr val="0F71BA"/>
                </a:solidFill>
              </a:rPr>
              <a:t>Які операції контролюються ?</a:t>
            </a:r>
          </a:p>
          <a:p>
            <a:pPr algn="just">
              <a:buNone/>
            </a:pPr>
            <a:r>
              <a:rPr lang="uk-UA" dirty="0" smtClean="0"/>
              <a:t>	</a:t>
            </a:r>
            <a:r>
              <a:rPr lang="uk-UA" sz="1800" dirty="0" smtClean="0"/>
              <a:t>Відповідно до п.п.39.2.1.1 ПКУ контрольованими операціями є господарські операції платника податків, що можуть впливати на об’єкт оподаткування податком на прибуток підприємств платника податків…..</a:t>
            </a:r>
          </a:p>
          <a:p>
            <a:pPr algn="just">
              <a:buNone/>
            </a:pPr>
            <a:r>
              <a:rPr lang="uk-UA" sz="1800" dirty="0" smtClean="0"/>
              <a:t>	Згідно п.п.39.2.1.4 ПКУ господарською операцією для цілей трансфертного ціноутворення є всі види операцій, договорів або домовленостей, документально підтверджених або непідтверджених, що можуть впливати на об’єкт оподаткування податком на прибуток підприємств платника податків, зокрема, але не виключно: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операції з товарами, такими як сировина, готова продукція тощо;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операції з придбання (продажу) послуг;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операції з нематеріальними активами (роялті, ліцензії, торгові марки тощо);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фінансові операції, включаючи лізинг, участь в інвестиціях, кредитах тощо;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операції з купівлі чи продажу корпоративних прав, акцій або інших інвестицій тощо;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операції (у тому числі внутрішньогосподарські розрахунки), що здійснюються між нерезидентом та його постійним представництвом в Україні;</a:t>
            </a:r>
          </a:p>
          <a:p>
            <a:pPr algn="just">
              <a:buFontTx/>
              <a:buChar char="-"/>
            </a:pPr>
            <a:r>
              <a:rPr lang="uk-UA" sz="1800" dirty="0" smtClean="0"/>
              <a:t>операції з реструктуризації бізнесу (передача функцій разом з активами, вигодами, ризиками та можливостями). </a:t>
            </a:r>
          </a:p>
          <a:p>
            <a:pPr algn="just">
              <a:buNone/>
            </a:pPr>
            <a:endParaRPr lang="uk-UA" dirty="0" smtClean="0"/>
          </a:p>
          <a:p>
            <a:pPr>
              <a:buNone/>
            </a:pPr>
            <a:endParaRPr lang="uk-UA" dirty="0">
              <a:solidFill>
                <a:srgbClr val="0F71BA"/>
              </a:solidFill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46705" y="113313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068" y="1293963"/>
            <a:ext cx="11231592" cy="966158"/>
          </a:xfrm>
        </p:spPr>
        <p:txBody>
          <a:bodyPr/>
          <a:lstStyle/>
          <a:p>
            <a:pPr algn="ctr"/>
            <a:r>
              <a:rPr lang="uk-UA" sz="2500" b="1" dirty="0" smtClean="0">
                <a:solidFill>
                  <a:schemeClr val="accent5">
                    <a:lumMod val="75000"/>
                  </a:schemeClr>
                </a:solidFill>
              </a:rPr>
              <a:t>Застосування комплексу норм стосовно наявності «розумної економічної причини (ділової мети)» під час проведення перевірок контролюючими органами</a:t>
            </a:r>
            <a:endParaRPr lang="uk-UA" sz="25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096219"/>
            <a:ext cx="10919604" cy="4080744"/>
          </a:xfrm>
        </p:spPr>
        <p:txBody>
          <a:bodyPr/>
          <a:lstStyle/>
          <a:p>
            <a:pPr>
              <a:buNone/>
            </a:pPr>
            <a:endParaRPr lang="uk-UA" sz="2500" u="sng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uk-UA" sz="2500" u="sng" dirty="0" smtClean="0">
                <a:solidFill>
                  <a:srgbClr val="00B050"/>
                </a:solidFill>
              </a:rPr>
              <a:t>Визначення ділової мети </a:t>
            </a:r>
            <a:r>
              <a:rPr lang="uk-UA" sz="2000" dirty="0" smtClean="0"/>
              <a:t>(з урахуванням змін внесених Законами №466, 786 та №1117)</a:t>
            </a:r>
          </a:p>
          <a:p>
            <a:pPr algn="just">
              <a:buNone/>
            </a:pPr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</a:rPr>
              <a:t>Розумна економічна причина (ділова мета) – </a:t>
            </a:r>
            <a:r>
              <a:rPr lang="uk-UA" sz="2100" dirty="0" smtClean="0"/>
              <a:t>причина, яка може бути наявна лише за умови, що платник податків має намір одержати економічний ефект у результаті господарської діяльності. </a:t>
            </a:r>
          </a:p>
          <a:p>
            <a:pPr algn="just">
              <a:buNone/>
            </a:pPr>
            <a:r>
              <a:rPr lang="uk-UA" sz="2100" dirty="0" smtClean="0"/>
              <a:t>		</a:t>
            </a:r>
            <a:r>
              <a:rPr lang="uk-UA" sz="2100" b="1" dirty="0" smtClean="0"/>
              <a:t>		               </a:t>
            </a:r>
          </a:p>
          <a:p>
            <a:pPr algn="just">
              <a:buNone/>
            </a:pPr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</a:rPr>
              <a:t>Економічний ефект, зокрема, але не виключно, передбачає </a:t>
            </a:r>
            <a:r>
              <a:rPr lang="uk-UA" sz="2100" u="sng" dirty="0" smtClean="0"/>
              <a:t>приріст</a:t>
            </a:r>
            <a:r>
              <a:rPr lang="uk-UA" sz="2100" dirty="0" smtClean="0"/>
              <a:t> (збереження) активів платника податків та/або їх вартості, а так само </a:t>
            </a:r>
            <a:r>
              <a:rPr lang="uk-UA" sz="2100" u="sng" dirty="0" smtClean="0"/>
              <a:t>створення умов для такого приросту </a:t>
            </a:r>
            <a:r>
              <a:rPr lang="uk-UA" sz="2100" dirty="0" smtClean="0"/>
              <a:t>(збереження) в майбутньому.</a:t>
            </a:r>
          </a:p>
          <a:p>
            <a:pPr>
              <a:buNone/>
            </a:pPr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</a:rPr>
              <a:t>									</a:t>
            </a:r>
            <a:r>
              <a:rPr lang="uk-UA" sz="2100" b="1" dirty="0" smtClean="0"/>
              <a:t>  </a:t>
            </a:r>
            <a:r>
              <a:rPr lang="uk-UA" sz="1800" dirty="0" smtClean="0"/>
              <a:t>(п.п.14.1.231 п.14.1 ст. 14 ПКУ)</a:t>
            </a:r>
            <a:endParaRPr lang="uk-UA" sz="1800" dirty="0"/>
          </a:p>
        </p:txBody>
      </p:sp>
      <p:pic>
        <p:nvPicPr>
          <p:cNvPr id="7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63958" y="121940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3"/>
          <p:cNvSpPr txBox="1">
            <a:spLocks/>
          </p:cNvSpPr>
          <p:nvPr/>
        </p:nvSpPr>
        <p:spPr bwMode="auto">
          <a:xfrm>
            <a:off x="4054415" y="209850"/>
            <a:ext cx="6702726" cy="78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Державна податкова служба України</a:t>
            </a:r>
            <a:br>
              <a:rPr kumimoji="0" lang="uk-U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</a:br>
            <a:r>
              <a:rPr kumimoji="0" lang="uk-U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Головне управління ДПС у Дніпропетровській області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47313"/>
            <a:ext cx="10515600" cy="638355"/>
          </a:xfrm>
        </p:spPr>
        <p:txBody>
          <a:bodyPr/>
          <a:lstStyle/>
          <a:p>
            <a:pPr algn="ctr"/>
            <a:r>
              <a:rPr lang="uk-UA" sz="2800" b="1" u="sng" dirty="0" smtClean="0">
                <a:solidFill>
                  <a:srgbClr val="00B050"/>
                </a:solidFill>
              </a:rPr>
              <a:t>Визначення ділової мети </a:t>
            </a:r>
            <a:r>
              <a:rPr lang="uk-UA" sz="1800" dirty="0" smtClean="0"/>
              <a:t>(з урахуванням змін внесених Законами №466, 786 та №1117)</a:t>
            </a:r>
            <a:endParaRPr lang="uk-UA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11023121" cy="4808089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   </a:t>
            </a:r>
            <a:r>
              <a:rPr lang="uk-UA" sz="2600" dirty="0" smtClean="0"/>
              <a:t>Для цілей оподаткування вважається, що операція, здійснена з нерезидентами, </a:t>
            </a:r>
            <a:r>
              <a:rPr lang="uk-UA" sz="2600" b="1" u="sng" dirty="0" smtClean="0"/>
              <a:t>не має розумної економічної причини </a:t>
            </a:r>
            <a:r>
              <a:rPr lang="uk-UA" sz="2600" dirty="0" smtClean="0"/>
              <a:t>(ділової мети), якщо:</a:t>
            </a:r>
          </a:p>
          <a:p>
            <a:pPr algn="just">
              <a:buNone/>
            </a:pPr>
            <a:r>
              <a:rPr lang="uk-UA" sz="2600" dirty="0" smtClean="0"/>
              <a:t>- головною ціллю або однією з головних цілей операції </a:t>
            </a:r>
            <a:r>
              <a:rPr lang="uk-UA" sz="2600" b="1" dirty="0" smtClean="0"/>
              <a:t>є несплата (неповна сплата) суми податків</a:t>
            </a:r>
            <a:r>
              <a:rPr lang="uk-UA" sz="2600" dirty="0" smtClean="0"/>
              <a:t> та/або зменшення обсягу оподатковуваного прибутку платника податків;</a:t>
            </a:r>
          </a:p>
          <a:p>
            <a:pPr algn="just">
              <a:buFontTx/>
              <a:buChar char="-"/>
            </a:pPr>
            <a:r>
              <a:rPr lang="uk-UA" sz="2600" b="1" dirty="0" smtClean="0"/>
              <a:t>у зіставних умовах особа не була б готова </a:t>
            </a:r>
            <a:r>
              <a:rPr lang="uk-UA" sz="2600" u="sng" dirty="0" smtClean="0"/>
              <a:t>придбати (продати) такі товари, роботи (послуги), нематеріальні активи</a:t>
            </a:r>
            <a:r>
              <a:rPr lang="uk-UA" sz="2600" dirty="0" smtClean="0"/>
              <a:t>, інші предмети господарських операцій, відмінні від товарів, </a:t>
            </a:r>
            <a:r>
              <a:rPr lang="uk-UA" sz="2600" b="1" dirty="0" smtClean="0"/>
              <a:t>у непов’язаних осіб</a:t>
            </a:r>
            <a:r>
              <a:rPr lang="uk-UA" sz="2600" dirty="0" smtClean="0"/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uk-UA" sz="20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uk-UA" sz="2000" dirty="0" smtClean="0">
                <a:solidFill>
                  <a:schemeClr val="accent1"/>
                </a:solidFill>
              </a:rPr>
              <a:t>Абзацом шостим п.п.14.1.231 п.14.1 ст. 14 ПКУ прямо передбачено, що цей підпункт застосовується для цілей статті 39 ПКУ, в тому числі при доведенні обставин, що свідчать про відсутність розумної економічної причини (ділової мети), у випадках, визначених п.140.5 ст.140 ПКУ (з 01.01.2021 р.)</a:t>
            </a:r>
          </a:p>
          <a:p>
            <a:pPr algn="just">
              <a:buNone/>
            </a:pPr>
            <a:endParaRPr lang="uk-UA" dirty="0">
              <a:solidFill>
                <a:schemeClr val="accent1"/>
              </a:solidFill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63958" y="121940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 txBox="1">
            <a:spLocks/>
          </p:cNvSpPr>
          <p:nvPr/>
        </p:nvSpPr>
        <p:spPr bwMode="auto">
          <a:xfrm>
            <a:off x="4054415" y="209850"/>
            <a:ext cx="6702726" cy="78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Державна податкова служба України</a:t>
            </a:r>
            <a:b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Головне управління ДПС у Дніпропетровській області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24951"/>
            <a:ext cx="10515600" cy="465736"/>
          </a:xfrm>
        </p:spPr>
        <p:txBody>
          <a:bodyPr/>
          <a:lstStyle/>
          <a:p>
            <a:pPr algn="ctr"/>
            <a:r>
              <a:rPr lang="uk-UA" sz="2800" b="1" u="sng" dirty="0" smtClean="0">
                <a:solidFill>
                  <a:schemeClr val="accent1"/>
                </a:solidFill>
              </a:rPr>
              <a:t>Застосування ділової мети </a:t>
            </a:r>
            <a:br>
              <a:rPr lang="uk-UA" sz="2800" b="1" u="sng" dirty="0" smtClean="0">
                <a:solidFill>
                  <a:schemeClr val="accent1"/>
                </a:solidFill>
              </a:rPr>
            </a:br>
            <a:r>
              <a:rPr lang="uk-UA" sz="2200" dirty="0" smtClean="0"/>
              <a:t>(з урахуванням змін внесених Законами №466, 786 та №1117)</a:t>
            </a:r>
            <a:endParaRPr lang="uk-UA" sz="2200" b="1" u="sng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1540" y="1825625"/>
            <a:ext cx="5778260" cy="309143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uk-UA" sz="2400" dirty="0" smtClean="0"/>
              <a:t>ЗУ № 466 від 16.01.2020</a:t>
            </a:r>
          </a:p>
          <a:p>
            <a:pPr algn="ctr">
              <a:buNone/>
            </a:pPr>
            <a:r>
              <a:rPr lang="uk-UA" sz="2400" u="sng" dirty="0" smtClean="0"/>
              <a:t>Період застосування з 23.05.2020 по 31.12.2020</a:t>
            </a:r>
          </a:p>
          <a:p>
            <a:pPr algn="just">
              <a:buFontTx/>
              <a:buChar char="-"/>
            </a:pPr>
            <a:r>
              <a:rPr lang="uk-UA" sz="2400" dirty="0" smtClean="0"/>
              <a:t>будь-які операції з нерезидентами;</a:t>
            </a:r>
          </a:p>
          <a:p>
            <a:pPr algn="just">
              <a:buFontTx/>
              <a:buChar char="-"/>
            </a:pPr>
            <a:r>
              <a:rPr lang="uk-UA" sz="2400" dirty="0" smtClean="0"/>
              <a:t>в контрольованих операціях – обґрунтування тільки при придбанні послуг, НМА.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15000" cy="3100058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uk-UA" sz="2400" dirty="0" smtClean="0"/>
              <a:t>ЗУ №1117 від 17.12.2020 </a:t>
            </a:r>
          </a:p>
          <a:p>
            <a:pPr algn="ctr">
              <a:buNone/>
            </a:pPr>
            <a:r>
              <a:rPr lang="uk-UA" sz="2400" u="sng" dirty="0" smtClean="0"/>
              <a:t>Період застосування з 01.01.2021</a:t>
            </a:r>
          </a:p>
          <a:p>
            <a:pPr>
              <a:buFontTx/>
              <a:buChar char="-"/>
            </a:pPr>
            <a:r>
              <a:rPr lang="uk-UA" sz="2400" dirty="0" smtClean="0"/>
              <a:t>обґрунтування </a:t>
            </a:r>
            <a:r>
              <a:rPr lang="uk-UA" sz="2400" dirty="0" err="1" smtClean="0"/>
              <a:t>“ділової</a:t>
            </a:r>
            <a:r>
              <a:rPr lang="uk-UA" sz="2400" dirty="0" smtClean="0"/>
              <a:t> </a:t>
            </a:r>
            <a:r>
              <a:rPr lang="uk-UA" sz="2400" dirty="0" err="1" smtClean="0"/>
              <a:t>мети”</a:t>
            </a:r>
            <a:r>
              <a:rPr lang="uk-UA" sz="2400" dirty="0" smtClean="0"/>
              <a:t> для всіх операцій в </a:t>
            </a:r>
            <a:r>
              <a:rPr lang="uk-UA" sz="2400" dirty="0" err="1" smtClean="0"/>
              <a:t>КО</a:t>
            </a:r>
            <a:r>
              <a:rPr lang="uk-UA" sz="2400" dirty="0" smtClean="0"/>
              <a:t>;</a:t>
            </a:r>
          </a:p>
          <a:p>
            <a:pPr>
              <a:buNone/>
            </a:pPr>
            <a:r>
              <a:rPr lang="uk-UA" sz="2400" dirty="0" smtClean="0"/>
              <a:t>		+ з 01.01.2022 :</a:t>
            </a:r>
          </a:p>
          <a:p>
            <a:pPr>
              <a:buFontTx/>
              <a:buChar char="-"/>
            </a:pPr>
            <a:r>
              <a:rPr lang="uk-UA" sz="2400" dirty="0" smtClean="0"/>
              <a:t>в не </a:t>
            </a:r>
            <a:r>
              <a:rPr lang="uk-UA" sz="2400" dirty="0" err="1" smtClean="0"/>
              <a:t>КО</a:t>
            </a:r>
            <a:r>
              <a:rPr lang="uk-UA" sz="2400" dirty="0" smtClean="0"/>
              <a:t>, операції з нерезидентами з переліку №1045 та № 480.</a:t>
            </a: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63958" y="121940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3"/>
          <p:cNvSpPr txBox="1">
            <a:spLocks/>
          </p:cNvSpPr>
          <p:nvPr/>
        </p:nvSpPr>
        <p:spPr bwMode="auto">
          <a:xfrm>
            <a:off x="4054415" y="209850"/>
            <a:ext cx="6702726" cy="78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Державна податкова служба України</a:t>
            </a:r>
            <a:b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Головне управління ДПС у Дніпропетровській області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5170"/>
            <a:ext cx="10515600" cy="655518"/>
          </a:xfrm>
        </p:spPr>
        <p:txBody>
          <a:bodyPr/>
          <a:lstStyle/>
          <a:p>
            <a:r>
              <a:rPr lang="uk-UA" sz="2800" b="1" u="sng" dirty="0" smtClean="0">
                <a:solidFill>
                  <a:schemeClr val="accent1"/>
                </a:solidFill>
              </a:rPr>
              <a:t>Фінансовий результат податкового (звітного) періоду збільшується:</a:t>
            </a:r>
            <a:endParaRPr lang="uk-UA" b="1" u="sng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926" y="1621766"/>
            <a:ext cx="4364966" cy="2216989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uk-UA" sz="2000" b="1" u="sng" dirty="0" smtClean="0"/>
              <a:t>з 23.05.2020 ПО 31.12.2020</a:t>
            </a:r>
          </a:p>
          <a:p>
            <a:pPr algn="just">
              <a:buFontTx/>
              <a:buChar char="-"/>
            </a:pPr>
            <a:r>
              <a:rPr lang="uk-UA" sz="1700" b="1" dirty="0" smtClean="0"/>
              <a:t>на суму витрат</a:t>
            </a:r>
            <a:r>
              <a:rPr lang="uk-UA" sz="1700" dirty="0" smtClean="0"/>
              <a:t>, понесених платником податків при здійсненні операцій </a:t>
            </a:r>
            <a:r>
              <a:rPr lang="uk-UA" sz="1700" b="1" dirty="0" smtClean="0"/>
              <a:t>з нерезидентами</a:t>
            </a:r>
            <a:r>
              <a:rPr lang="uk-UA" sz="1700" dirty="0" smtClean="0"/>
              <a:t>, </a:t>
            </a:r>
            <a:r>
              <a:rPr lang="uk-UA" sz="1700" b="1" dirty="0" smtClean="0"/>
              <a:t>якщо такі операції не мають ділової мети </a:t>
            </a:r>
            <a:r>
              <a:rPr lang="uk-UA" sz="1700" i="1" dirty="0" smtClean="0"/>
              <a:t>(підпункт 140.5.15 пункту 140.5 статті 140 виключено на підставі Закону №1117 від 17.12.2020) .</a:t>
            </a:r>
            <a:endParaRPr lang="uk-UA" sz="1700" i="1" u="sng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86068" y="1630392"/>
            <a:ext cx="6858000" cy="3692105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uk-UA" sz="1700" b="1" u="sng" dirty="0" smtClean="0"/>
              <a:t>з 01.01.2021</a:t>
            </a:r>
          </a:p>
          <a:p>
            <a:pPr algn="just">
              <a:buFontTx/>
              <a:buChar char="-"/>
            </a:pPr>
            <a:r>
              <a:rPr lang="uk-UA" sz="1800" b="1" dirty="0" smtClean="0"/>
              <a:t>в </a:t>
            </a:r>
            <a:r>
              <a:rPr lang="uk-UA" sz="1800" b="1" dirty="0" err="1" smtClean="0"/>
              <a:t>КО</a:t>
            </a:r>
            <a:r>
              <a:rPr lang="uk-UA" sz="1800" b="1" dirty="0" smtClean="0"/>
              <a:t> на суму операції</a:t>
            </a:r>
            <a:r>
              <a:rPr lang="uk-UA" sz="1800" dirty="0" smtClean="0"/>
              <a:t>, яку контролюючий орган не враховує (не визнає) </a:t>
            </a:r>
            <a:r>
              <a:rPr lang="uk-UA" sz="1800" b="1" dirty="0" smtClean="0"/>
              <a:t>внаслідок застосування підпункту 39.2.2.12 </a:t>
            </a:r>
            <a:r>
              <a:rPr lang="uk-UA" sz="1800" dirty="0" smtClean="0"/>
              <a:t>підпункту 39.2.2 пункту 39.2 статті 39 цього Кодексу. </a:t>
            </a:r>
          </a:p>
          <a:p>
            <a:pPr algn="just">
              <a:buFontTx/>
              <a:buChar char="-"/>
            </a:pPr>
            <a:r>
              <a:rPr lang="uk-UA" sz="1800" b="1" u="sng" dirty="0" smtClean="0"/>
              <a:t>Також, з 01.01.2022 не в </a:t>
            </a:r>
            <a:r>
              <a:rPr lang="uk-UA" sz="1800" b="1" u="sng" dirty="0" err="1" smtClean="0"/>
              <a:t>КО</a:t>
            </a:r>
            <a:r>
              <a:rPr lang="uk-UA" sz="1800" b="1" u="sng" dirty="0" smtClean="0"/>
              <a:t> на всю суму вартості товарів</a:t>
            </a:r>
            <a:r>
              <a:rPr lang="uk-UA" sz="1800" dirty="0" smtClean="0"/>
              <a:t>, у тому числі </a:t>
            </a:r>
            <a:r>
              <a:rPr lang="uk-UA" sz="1800" b="1" dirty="0" smtClean="0"/>
              <a:t>необоротних активів </a:t>
            </a:r>
            <a:r>
              <a:rPr lang="uk-UA" sz="1800" dirty="0" smtClean="0"/>
              <a:t>(крім активів з права користування за договорами оренди), </a:t>
            </a:r>
            <a:r>
              <a:rPr lang="uk-UA" sz="1800" b="1" dirty="0" smtClean="0"/>
              <a:t>робіт та послуг</a:t>
            </a:r>
            <a:r>
              <a:rPr lang="uk-UA" sz="1800" dirty="0" smtClean="0"/>
              <a:t> (крім операцій, зазначених у п. 140.2 і п.п.140.5.6 цього пункту, та операцій, визнаних контрольованими відповідно до ст.39 цього Кодексу), </a:t>
            </a:r>
            <a:r>
              <a:rPr lang="uk-UA" sz="1800" b="1" dirty="0" smtClean="0"/>
              <a:t>придбаних/реалізованих</a:t>
            </a:r>
            <a:r>
              <a:rPr lang="uk-UA" sz="1800" dirty="0" smtClean="0"/>
              <a:t> у нерезидентів  з переліку №1045 та № 480, </a:t>
            </a:r>
            <a:r>
              <a:rPr lang="uk-UA" sz="1800" b="1" dirty="0" smtClean="0"/>
              <a:t>якщо такі операції не мають ділової мети.</a:t>
            </a:r>
          </a:p>
          <a:p>
            <a:pPr algn="just">
              <a:buNone/>
            </a:pPr>
            <a:r>
              <a:rPr lang="uk-UA" sz="1800" dirty="0" smtClean="0"/>
              <a:t>		       (</a:t>
            </a:r>
            <a:r>
              <a:rPr lang="uk-UA" sz="1800" dirty="0" err="1" smtClean="0"/>
              <a:t>п.п</a:t>
            </a:r>
            <a:r>
              <a:rPr lang="uk-UA" sz="1800" dirty="0" smtClean="0"/>
              <a:t>. 39.2.2.12, 140.5.2</a:t>
            </a:r>
            <a:r>
              <a:rPr lang="uk-UA" sz="1800" baseline="30000" dirty="0" smtClean="0"/>
              <a:t>1</a:t>
            </a:r>
            <a:r>
              <a:rPr lang="uk-UA" sz="1800" dirty="0" smtClean="0"/>
              <a:t>, 140.5.4. 140.5.5-</a:t>
            </a:r>
            <a:r>
              <a:rPr lang="uk-UA" sz="1800" baseline="30000" dirty="0" smtClean="0"/>
              <a:t>1 </a:t>
            </a:r>
            <a:r>
              <a:rPr lang="uk-UA" sz="1800" dirty="0" smtClean="0"/>
              <a:t>140.5.6. ПКУ) </a:t>
            </a:r>
            <a:endParaRPr lang="uk-UA" sz="1800" dirty="0"/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3" cstate="print"/>
          <a:srcRect r="53581"/>
          <a:stretch>
            <a:fillRect/>
          </a:stretch>
        </p:blipFill>
        <p:spPr bwMode="auto">
          <a:xfrm>
            <a:off x="363958" y="121940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4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 txBox="1">
            <a:spLocks/>
          </p:cNvSpPr>
          <p:nvPr/>
        </p:nvSpPr>
        <p:spPr bwMode="auto">
          <a:xfrm>
            <a:off x="4054415" y="209850"/>
            <a:ext cx="6702726" cy="78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Державна податкова служба України</a:t>
            </a:r>
            <a:b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Головне управління ДПС у Дніпропетровській області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0626" y="5745192"/>
            <a:ext cx="1106481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Обов’язок доведення покладається на контролюючий орган із застосуванням відповідних положень ст. 39 цього Кодексу.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69676"/>
            <a:ext cx="10515600" cy="690114"/>
          </a:xfrm>
        </p:spPr>
        <p:txBody>
          <a:bodyPr/>
          <a:lstStyle/>
          <a:p>
            <a:r>
              <a:rPr lang="uk-UA" sz="2200" b="1" u="sng" dirty="0" smtClean="0"/>
              <a:t>Приклад</a:t>
            </a:r>
            <a:endParaRPr lang="uk-UA" sz="2200" u="sng" dirty="0"/>
          </a:p>
        </p:txBody>
      </p:sp>
      <p:pic>
        <p:nvPicPr>
          <p:cNvPr id="6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63958" y="121940"/>
            <a:ext cx="2408237" cy="105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3"/>
          <p:cNvSpPr txBox="1">
            <a:spLocks/>
          </p:cNvSpPr>
          <p:nvPr/>
        </p:nvSpPr>
        <p:spPr bwMode="auto">
          <a:xfrm>
            <a:off x="4054415" y="209850"/>
            <a:ext cx="6702726" cy="78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Державна податкова служба України</a:t>
            </a:r>
            <a:b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Головне управління ДПС у Дніпропетровській області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187796" y="0"/>
            <a:ext cx="2004204" cy="109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79562" y="1958196"/>
            <a:ext cx="2173857" cy="21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Нерезидент – пов'язана особа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03630" y="2015704"/>
            <a:ext cx="2173857" cy="2185359"/>
          </a:xfrm>
          <a:prstGeom prst="rect">
            <a:avLst/>
          </a:prstGeom>
          <a:solidFill>
            <a:srgbClr val="28A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Платник податків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27677" y="2061714"/>
            <a:ext cx="3666226" cy="21479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ysClr val="windowText" lastClr="000000"/>
                </a:solidFill>
              </a:rPr>
              <a:t>Постачальники послуг :</a:t>
            </a:r>
          </a:p>
          <a:p>
            <a:pPr algn="ctr"/>
            <a:r>
              <a:rPr lang="uk-UA" sz="1600" dirty="0" smtClean="0">
                <a:solidFill>
                  <a:sysClr val="windowText" lastClr="000000"/>
                </a:solidFill>
              </a:rPr>
              <a:t>1. Послуги з популяризації Знаку для товарів та послуг на телеканалах;</a:t>
            </a:r>
          </a:p>
          <a:p>
            <a:pPr algn="ctr"/>
            <a:r>
              <a:rPr lang="uk-UA" sz="1600" dirty="0" smtClean="0">
                <a:solidFill>
                  <a:sysClr val="windowText" lastClr="000000"/>
                </a:solidFill>
              </a:rPr>
              <a:t>2. Послуги з просування продукції;</a:t>
            </a:r>
          </a:p>
          <a:p>
            <a:pPr algn="ctr"/>
            <a:r>
              <a:rPr lang="uk-UA" sz="1600" dirty="0" smtClean="0">
                <a:solidFill>
                  <a:sysClr val="windowText" lastClr="000000"/>
                </a:solidFill>
              </a:rPr>
              <a:t>3.Послуги з підтримки спільнот  у соціальній мережі </a:t>
            </a:r>
            <a:r>
              <a:rPr lang="en-US" sz="1600" dirty="0" err="1" smtClean="0">
                <a:solidFill>
                  <a:sysClr val="windowText" lastClr="000000"/>
                </a:solidFill>
              </a:rPr>
              <a:t>Facebook</a:t>
            </a:r>
            <a:r>
              <a:rPr lang="uk-UA" sz="1600" dirty="0" smtClean="0">
                <a:solidFill>
                  <a:sysClr val="windowText" lastClr="000000"/>
                </a:solidFill>
              </a:rPr>
              <a:t> та  інше... </a:t>
            </a:r>
            <a:endParaRPr lang="uk-UA" sz="1600" dirty="0">
              <a:solidFill>
                <a:sysClr val="windowText" lastClr="000000"/>
              </a:solidFill>
            </a:endParaRPr>
          </a:p>
        </p:txBody>
      </p:sp>
      <p:sp>
        <p:nvSpPr>
          <p:cNvPr id="12" name="Стрелка влево 11"/>
          <p:cNvSpPr/>
          <p:nvPr/>
        </p:nvSpPr>
        <p:spPr>
          <a:xfrm>
            <a:off x="6745857" y="2268747"/>
            <a:ext cx="1138687" cy="6211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послуги</a:t>
            </a:r>
            <a:endParaRPr lang="uk-UA" sz="1400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2562045" y="2061713"/>
            <a:ext cx="2027208" cy="10006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Грошові кошти за використання ТМ</a:t>
            </a:r>
            <a:endParaRPr lang="uk-UA" sz="14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570671" y="3131389"/>
            <a:ext cx="2035833" cy="1190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Торгова марка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58172" y="5003321"/>
            <a:ext cx="10276937" cy="1293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uk-UA" dirty="0" smtClean="0"/>
              <a:t>Нерезидент не несе суттєвих витрат на розвиток ТМ;</a:t>
            </a:r>
          </a:p>
          <a:p>
            <a:pPr marL="342900" indent="-342900">
              <a:buAutoNum type="arabicPeriod"/>
            </a:pPr>
            <a:r>
              <a:rPr lang="uk-UA" dirty="0" smtClean="0"/>
              <a:t>Основні витрати на удосконалення, підтримку, використання та інше несе платник податків;</a:t>
            </a:r>
          </a:p>
          <a:p>
            <a:pPr marL="342900" indent="-342900">
              <a:buAutoNum type="arabicPeriod"/>
            </a:pPr>
            <a:r>
              <a:rPr lang="uk-UA" dirty="0" smtClean="0"/>
              <a:t>Економічним власником є платник.</a:t>
            </a:r>
            <a:endParaRPr lang="uk-UA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6786113" y="3206153"/>
            <a:ext cx="1115683" cy="8223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Грошові кошти</a:t>
            </a:r>
            <a:endParaRPr lang="uk-UA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 r="53581"/>
          <a:stretch>
            <a:fillRect/>
          </a:stretch>
        </p:blipFill>
        <p:spPr bwMode="auto">
          <a:xfrm>
            <a:off x="363959" y="121940"/>
            <a:ext cx="1585612" cy="68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/>
          <a:srcRect l="47894" t="18600" r="17593" b="26601"/>
          <a:stretch>
            <a:fillRect/>
          </a:stretch>
        </p:blipFill>
        <p:spPr bwMode="auto">
          <a:xfrm>
            <a:off x="10619116" y="0"/>
            <a:ext cx="1572883" cy="724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3"/>
          <p:cNvSpPr txBox="1">
            <a:spLocks/>
          </p:cNvSpPr>
          <p:nvPr/>
        </p:nvSpPr>
        <p:spPr bwMode="auto">
          <a:xfrm>
            <a:off x="3053751" y="1"/>
            <a:ext cx="6702726" cy="65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Державна податкова служба України</a:t>
            </a:r>
            <a:b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</a:b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j-ea"/>
                <a:cs typeface="+mj-cs"/>
              </a:rPr>
              <a:t>Головне управління ДПС у Дніпропетровській області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j-ea"/>
              <a:cs typeface="+mj-cs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93299" y="833723"/>
          <a:ext cx="11568022" cy="5387784"/>
        </p:xfrm>
        <a:graphic>
          <a:graphicData uri="http://schemas.openxmlformats.org/drawingml/2006/table">
            <a:tbl>
              <a:tblPr/>
              <a:tblGrid>
                <a:gridCol w="7352412"/>
                <a:gridCol w="4215610"/>
              </a:tblGrid>
              <a:tr h="1441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i="1" dirty="0">
                          <a:latin typeface="Times New Roman"/>
                          <a:ea typeface="Times New Roman"/>
                          <a:cs typeface="Times New Roman"/>
                        </a:rPr>
                        <a:t>п.120.3 ст.120 ПКУ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4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Неподання звіту про контрольовані операції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300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Неподання документації щодо певних контрольованих операції відповідно до пп.39.4.6 ст.39 ПКУ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3% від суми контрольованих операцій, але не більше 200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Неподання глобальної документації з трансфертного ціноутворення (майстер-файлу)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300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Неподання звіту у розрізі країн міжнародної групи компаній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1000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Неподання повідомлення про участь у міжнародній групі компаній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50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9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Неподання платником податків звіту про контрольовані операції та/або документації з трансфертного ціноутворення, та/або глобальної документації з трансфертного ціноутворення (майстер-файлу), та/або звіту у розрізі країн міжнародної групи компаній, та/або повідомлення про участь у міжнародній групі компаній після спливу 30 календарних днів, наступних за останнім днем граничного строку сплати штрафу (штрафів)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5 розмірів ПМПО за кожен календарний день такого неподання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i="1" dirty="0">
                          <a:latin typeface="Times New Roman"/>
                          <a:ea typeface="Times New Roman"/>
                          <a:cs typeface="Times New Roman"/>
                        </a:rPr>
                        <a:t>п.120.4 ст.120 ПКУ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Невключення</a:t>
                      </a: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 до поданого звіту про контрольовані операції інформації про всі здійснені протягом звітного періоду контрольовані операції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1% від суми </a:t>
                      </a:r>
                      <a:r>
                        <a:rPr lang="uk-UA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незадекларованих</a:t>
                      </a: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 контрольованих операцій, але не більше 300 розмірів ПМПО</a:t>
                      </a:r>
                    </a:p>
                  </a:txBody>
                  <a:tcPr marL="56419" marR="56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Невключення</a:t>
                      </a: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 до поданого звіту в розрізі країн міжнародної групи компаній інформації відповідно до вимог </a:t>
                      </a:r>
                      <a:r>
                        <a:rPr lang="uk-UA" sz="10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статті 39</a:t>
                      </a: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 ПКУ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1% від суми доходу (виручки) учасника </a:t>
                      </a:r>
                      <a:r>
                        <a:rPr lang="uk-UA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МГК</a:t>
                      </a: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 інформація про якого не відображена, але не більше 1000 розмірів ПМПО</a:t>
                      </a:r>
                    </a:p>
                  </a:txBody>
                  <a:tcPr marL="56419" marR="56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Неподання платником податків уточнюючого звіту про контрольовані операції після спливу 30 календарних днів, наступних за останнім днем граничного строку сплати штрафу (штрафів)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 розмір ПМПО за кожен календарний день неподання даного звіту, але не більше 300 розмірів ПМПО</a:t>
                      </a:r>
                    </a:p>
                  </a:txBody>
                  <a:tcPr marL="56419" marR="56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i="1" dirty="0">
                          <a:latin typeface="Times New Roman"/>
                          <a:ea typeface="Times New Roman"/>
                          <a:cs typeface="Times New Roman"/>
                        </a:rPr>
                        <a:t>п.120.5 ст.120 ПКУ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4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Надання недостовірної інформації в повідомленні про участь у міжнародній групі компаній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50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Надання недостовірної інформації у звіті в розрізі країн міжнародної групи компаній щодо учасника міжнародної групи компаній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200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8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i="1" dirty="0">
                          <a:latin typeface="Times New Roman"/>
                          <a:ea typeface="Times New Roman"/>
                          <a:cs typeface="Times New Roman"/>
                        </a:rPr>
                        <a:t>п.120.6 ст.120 ПКУ</a:t>
                      </a:r>
                      <a:endParaRPr lang="uk-UA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4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Несвоєчасного подання звіту про контрольовані операції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 розмір ПМПО за кожен календарний день неподання, але не більше 300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Несвоєчасного декларування контрольованих операцій в поданому звіті про контрольовані операції в разі подання уточнюючого звіту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Несвоєчасного подання документації з трансфертного ціноутворення, визначеної </a:t>
                      </a:r>
                      <a:r>
                        <a:rPr lang="uk-UA" sz="10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підпунктами 39.4.6</a:t>
                      </a: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 і </a:t>
                      </a:r>
                      <a:r>
                        <a:rPr lang="uk-UA" sz="10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39.4.9</a:t>
                      </a: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 пункту 39.4 статті 39 ПКУ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2 розміри ПМПО за кожен календарний день неподання, але не більше 200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Несвоєчасного подання глобальної документації з трансфертного ціноутворення, визначеної </a:t>
                      </a:r>
                      <a:r>
                        <a:rPr lang="uk-UA" sz="10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підпунктами 39.4.7</a:t>
                      </a: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 і </a:t>
                      </a:r>
                      <a:r>
                        <a:rPr lang="uk-UA" sz="10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39.4.9</a:t>
                      </a: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 пункту 39.4 статті 39 ПКУ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3 розміри ПМПО за кожен календарний день неподання, але не більше 300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Несвоєчасного подання звіту в розрізі країн міжнародної групи компаній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10 розмірів ПМПО за кожен календарний день неподання, але не більше 1000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  <a:cs typeface="Times New Roman"/>
                        </a:rPr>
                        <a:t>Несвоєчасного подання повідомлення про участь у міжнародній групі компаній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  <a:cs typeface="Times New Roman"/>
                        </a:rPr>
                        <a:t>1 розмір ПМПО за кожен календарний день неподання, але не більше 100 розмірів ПМПО</a:t>
                      </a:r>
                    </a:p>
                  </a:txBody>
                  <a:tcPr marL="56419" marR="564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20452" y="6355080"/>
          <a:ext cx="8128002" cy="502920"/>
        </p:xfrm>
        <a:graphic>
          <a:graphicData uri="http://schemas.openxmlformats.org/drawingml/2006/table">
            <a:tbl>
              <a:tblPr/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136776">
                <a:tc gridSpan="6"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Прожитковий мінімум для працездатних осіб (грн</a:t>
                      </a:r>
                      <a:r>
                        <a:rPr lang="uk-UA" sz="11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1996"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uk-UA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uk-UA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b="1" i="1"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uk-UA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96"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1218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1378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Times New Roman"/>
                          <a:cs typeface="Times New Roman"/>
                        </a:rPr>
                        <a:t>1762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1921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4155"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Times New Roman"/>
                          <a:cs typeface="Times New Roman"/>
                        </a:rPr>
                        <a:t>2102</a:t>
                      </a:r>
                    </a:p>
                  </a:txBody>
                  <a:tcPr marL="54898" marR="548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4457</TotalTime>
  <Words>1951</Words>
  <Application>Microsoft Office PowerPoint</Application>
  <PresentationFormat>Довільний</PresentationFormat>
  <Paragraphs>199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0" baseType="lpstr">
      <vt:lpstr>Office Theme</vt:lpstr>
      <vt:lpstr>Слайд 1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Застосування комплексу норм стосовно наявності «розумної економічної причини (ділової мети)» під час проведення перевірок контролюючими органами</vt:lpstr>
      <vt:lpstr>Визначення ділової мети (з урахуванням змін внесених Законами №466, 786 та №1117)</vt:lpstr>
      <vt:lpstr>Застосування ділової мети  (з урахуванням змін внесених Законами №466, 786 та №1117)</vt:lpstr>
      <vt:lpstr>Фінансовий результат податкового (звітного) періоду збільшується:</vt:lpstr>
      <vt:lpstr>Приклад</vt:lpstr>
      <vt:lpstr>Слайд 9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Державна податкова служба України Головне управління ДПС у Дніпропетровській області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Конєв Олег Володимирович</dc:creator>
  <cp:lastModifiedBy>z4648</cp:lastModifiedBy>
  <cp:revision>443</cp:revision>
  <dcterms:created xsi:type="dcterms:W3CDTF">2021-11-25T09:06:34Z</dcterms:created>
  <dcterms:modified xsi:type="dcterms:W3CDTF">2022-02-16T08:24:02Z</dcterms:modified>
</cp:coreProperties>
</file>